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02" r:id="rId2"/>
    <p:sldId id="259" r:id="rId3"/>
    <p:sldId id="260" r:id="rId4"/>
    <p:sldId id="340" r:id="rId5"/>
    <p:sldId id="261" r:id="rId6"/>
    <p:sldId id="343" r:id="rId7"/>
    <p:sldId id="262" r:id="rId8"/>
    <p:sldId id="341" r:id="rId9"/>
    <p:sldId id="270" r:id="rId10"/>
    <p:sldId id="336" r:id="rId11"/>
    <p:sldId id="337" r:id="rId12"/>
    <p:sldId id="338" r:id="rId13"/>
    <p:sldId id="339" r:id="rId14"/>
    <p:sldId id="263" r:id="rId15"/>
    <p:sldId id="342" r:id="rId16"/>
    <p:sldId id="296" r:id="rId17"/>
    <p:sldId id="26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227"/>
    <a:srgbClr val="880014"/>
    <a:srgbClr val="ED374D"/>
    <a:srgbClr val="EB1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370" autoAdjust="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-2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F08F7-40BD-4E2B-B69C-49BCEBF305B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58A4-F945-405B-B193-3D176AA8B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4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8358A4-F945-405B-B193-3D176AA8B5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444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1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8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07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6AE7-3555-47AF-9DDF-A6E6AF0CA1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2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7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3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2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352084" y="-15204"/>
            <a:ext cx="6839917" cy="6873204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3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629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61011" y="1753996"/>
            <a:ext cx="3733708" cy="3731274"/>
          </a:xfrm>
          <a:custGeom>
            <a:avLst/>
            <a:gdLst>
              <a:gd name="connsiteX0" fmla="*/ 1866854 w 3733708"/>
              <a:gd name="connsiteY0" fmla="*/ 0 h 3731274"/>
              <a:gd name="connsiteX1" fmla="*/ 3733708 w 3733708"/>
              <a:gd name="connsiteY1" fmla="*/ 1865637 h 3731274"/>
              <a:gd name="connsiteX2" fmla="*/ 1866854 w 3733708"/>
              <a:gd name="connsiteY2" fmla="*/ 3731274 h 3731274"/>
              <a:gd name="connsiteX3" fmla="*/ 0 w 3733708"/>
              <a:gd name="connsiteY3" fmla="*/ 1865637 h 3731274"/>
              <a:gd name="connsiteX4" fmla="*/ 1866854 w 3733708"/>
              <a:gd name="connsiteY4" fmla="*/ 0 h 373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708" h="3731274">
                <a:moveTo>
                  <a:pt x="1866854" y="0"/>
                </a:moveTo>
                <a:cubicBezTo>
                  <a:pt x="2897889" y="0"/>
                  <a:pt x="3733708" y="835274"/>
                  <a:pt x="3733708" y="1865637"/>
                </a:cubicBezTo>
                <a:cubicBezTo>
                  <a:pt x="3733708" y="2896000"/>
                  <a:pt x="2897889" y="3731274"/>
                  <a:pt x="1866854" y="3731274"/>
                </a:cubicBezTo>
                <a:cubicBezTo>
                  <a:pt x="835819" y="3731274"/>
                  <a:pt x="0" y="2896000"/>
                  <a:pt x="0" y="1865637"/>
                </a:cubicBezTo>
                <a:cubicBezTo>
                  <a:pt x="0" y="835274"/>
                  <a:pt x="835819" y="0"/>
                  <a:pt x="18668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C74C5-49C3-4B91-9805-E5C47E5A7A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543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379942"/>
            <a:ext cx="1946431" cy="553508"/>
            <a:chOff x="-1340817" y="2714172"/>
            <a:chExt cx="5027446" cy="1429658"/>
          </a:xfrm>
        </p:grpSpPr>
        <p:sp>
          <p:nvSpPr>
            <p:cNvPr id="4" name="五边形 3"/>
            <p:cNvSpPr/>
            <p:nvPr/>
          </p:nvSpPr>
          <p:spPr>
            <a:xfrm>
              <a:off x="-1340817" y="2714172"/>
              <a:ext cx="5027446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-1340817" y="3429001"/>
              <a:ext cx="5027446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435202 w 3686629"/>
                <a:gd name="connsiteY2" fmla="*/ 714829 h 714829"/>
                <a:gd name="connsiteX3" fmla="*/ 0 w 3686629"/>
                <a:gd name="connsiteY3" fmla="*/ 714829 h 714829"/>
                <a:gd name="connsiteX4" fmla="*/ 0 w 3686629"/>
                <a:gd name="connsiteY4" fmla="*/ 0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0" y="379942"/>
            <a:ext cx="1123498" cy="553508"/>
            <a:chOff x="0" y="202142"/>
            <a:chExt cx="919420" cy="45296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202142"/>
              <a:ext cx="394182" cy="452966"/>
              <a:chOff x="0" y="202142"/>
              <a:chExt cx="394182" cy="452966"/>
            </a:xfrm>
          </p:grpSpPr>
          <p:sp>
            <p:nvSpPr>
              <p:cNvPr id="18" name="等腰三角形 17"/>
              <p:cNvSpPr/>
              <p:nvPr/>
            </p:nvSpPr>
            <p:spPr>
              <a:xfrm flipV="1">
                <a:off x="303" y="202142"/>
                <a:ext cx="262721" cy="226483"/>
              </a:xfrm>
              <a:prstGeom prst="triangle">
                <a:avLst/>
              </a:prstGeom>
              <a:solidFill>
                <a:srgbClr val="EB1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131461" y="202142"/>
                <a:ext cx="262721" cy="226483"/>
              </a:xfrm>
              <a:prstGeom prst="triangle">
                <a:avLst/>
              </a:prstGeom>
              <a:solidFill>
                <a:srgbClr val="C212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flipV="1">
                <a:off x="131461" y="428625"/>
                <a:ext cx="262721" cy="226483"/>
              </a:xfrm>
              <a:prstGeom prst="triangle">
                <a:avLst/>
              </a:prstGeom>
              <a:solidFill>
                <a:srgbClr val="ED3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0" y="428625"/>
                <a:ext cx="262721" cy="226483"/>
              </a:xfrm>
              <a:prstGeom prst="triangle">
                <a:avLst/>
              </a:prstGeom>
              <a:solidFill>
                <a:srgbClr val="880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 flipV="1">
              <a:off x="262922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94080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394080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62619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525541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656699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656699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25238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0" y="6705904"/>
            <a:ext cx="12192000" cy="150435"/>
            <a:chOff x="0" y="2714172"/>
            <a:chExt cx="3686629" cy="1429658"/>
          </a:xfrm>
        </p:grpSpPr>
        <p:sp>
          <p:nvSpPr>
            <p:cNvPr id="23" name="矩形 22"/>
            <p:cNvSpPr/>
            <p:nvPr/>
          </p:nvSpPr>
          <p:spPr>
            <a:xfrm>
              <a:off x="0" y="2714172"/>
              <a:ext cx="3686629" cy="1429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3429001"/>
              <a:ext cx="3686629" cy="714829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71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62" r:id="rId3"/>
    <p:sldLayoutId id="2147483664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0524044/0524044/blob/master/README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版面配置區 1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8" r="16828"/>
          <a:stretch>
            <a:fillRect/>
          </a:stretch>
        </p:blipFill>
        <p:spPr/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5319630" y="5714999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椭圆 37"/>
          <p:cNvSpPr/>
          <p:nvPr/>
        </p:nvSpPr>
        <p:spPr>
          <a:xfrm>
            <a:off x="1510648" y="4423561"/>
            <a:ext cx="284275" cy="313908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文本框 13"/>
          <p:cNvSpPr txBox="1"/>
          <p:nvPr/>
        </p:nvSpPr>
        <p:spPr>
          <a:xfrm>
            <a:off x="371778" y="2154615"/>
            <a:ext cx="6185937" cy="153888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第</a:t>
            </a:r>
            <a:r>
              <a:rPr lang="en-US" altLang="zh-TW" sz="4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10</a:t>
            </a:r>
            <a:r>
              <a:rPr lang="zh-TW" altLang="en-US" sz="4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組 系統分析期末報告</a:t>
            </a:r>
            <a:endParaRPr lang="en-US" altLang="zh-TW" sz="4000" b="1" dirty="0" smtClea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提案互助平台</a:t>
            </a:r>
            <a:endParaRPr lang="en-US" altLang="zh-TW" sz="5400" b="1" dirty="0" smtClean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346845" y="4423561"/>
            <a:ext cx="3961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　　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組員：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0524044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劉建宏    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0524019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郭子豪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0524036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陳昱翔    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0524024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黃雯琪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42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1"/>
          <p:cNvSpPr txBox="1"/>
          <p:nvPr/>
        </p:nvSpPr>
        <p:spPr>
          <a:xfrm>
            <a:off x="2106576" y="317845"/>
            <a:ext cx="487069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進度報告</a:t>
            </a:r>
            <a:r>
              <a:rPr lang="en-US" altLang="zh-TW" sz="3200" b="1" dirty="0">
                <a:solidFill>
                  <a:schemeClr val="accent1"/>
                </a:solidFill>
                <a:latin typeface="+mn-ea"/>
              </a:rPr>
              <a:t>-</a:t>
            </a:r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執行</a:t>
            </a:r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畫面</a:t>
            </a: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9"/>
          <a:stretch/>
        </p:blipFill>
        <p:spPr>
          <a:xfrm>
            <a:off x="1600199" y="1381264"/>
            <a:ext cx="8860971" cy="50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1"/>
          <p:cNvSpPr txBox="1"/>
          <p:nvPr/>
        </p:nvSpPr>
        <p:spPr>
          <a:xfrm>
            <a:off x="2106576" y="317845"/>
            <a:ext cx="487069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進度報告</a:t>
            </a:r>
            <a:r>
              <a:rPr lang="en-US" altLang="zh-TW" sz="3200" b="1" dirty="0">
                <a:solidFill>
                  <a:schemeClr val="accent1"/>
                </a:solidFill>
                <a:latin typeface="+mn-ea"/>
              </a:rPr>
              <a:t>-</a:t>
            </a:r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執行畫面</a:t>
            </a: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"/>
          <a:stretch/>
        </p:blipFill>
        <p:spPr>
          <a:xfrm>
            <a:off x="1600199" y="1381264"/>
            <a:ext cx="8860971" cy="50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1"/>
          <p:cNvSpPr txBox="1"/>
          <p:nvPr/>
        </p:nvSpPr>
        <p:spPr>
          <a:xfrm>
            <a:off x="2106576" y="317845"/>
            <a:ext cx="487069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進度報告</a:t>
            </a:r>
            <a:r>
              <a:rPr lang="en-US" altLang="zh-TW" sz="3200" b="1" dirty="0">
                <a:solidFill>
                  <a:schemeClr val="accent1"/>
                </a:solidFill>
                <a:latin typeface="+mn-ea"/>
              </a:rPr>
              <a:t>-</a:t>
            </a:r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執行畫面</a:t>
            </a: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5"/>
          <a:stretch/>
        </p:blipFill>
        <p:spPr>
          <a:xfrm>
            <a:off x="1593052" y="1381264"/>
            <a:ext cx="8868118" cy="50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1600199" y="1381264"/>
            <a:ext cx="8860971" cy="5035185"/>
          </a:xfrm>
          <a:prstGeom prst="rect">
            <a:avLst/>
          </a:prstGeom>
        </p:spPr>
      </p:pic>
      <p:sp>
        <p:nvSpPr>
          <p:cNvPr id="5" name="文本框 61"/>
          <p:cNvSpPr txBox="1"/>
          <p:nvPr/>
        </p:nvSpPr>
        <p:spPr>
          <a:xfrm>
            <a:off x="2106576" y="317845"/>
            <a:ext cx="487069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進度報告</a:t>
            </a:r>
            <a:r>
              <a:rPr lang="en-US" altLang="zh-TW" sz="3200" b="1" dirty="0">
                <a:solidFill>
                  <a:schemeClr val="accent1"/>
                </a:solidFill>
                <a:latin typeface="+mn-ea"/>
              </a:rPr>
              <a:t>-</a:t>
            </a:r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執行畫面</a:t>
            </a:r>
          </a:p>
        </p:txBody>
      </p:sp>
    </p:spTree>
    <p:extLst>
      <p:ext uri="{BB962C8B-B14F-4D97-AF65-F5344CB8AC3E}">
        <p14:creationId xmlns:p14="http://schemas.microsoft.com/office/powerpoint/2010/main" val="30883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1967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測試計畫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第四部分</a:t>
            </a:r>
            <a:endParaRPr kumimoji="0" lang="zh-CN" altLang="en-US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398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1"/>
          <p:cNvSpPr txBox="1"/>
          <p:nvPr/>
        </p:nvSpPr>
        <p:spPr>
          <a:xfrm>
            <a:off x="2106576" y="317845"/>
            <a:ext cx="487069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測試</a:t>
            </a:r>
            <a:r>
              <a:rPr lang="zh-TW" altLang="en-US" sz="3200" b="1" dirty="0">
                <a:solidFill>
                  <a:schemeClr val="accent1"/>
                </a:solidFill>
                <a:latin typeface="+mn-ea"/>
              </a:rPr>
              <a:t>計畫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34220"/>
              </p:ext>
            </p:extLst>
          </p:nvPr>
        </p:nvGraphicFramePr>
        <p:xfrm>
          <a:off x="149468" y="1606063"/>
          <a:ext cx="11910647" cy="4195737"/>
        </p:xfrm>
        <a:graphic>
          <a:graphicData uri="http://schemas.openxmlformats.org/drawingml/2006/table">
            <a:tbl>
              <a:tblPr firstRow="1" bandRow="1"/>
              <a:tblGrid>
                <a:gridCol w="213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337">
                  <a:extLst>
                    <a:ext uri="{9D8B030D-6E8A-4147-A177-3AD203B41FA5}">
                      <a16:colId xmlns:a16="http://schemas.microsoft.com/office/drawing/2014/main" val="1631848413"/>
                    </a:ext>
                  </a:extLst>
                </a:gridCol>
                <a:gridCol w="2943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2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4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參數</a:t>
                      </a:r>
                      <a:endParaRPr lang="zh-TW" altLang="en-US" sz="24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預期結果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實際結果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6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registerMember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TW" altLang="en-US" sz="2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產生會員資料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TW" altLang="en-US" sz="2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可產生會員資料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getMember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MemberAccount,MemberPassword</a:t>
                      </a:r>
                      <a:endParaRPr lang="zh-TW" altLang="en-US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TW" altLang="en-US" sz="2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成功登入會員資料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可成功登入會員資料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6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addArticle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ArticleNumber,ArticleContent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TW" altLang="en-US" sz="2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新增活動內容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可新增活動內容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showArticle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Articleitem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TW" altLang="en-US" sz="2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顯示活動畫面</a:t>
                      </a:r>
                      <a:endParaRPr lang="en-US" altLang="zh-TW" sz="24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可正常顯示活動畫面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4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joinArticle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member,date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TW" altLang="en-US" sz="2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參與活動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可參與活動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73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5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19671"/>
            <a:ext cx="291458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  <a:hlinkClick r:id="rId3"/>
              </a:rPr>
              <a:t>GitHub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  <a:hlinkClick r:id="rId3"/>
              </a:rPr>
              <a:t>展示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zh-TW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五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部分</a:t>
            </a:r>
            <a:endParaRPr kumimoji="0" lang="zh-CN" altLang="en-US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767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版面配置區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8" r="16828"/>
          <a:stretch>
            <a:fillRect/>
          </a:stretch>
        </p:blipFill>
        <p:spPr>
          <a:xfrm>
            <a:off x="5352084" y="-15204"/>
            <a:ext cx="6839917" cy="6873204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319630" y="5714999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09951" y="2826490"/>
            <a:ext cx="289610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THE END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03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5930" y="0"/>
            <a:ext cx="3315210" cy="6858000"/>
            <a:chOff x="2501011" y="330200"/>
            <a:chExt cx="4125595" cy="8534401"/>
          </a:xfrm>
        </p:grpSpPr>
        <p:sp>
          <p:nvSpPr>
            <p:cNvPr id="3" name="等腰三角形 2"/>
            <p:cNvSpPr/>
            <p:nvPr/>
          </p:nvSpPr>
          <p:spPr>
            <a:xfrm>
              <a:off x="3327908" y="3302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3327908" y="17526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2501011" y="3302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4151630" y="17526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4152900" y="31750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976622" y="31750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4976622" y="45974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150995" y="45974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4150995" y="6019800"/>
              <a:ext cx="1649984" cy="14224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3324098" y="6019800"/>
              <a:ext cx="1649984" cy="142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3327907" y="7442200"/>
              <a:ext cx="1649984" cy="142240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501011" y="7442200"/>
              <a:ext cx="1649984" cy="14224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363059" y="1536040"/>
            <a:ext cx="4221232" cy="461665"/>
            <a:chOff x="1278972" y="1960090"/>
            <a:chExt cx="4221232" cy="461665"/>
          </a:xfrm>
        </p:grpSpPr>
        <p:grpSp>
          <p:nvGrpSpPr>
            <p:cNvPr id="18" name="组合 17"/>
            <p:cNvGrpSpPr/>
            <p:nvPr/>
          </p:nvGrpSpPr>
          <p:grpSpPr>
            <a:xfrm>
              <a:off x="1278972" y="1960090"/>
              <a:ext cx="4221232" cy="461665"/>
              <a:chOff x="1591029" y="2016119"/>
              <a:chExt cx="4221232" cy="46166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084369" y="2016119"/>
                <a:ext cx="3727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TW" altLang="en-US" sz="2400" b="1" dirty="0">
                    <a:solidFill>
                      <a:schemeClr val="accent2"/>
                    </a:solidFill>
                    <a:latin typeface="微软雅黑"/>
                  </a:rPr>
                  <a:t>類別圖</a:t>
                </a:r>
                <a:endParaRPr lang="en-US" altLang="zh-TW" sz="2400" b="1" dirty="0">
                  <a:solidFill>
                    <a:schemeClr val="accent2"/>
                  </a:solidFill>
                  <a:latin typeface="微软雅黑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01875" y="2305538"/>
            <a:ext cx="3958937" cy="491601"/>
            <a:chOff x="1278972" y="1921975"/>
            <a:chExt cx="3958937" cy="491601"/>
          </a:xfrm>
        </p:grpSpPr>
        <p:grpSp>
          <p:nvGrpSpPr>
            <p:cNvPr id="25" name="组合 24"/>
            <p:cNvGrpSpPr/>
            <p:nvPr/>
          </p:nvGrpSpPr>
          <p:grpSpPr>
            <a:xfrm>
              <a:off x="1278972" y="1921975"/>
              <a:ext cx="3958937" cy="491601"/>
              <a:chOff x="1591029" y="1978004"/>
              <a:chExt cx="3958937" cy="491601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2075852" y="1978004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TW" altLang="en-US" sz="2400" b="1" dirty="0">
                    <a:solidFill>
                      <a:schemeClr val="accent2"/>
                    </a:solidFill>
                    <a:latin typeface="微软雅黑"/>
                  </a:rPr>
                  <a:t>循序圖</a:t>
                </a:r>
                <a:endParaRPr lang="en-US" altLang="zh-TW" sz="2400" b="1" dirty="0">
                  <a:solidFill>
                    <a:schemeClr val="accent2"/>
                  </a:solidFill>
                  <a:latin typeface="微软雅黑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01875" y="3203746"/>
            <a:ext cx="3972768" cy="475625"/>
            <a:chOff x="1278972" y="1937951"/>
            <a:chExt cx="3972768" cy="475625"/>
          </a:xfrm>
        </p:grpSpPr>
        <p:grpSp>
          <p:nvGrpSpPr>
            <p:cNvPr id="32" name="组合 31"/>
            <p:cNvGrpSpPr/>
            <p:nvPr/>
          </p:nvGrpSpPr>
          <p:grpSpPr>
            <a:xfrm>
              <a:off x="1278972" y="1937951"/>
              <a:ext cx="3972768" cy="475625"/>
              <a:chOff x="1591029" y="1993980"/>
              <a:chExt cx="3972768" cy="475625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089683" y="1993980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TW" altLang="en-US" sz="2400" b="1" dirty="0" smtClean="0">
                    <a:solidFill>
                      <a:schemeClr val="accent2"/>
                    </a:solidFill>
                    <a:latin typeface="微软雅黑"/>
                  </a:rPr>
                  <a:t>進度報告</a:t>
                </a:r>
                <a:endParaRPr lang="en-US" altLang="zh-TW" sz="2400" b="1" dirty="0">
                  <a:solidFill>
                    <a:schemeClr val="accent2"/>
                  </a:solidFill>
                  <a:latin typeface="微软雅黑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46242" y="4069948"/>
            <a:ext cx="3958937" cy="486229"/>
            <a:chOff x="1278972" y="1927347"/>
            <a:chExt cx="3958937" cy="486229"/>
          </a:xfrm>
        </p:grpSpPr>
        <p:grpSp>
          <p:nvGrpSpPr>
            <p:cNvPr id="39" name="组合 38"/>
            <p:cNvGrpSpPr/>
            <p:nvPr/>
          </p:nvGrpSpPr>
          <p:grpSpPr>
            <a:xfrm>
              <a:off x="1278972" y="1927347"/>
              <a:ext cx="3958937" cy="486229"/>
              <a:chOff x="1591029" y="1983376"/>
              <a:chExt cx="3958937" cy="486229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075852" y="198337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TW" altLang="en-US" sz="2400" b="1" dirty="0" smtClean="0">
                    <a:solidFill>
                      <a:schemeClr val="accent2"/>
                    </a:solidFill>
                    <a:latin typeface="微软雅黑"/>
                  </a:rPr>
                  <a:t>測試計畫</a:t>
                </a:r>
                <a:endParaRPr lang="zh-TW" altLang="en-US" sz="2400" b="1" dirty="0">
                  <a:solidFill>
                    <a:schemeClr val="accent2"/>
                  </a:solidFill>
                  <a:latin typeface="微软雅黑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0" name="组合 30"/>
          <p:cNvGrpSpPr/>
          <p:nvPr/>
        </p:nvGrpSpPr>
        <p:grpSpPr>
          <a:xfrm>
            <a:off x="6446242" y="4926448"/>
            <a:ext cx="3958936" cy="477819"/>
            <a:chOff x="1278972" y="1935757"/>
            <a:chExt cx="3958936" cy="477819"/>
          </a:xfrm>
        </p:grpSpPr>
        <p:grpSp>
          <p:nvGrpSpPr>
            <p:cNvPr id="51" name="组合 31"/>
            <p:cNvGrpSpPr/>
            <p:nvPr/>
          </p:nvGrpSpPr>
          <p:grpSpPr>
            <a:xfrm>
              <a:off x="1278972" y="1935757"/>
              <a:ext cx="3958936" cy="477819"/>
              <a:chOff x="1591029" y="1991786"/>
              <a:chExt cx="3958936" cy="477819"/>
            </a:xfrm>
          </p:grpSpPr>
          <p:sp>
            <p:nvSpPr>
              <p:cNvPr id="53" name="文本框 35"/>
              <p:cNvSpPr txBox="1"/>
              <p:nvPr/>
            </p:nvSpPr>
            <p:spPr>
              <a:xfrm>
                <a:off x="2075851" y="1991786"/>
                <a:ext cx="347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TW" sz="2400" b="1" dirty="0" smtClean="0">
                    <a:solidFill>
                      <a:schemeClr val="accent2"/>
                    </a:solidFill>
                    <a:latin typeface="微软雅黑"/>
                  </a:rPr>
                  <a:t>GitHub</a:t>
                </a:r>
                <a:r>
                  <a:rPr lang="zh-TW" altLang="en-US" sz="2400" b="1" dirty="0" smtClean="0">
                    <a:solidFill>
                      <a:schemeClr val="accent2"/>
                    </a:solidFill>
                    <a:latin typeface="微软雅黑"/>
                  </a:rPr>
                  <a:t>展示</a:t>
                </a:r>
                <a:endParaRPr lang="zh-TW" altLang="en-US" sz="2400" b="1" dirty="0">
                  <a:solidFill>
                    <a:schemeClr val="accent2"/>
                  </a:solidFill>
                  <a:latin typeface="微软雅黑"/>
                </a:endParaRPr>
              </a:p>
            </p:txBody>
          </p:sp>
          <p:sp>
            <p:nvSpPr>
              <p:cNvPr id="54" name="圆角矩形 34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52" name="文本框 32"/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  <a:endParaRPr lang="zh-CN" altLang="en-US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7" name="文本框 15"/>
          <p:cNvSpPr txBox="1"/>
          <p:nvPr/>
        </p:nvSpPr>
        <p:spPr>
          <a:xfrm>
            <a:off x="820914" y="3013502"/>
            <a:ext cx="376820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i="1" noProof="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報告大</a:t>
            </a:r>
            <a:r>
              <a:rPr lang="zh-TW" altLang="en-US" sz="4800" b="1" i="1" noProof="0" dirty="0">
                <a:solidFill>
                  <a:schemeClr val="accent1"/>
                </a:solidFill>
                <a:latin typeface="Century Gothic" panose="020B0502020202020204" pitchFamily="34" charset="0"/>
              </a:rPr>
              <a:t>綱</a:t>
            </a:r>
            <a:endParaRPr kumimoji="0" lang="zh-CN" altLang="en-US" sz="4800" b="1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8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1368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類別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圖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一部分</a:t>
            </a:r>
            <a:endParaRPr kumimoji="0" lang="zh-CN" altLang="en-US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67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1"/>
          <p:cNvSpPr txBox="1"/>
          <p:nvPr/>
        </p:nvSpPr>
        <p:spPr>
          <a:xfrm>
            <a:off x="2106576" y="317845"/>
            <a:ext cx="38626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類別圖</a:t>
            </a:r>
            <a:endParaRPr lang="zh-TW" altLang="en-US" sz="32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94" name="圖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49" y="1078584"/>
            <a:ext cx="9800428" cy="54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1967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4000" dirty="0" smtClean="0">
                <a:solidFill>
                  <a:schemeClr val="accent2"/>
                </a:solidFill>
                <a:latin typeface="微软雅黑"/>
                <a:ea typeface="方正兰亭中黑_GBK" panose="02000000000000000000"/>
              </a:rPr>
              <a:t>循序圖</a:t>
            </a:r>
            <a:endParaRPr lang="zh-TW" altLang="en-US" sz="4000" dirty="0">
              <a:solidFill>
                <a:schemeClr val="accent2"/>
              </a:solidFill>
              <a:latin typeface="微软雅黑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二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部分</a:t>
            </a:r>
            <a:endParaRPr kumimoji="0" lang="zh-CN" altLang="en-US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53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1"/>
          <p:cNvSpPr txBox="1"/>
          <p:nvPr/>
        </p:nvSpPr>
        <p:spPr>
          <a:xfrm>
            <a:off x="2106576" y="317845"/>
            <a:ext cx="38626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循序圖</a:t>
            </a:r>
            <a:endParaRPr lang="zh-TW" altLang="en-US" sz="32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27" y="902620"/>
            <a:ext cx="9805337" cy="57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1967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進度報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告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第三部分</a:t>
            </a:r>
            <a:endParaRPr kumimoji="0" lang="zh-CN" altLang="en-US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838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89f072c-72d8-494a-bc60-0a412885ffb5">
            <a:extLst>
              <a:ext uri="{FF2B5EF4-FFF2-40B4-BE49-F238E27FC236}">
                <a16:creationId xmlns:a16="http://schemas.microsoft.com/office/drawing/2014/main" id="{3D3FDB3E-86B8-46F4-B6AA-A5B3D60C4ECF}"/>
              </a:ext>
            </a:extLst>
          </p:cNvPr>
          <p:cNvGrpSpPr>
            <a:grpSpLocks noChangeAspect="1"/>
          </p:cNvGrpSpPr>
          <p:nvPr/>
        </p:nvGrpSpPr>
        <p:grpSpPr>
          <a:xfrm>
            <a:off x="1085514" y="2243713"/>
            <a:ext cx="11020635" cy="3136624"/>
            <a:chOff x="719138" y="2048859"/>
            <a:chExt cx="11020635" cy="3136624"/>
          </a:xfrm>
        </p:grpSpPr>
        <p:sp>
          <p:nvSpPr>
            <p:cNvPr id="5" name="任意多边形: 形状 72">
              <a:extLst>
                <a:ext uri="{FF2B5EF4-FFF2-40B4-BE49-F238E27FC236}">
                  <a16:creationId xmlns:a16="http://schemas.microsoft.com/office/drawing/2014/main" id="{D0A3BC0C-603A-430E-B62C-5DD2080B6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145" y="2222691"/>
              <a:ext cx="179973" cy="179973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27D8FA6-5EA7-40C2-B48E-1072470A562F}"/>
                </a:ext>
              </a:extLst>
            </p:cNvPr>
            <p:cNvSpPr/>
            <p:nvPr/>
          </p:nvSpPr>
          <p:spPr>
            <a:xfrm>
              <a:off x="9179826" y="2048859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任意多边形: 形状 157">
              <a:extLst>
                <a:ext uri="{FF2B5EF4-FFF2-40B4-BE49-F238E27FC236}">
                  <a16:creationId xmlns:a16="http://schemas.microsoft.com/office/drawing/2014/main" id="{491B6B08-7742-4F5F-923C-7CACC65B0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768" y="2205333"/>
              <a:ext cx="179973" cy="171639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任意多边形: 形状 158">
              <a:extLst>
                <a:ext uri="{FF2B5EF4-FFF2-40B4-BE49-F238E27FC236}">
                  <a16:creationId xmlns:a16="http://schemas.microsoft.com/office/drawing/2014/main" id="{A52FBE32-96CD-465C-8881-0357FB882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912" y="2222691"/>
              <a:ext cx="172789" cy="179973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7C20525-B600-47F9-A939-FD2062660DD1}"/>
                </a:ext>
              </a:extLst>
            </p:cNvPr>
            <p:cNvSpPr/>
            <p:nvPr/>
          </p:nvSpPr>
          <p:spPr>
            <a:xfrm>
              <a:off x="719138" y="4569002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任意多边形: 形状 159">
              <a:extLst>
                <a:ext uri="{FF2B5EF4-FFF2-40B4-BE49-F238E27FC236}">
                  <a16:creationId xmlns:a16="http://schemas.microsoft.com/office/drawing/2014/main" id="{33379197-4639-47CB-85F2-9416DD788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700" y="4720077"/>
              <a:ext cx="158733" cy="179973"/>
            </a:xfrm>
            <a:custGeom>
              <a:avLst/>
              <a:gdLst>
                <a:gd name="T0" fmla="*/ 2125 w 2288"/>
                <a:gd name="T1" fmla="*/ 924 h 2598"/>
                <a:gd name="T2" fmla="*/ 1863 w 2288"/>
                <a:gd name="T3" fmla="*/ 1258 h 2598"/>
                <a:gd name="T4" fmla="*/ 1848 w 2288"/>
                <a:gd name="T5" fmla="*/ 1586 h 2598"/>
                <a:gd name="T6" fmla="*/ 1899 w 2288"/>
                <a:gd name="T7" fmla="*/ 1716 h 2598"/>
                <a:gd name="T8" fmla="*/ 1211 w 2288"/>
                <a:gd name="T9" fmla="*/ 2079 h 2598"/>
                <a:gd name="T10" fmla="*/ 1176 w 2288"/>
                <a:gd name="T11" fmla="*/ 2038 h 2598"/>
                <a:gd name="T12" fmla="*/ 1200 w 2288"/>
                <a:gd name="T13" fmla="*/ 965 h 2598"/>
                <a:gd name="T14" fmla="*/ 1409 w 2288"/>
                <a:gd name="T15" fmla="*/ 1012 h 2598"/>
                <a:gd name="T16" fmla="*/ 1522 w 2288"/>
                <a:gd name="T17" fmla="*/ 978 h 2598"/>
                <a:gd name="T18" fmla="*/ 1526 w 2288"/>
                <a:gd name="T19" fmla="*/ 847 h 2598"/>
                <a:gd name="T20" fmla="*/ 1387 w 2288"/>
                <a:gd name="T21" fmla="*/ 828 h 2598"/>
                <a:gd name="T22" fmla="*/ 1193 w 2288"/>
                <a:gd name="T23" fmla="*/ 584 h 2598"/>
                <a:gd name="T24" fmla="*/ 1375 w 2288"/>
                <a:gd name="T25" fmla="*/ 124 h 2598"/>
                <a:gd name="T26" fmla="*/ 1109 w 2288"/>
                <a:gd name="T27" fmla="*/ 37 h 2598"/>
                <a:gd name="T28" fmla="*/ 1013 w 2288"/>
                <a:gd name="T29" fmla="*/ 570 h 2598"/>
                <a:gd name="T30" fmla="*/ 1056 w 2288"/>
                <a:gd name="T31" fmla="*/ 808 h 2598"/>
                <a:gd name="T32" fmla="*/ 891 w 2288"/>
                <a:gd name="T33" fmla="*/ 784 h 2598"/>
                <a:gd name="T34" fmla="*/ 748 w 2288"/>
                <a:gd name="T35" fmla="*/ 921 h 2598"/>
                <a:gd name="T36" fmla="*/ 899 w 2288"/>
                <a:gd name="T37" fmla="*/ 946 h 2598"/>
                <a:gd name="T38" fmla="*/ 1024 w 2288"/>
                <a:gd name="T39" fmla="*/ 1479 h 2598"/>
                <a:gd name="T40" fmla="*/ 1022 w 2288"/>
                <a:gd name="T41" fmla="*/ 2081 h 2598"/>
                <a:gd name="T42" fmla="*/ 434 w 2288"/>
                <a:gd name="T43" fmla="*/ 1569 h 2598"/>
                <a:gd name="T44" fmla="*/ 395 w 2288"/>
                <a:gd name="T45" fmla="*/ 1470 h 2598"/>
                <a:gd name="T46" fmla="*/ 88 w 2288"/>
                <a:gd name="T47" fmla="*/ 1148 h 2598"/>
                <a:gd name="T48" fmla="*/ 101 w 2288"/>
                <a:gd name="T49" fmla="*/ 1658 h 2598"/>
                <a:gd name="T50" fmla="*/ 906 w 2288"/>
                <a:gd name="T51" fmla="*/ 2228 h 2598"/>
                <a:gd name="T52" fmla="*/ 1177 w 2288"/>
                <a:gd name="T53" fmla="*/ 2500 h 2598"/>
                <a:gd name="T54" fmla="*/ 1223 w 2288"/>
                <a:gd name="T55" fmla="*/ 2405 h 2598"/>
                <a:gd name="T56" fmla="*/ 1273 w 2288"/>
                <a:gd name="T57" fmla="*/ 2328 h 2598"/>
                <a:gd name="T58" fmla="*/ 1280 w 2288"/>
                <a:gd name="T59" fmla="*/ 2234 h 2598"/>
                <a:gd name="T60" fmla="*/ 2094 w 2288"/>
                <a:gd name="T61" fmla="*/ 1624 h 2598"/>
                <a:gd name="T62" fmla="*/ 2274 w 2288"/>
                <a:gd name="T63" fmla="*/ 1517 h 2598"/>
                <a:gd name="T64" fmla="*/ 1065 w 2288"/>
                <a:gd name="T65" fmla="*/ 420 h 2598"/>
                <a:gd name="T66" fmla="*/ 1131 w 2288"/>
                <a:gd name="T67" fmla="*/ 148 h 2598"/>
                <a:gd name="T68" fmla="*/ 1165 w 2288"/>
                <a:gd name="T69" fmla="*/ 430 h 2598"/>
                <a:gd name="T70" fmla="*/ 1065 w 2288"/>
                <a:gd name="T71" fmla="*/ 420 h 2598"/>
                <a:gd name="T72" fmla="*/ 1040 w 2288"/>
                <a:gd name="T73" fmla="*/ 2287 h 2598"/>
                <a:gd name="T74" fmla="*/ 1032 w 2288"/>
                <a:gd name="T75" fmla="*/ 2241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8" h="2598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A012BCF-3083-439A-8E33-D3DA615620E9}"/>
                </a:ext>
              </a:extLst>
            </p:cNvPr>
            <p:cNvSpPr/>
            <p:nvPr/>
          </p:nvSpPr>
          <p:spPr>
            <a:xfrm>
              <a:off x="3548833" y="2057565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任意多边形: 形状 161">
              <a:extLst>
                <a:ext uri="{FF2B5EF4-FFF2-40B4-BE49-F238E27FC236}">
                  <a16:creationId xmlns:a16="http://schemas.microsoft.com/office/drawing/2014/main" id="{CECFF641-7C48-44D1-A071-B83304766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502" y="2222691"/>
              <a:ext cx="176520" cy="179973"/>
            </a:xfrm>
            <a:custGeom>
              <a:avLst/>
              <a:gdLst>
                <a:gd name="T0" fmla="*/ 2828 w 2998"/>
                <a:gd name="T1" fmla="*/ 429 h 3061"/>
                <a:gd name="T2" fmla="*/ 2756 w 2998"/>
                <a:gd name="T3" fmla="*/ 347 h 3061"/>
                <a:gd name="T4" fmla="*/ 1526 w 2998"/>
                <a:gd name="T5" fmla="*/ 5 h 3061"/>
                <a:gd name="T6" fmla="*/ 1472 w 2998"/>
                <a:gd name="T7" fmla="*/ 5 h 3061"/>
                <a:gd name="T8" fmla="*/ 242 w 2998"/>
                <a:gd name="T9" fmla="*/ 347 h 3061"/>
                <a:gd name="T10" fmla="*/ 170 w 2998"/>
                <a:gd name="T11" fmla="*/ 429 h 3061"/>
                <a:gd name="T12" fmla="*/ 418 w 2998"/>
                <a:gd name="T13" fmla="*/ 2295 h 3061"/>
                <a:gd name="T14" fmla="*/ 1476 w 2998"/>
                <a:gd name="T15" fmla="*/ 3058 h 3061"/>
                <a:gd name="T16" fmla="*/ 1499 w 2998"/>
                <a:gd name="T17" fmla="*/ 3061 h 3061"/>
                <a:gd name="T18" fmla="*/ 1522 w 2998"/>
                <a:gd name="T19" fmla="*/ 3058 h 3061"/>
                <a:gd name="T20" fmla="*/ 2580 w 2998"/>
                <a:gd name="T21" fmla="*/ 2295 h 3061"/>
                <a:gd name="T22" fmla="*/ 2828 w 2998"/>
                <a:gd name="T23" fmla="*/ 429 h 3061"/>
                <a:gd name="T24" fmla="*/ 2401 w 2998"/>
                <a:gd name="T25" fmla="*/ 2171 h 3061"/>
                <a:gd name="T26" fmla="*/ 1498 w 2998"/>
                <a:gd name="T27" fmla="*/ 2824 h 3061"/>
                <a:gd name="T28" fmla="*/ 1498 w 2998"/>
                <a:gd name="T29" fmla="*/ 1531 h 3061"/>
                <a:gd name="T30" fmla="*/ 381 w 2998"/>
                <a:gd name="T31" fmla="*/ 1531 h 3061"/>
                <a:gd name="T32" fmla="*/ 386 w 2998"/>
                <a:gd name="T33" fmla="*/ 547 h 3061"/>
                <a:gd name="T34" fmla="*/ 1498 w 2998"/>
                <a:gd name="T35" fmla="*/ 238 h 3061"/>
                <a:gd name="T36" fmla="*/ 1498 w 2998"/>
                <a:gd name="T37" fmla="*/ 1531 h 3061"/>
                <a:gd name="T38" fmla="*/ 2614 w 2998"/>
                <a:gd name="T39" fmla="*/ 1531 h 3061"/>
                <a:gd name="T40" fmla="*/ 2401 w 2998"/>
                <a:gd name="T41" fmla="*/ 2171 h 3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98" h="3061">
                  <a:moveTo>
                    <a:pt x="2828" y="429"/>
                  </a:moveTo>
                  <a:cubicBezTo>
                    <a:pt x="2822" y="390"/>
                    <a:pt x="2794" y="357"/>
                    <a:pt x="2756" y="347"/>
                  </a:cubicBezTo>
                  <a:lnTo>
                    <a:pt x="1526" y="5"/>
                  </a:lnTo>
                  <a:cubicBezTo>
                    <a:pt x="1508" y="0"/>
                    <a:pt x="1490" y="0"/>
                    <a:pt x="1472" y="5"/>
                  </a:cubicBezTo>
                  <a:lnTo>
                    <a:pt x="242" y="347"/>
                  </a:lnTo>
                  <a:cubicBezTo>
                    <a:pt x="204" y="357"/>
                    <a:pt x="176" y="390"/>
                    <a:pt x="170" y="429"/>
                  </a:cubicBezTo>
                  <a:cubicBezTo>
                    <a:pt x="163" y="481"/>
                    <a:pt x="0" y="1693"/>
                    <a:pt x="418" y="2295"/>
                  </a:cubicBezTo>
                  <a:cubicBezTo>
                    <a:pt x="835" y="2898"/>
                    <a:pt x="1450" y="3052"/>
                    <a:pt x="1476" y="3058"/>
                  </a:cubicBezTo>
                  <a:cubicBezTo>
                    <a:pt x="1483" y="3060"/>
                    <a:pt x="1491" y="3061"/>
                    <a:pt x="1499" y="3061"/>
                  </a:cubicBezTo>
                  <a:cubicBezTo>
                    <a:pt x="1507" y="3061"/>
                    <a:pt x="1515" y="3060"/>
                    <a:pt x="1522" y="3058"/>
                  </a:cubicBezTo>
                  <a:cubicBezTo>
                    <a:pt x="1548" y="3052"/>
                    <a:pt x="2164" y="2898"/>
                    <a:pt x="2580" y="2295"/>
                  </a:cubicBezTo>
                  <a:cubicBezTo>
                    <a:pt x="2998" y="1693"/>
                    <a:pt x="2835" y="481"/>
                    <a:pt x="2828" y="429"/>
                  </a:cubicBezTo>
                  <a:close/>
                  <a:moveTo>
                    <a:pt x="2401" y="2171"/>
                  </a:moveTo>
                  <a:cubicBezTo>
                    <a:pt x="2039" y="2693"/>
                    <a:pt x="1498" y="2824"/>
                    <a:pt x="1498" y="2824"/>
                  </a:cubicBezTo>
                  <a:lnTo>
                    <a:pt x="1498" y="1531"/>
                  </a:lnTo>
                  <a:lnTo>
                    <a:pt x="381" y="1531"/>
                  </a:lnTo>
                  <a:cubicBezTo>
                    <a:pt x="316" y="1046"/>
                    <a:pt x="386" y="547"/>
                    <a:pt x="386" y="547"/>
                  </a:cubicBezTo>
                  <a:lnTo>
                    <a:pt x="1498" y="238"/>
                  </a:lnTo>
                  <a:lnTo>
                    <a:pt x="1498" y="1531"/>
                  </a:lnTo>
                  <a:lnTo>
                    <a:pt x="2614" y="1531"/>
                  </a:lnTo>
                  <a:cubicBezTo>
                    <a:pt x="2582" y="1767"/>
                    <a:pt x="2519" y="2000"/>
                    <a:pt x="2401" y="2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DE32010-50B9-46FF-B7F5-34FEED9A8114}"/>
                </a:ext>
              </a:extLst>
            </p:cNvPr>
            <p:cNvSpPr/>
            <p:nvPr/>
          </p:nvSpPr>
          <p:spPr>
            <a:xfrm>
              <a:off x="6378530" y="4574832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任意多边形: 形状 162">
              <a:extLst>
                <a:ext uri="{FF2B5EF4-FFF2-40B4-BE49-F238E27FC236}">
                  <a16:creationId xmlns:a16="http://schemas.microsoft.com/office/drawing/2014/main" id="{67FD0386-FDD8-466C-8160-36BAA4F03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472" y="4722244"/>
              <a:ext cx="179973" cy="177806"/>
            </a:xfrm>
            <a:custGeom>
              <a:avLst/>
              <a:gdLst>
                <a:gd name="T0" fmla="*/ 3860 w 3968"/>
                <a:gd name="T1" fmla="*/ 426 h 3926"/>
                <a:gd name="T2" fmla="*/ 3542 w 3968"/>
                <a:gd name="T3" fmla="*/ 108 h 3926"/>
                <a:gd name="T4" fmla="*/ 3371 w 3968"/>
                <a:gd name="T5" fmla="*/ 37 h 3926"/>
                <a:gd name="T6" fmla="*/ 1949 w 3968"/>
                <a:gd name="T7" fmla="*/ 27 h 3926"/>
                <a:gd name="T8" fmla="*/ 1949 w 3968"/>
                <a:gd name="T9" fmla="*/ 3926 h 3926"/>
                <a:gd name="T10" fmla="*/ 3595 w 3968"/>
                <a:gd name="T11" fmla="*/ 932 h 3926"/>
                <a:gd name="T12" fmla="*/ 3952 w 3968"/>
                <a:gd name="T13" fmla="*/ 487 h 3926"/>
                <a:gd name="T14" fmla="*/ 3019 w 3968"/>
                <a:gd name="T15" fmla="*/ 807 h 3926"/>
                <a:gd name="T16" fmla="*/ 3342 w 3968"/>
                <a:gd name="T17" fmla="*/ 349 h 3926"/>
                <a:gd name="T18" fmla="*/ 2483 w 3968"/>
                <a:gd name="T19" fmla="*/ 1976 h 3926"/>
                <a:gd name="T20" fmla="*/ 1416 w 3968"/>
                <a:gd name="T21" fmla="*/ 1976 h 3926"/>
                <a:gd name="T22" fmla="*/ 2273 w 3968"/>
                <a:gd name="T23" fmla="*/ 1553 h 3926"/>
                <a:gd name="T24" fmla="*/ 1949 w 3968"/>
                <a:gd name="T25" fmla="*/ 1686 h 3926"/>
                <a:gd name="T26" fmla="*/ 1949 w 3968"/>
                <a:gd name="T27" fmla="*/ 2267 h 3926"/>
                <a:gd name="T28" fmla="*/ 2225 w 3968"/>
                <a:gd name="T29" fmla="*/ 1885 h 3926"/>
                <a:gd name="T30" fmla="*/ 2483 w 3968"/>
                <a:gd name="T31" fmla="*/ 1976 h 3926"/>
                <a:gd name="T32" fmla="*/ 1949 w 3968"/>
                <a:gd name="T33" fmla="*/ 1243 h 3926"/>
                <a:gd name="T34" fmla="*/ 1949 w 3968"/>
                <a:gd name="T35" fmla="*/ 2710 h 3926"/>
                <a:gd name="T36" fmla="*/ 2551 w 3968"/>
                <a:gd name="T37" fmla="*/ 1558 h 3926"/>
                <a:gd name="T38" fmla="*/ 3116 w 3968"/>
                <a:gd name="T39" fmla="*/ 1976 h 3926"/>
                <a:gd name="T40" fmla="*/ 783 w 3968"/>
                <a:gd name="T41" fmla="*/ 1976 h 3926"/>
                <a:gd name="T42" fmla="*/ 2723 w 3968"/>
                <a:gd name="T43" fmla="*/ 1104 h 3926"/>
                <a:gd name="T44" fmla="*/ 3699 w 3968"/>
                <a:gd name="T45" fmla="*/ 1976 h 3926"/>
                <a:gd name="T46" fmla="*/ 200 w 3968"/>
                <a:gd name="T47" fmla="*/ 1976 h 3926"/>
                <a:gd name="T48" fmla="*/ 2900 w 3968"/>
                <a:gd name="T49" fmla="*/ 509 h 3926"/>
                <a:gd name="T50" fmla="*/ 2819 w 3968"/>
                <a:gd name="T51" fmla="*/ 630 h 3926"/>
                <a:gd name="T52" fmla="*/ 1949 w 3968"/>
                <a:gd name="T53" fmla="*/ 609 h 3926"/>
                <a:gd name="T54" fmla="*/ 1949 w 3968"/>
                <a:gd name="T55" fmla="*/ 3343 h 3926"/>
                <a:gd name="T56" fmla="*/ 3036 w 3968"/>
                <a:gd name="T57" fmla="*/ 1148 h 3926"/>
                <a:gd name="T58" fmla="*/ 3408 w 3968"/>
                <a:gd name="T59" fmla="*/ 1119 h 3926"/>
                <a:gd name="T60" fmla="*/ 3699 w 3968"/>
                <a:gd name="T61" fmla="*/ 1976 h 3926"/>
                <a:gd name="T62" fmla="*/ 3161 w 3968"/>
                <a:gd name="T63" fmla="*/ 948 h 3926"/>
                <a:gd name="T64" fmla="*/ 3619 w 3968"/>
                <a:gd name="T65" fmla="*/ 626 h 3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8" h="3926">
                  <a:moveTo>
                    <a:pt x="3952" y="487"/>
                  </a:moveTo>
                  <a:cubicBezTo>
                    <a:pt x="3937" y="450"/>
                    <a:pt x="3900" y="426"/>
                    <a:pt x="3860" y="426"/>
                  </a:cubicBezTo>
                  <a:lnTo>
                    <a:pt x="3542" y="426"/>
                  </a:lnTo>
                  <a:lnTo>
                    <a:pt x="3542" y="108"/>
                  </a:lnTo>
                  <a:cubicBezTo>
                    <a:pt x="3542" y="67"/>
                    <a:pt x="3518" y="31"/>
                    <a:pt x="3480" y="15"/>
                  </a:cubicBezTo>
                  <a:cubicBezTo>
                    <a:pt x="3443" y="0"/>
                    <a:pt x="3400" y="8"/>
                    <a:pt x="3371" y="37"/>
                  </a:cubicBezTo>
                  <a:lnTo>
                    <a:pt x="3044" y="364"/>
                  </a:lnTo>
                  <a:cubicBezTo>
                    <a:pt x="2732" y="151"/>
                    <a:pt x="2355" y="27"/>
                    <a:pt x="1949" y="27"/>
                  </a:cubicBezTo>
                  <a:cubicBezTo>
                    <a:pt x="874" y="27"/>
                    <a:pt x="0" y="901"/>
                    <a:pt x="0" y="1976"/>
                  </a:cubicBezTo>
                  <a:cubicBezTo>
                    <a:pt x="0" y="3052"/>
                    <a:pt x="874" y="3926"/>
                    <a:pt x="1949" y="3926"/>
                  </a:cubicBezTo>
                  <a:cubicBezTo>
                    <a:pt x="3024" y="3926"/>
                    <a:pt x="3899" y="3052"/>
                    <a:pt x="3899" y="1976"/>
                  </a:cubicBezTo>
                  <a:cubicBezTo>
                    <a:pt x="3899" y="1593"/>
                    <a:pt x="3787" y="1234"/>
                    <a:pt x="3595" y="932"/>
                  </a:cubicBezTo>
                  <a:lnTo>
                    <a:pt x="3931" y="596"/>
                  </a:lnTo>
                  <a:cubicBezTo>
                    <a:pt x="3959" y="568"/>
                    <a:pt x="3968" y="525"/>
                    <a:pt x="3952" y="487"/>
                  </a:cubicBezTo>
                  <a:close/>
                  <a:moveTo>
                    <a:pt x="3342" y="484"/>
                  </a:moveTo>
                  <a:lnTo>
                    <a:pt x="3019" y="807"/>
                  </a:lnTo>
                  <a:lnTo>
                    <a:pt x="3019" y="672"/>
                  </a:lnTo>
                  <a:lnTo>
                    <a:pt x="3342" y="349"/>
                  </a:lnTo>
                  <a:lnTo>
                    <a:pt x="3342" y="484"/>
                  </a:lnTo>
                  <a:close/>
                  <a:moveTo>
                    <a:pt x="2483" y="1976"/>
                  </a:moveTo>
                  <a:cubicBezTo>
                    <a:pt x="2483" y="2271"/>
                    <a:pt x="2243" y="2510"/>
                    <a:pt x="1949" y="2510"/>
                  </a:cubicBezTo>
                  <a:cubicBezTo>
                    <a:pt x="1655" y="2510"/>
                    <a:pt x="1416" y="2271"/>
                    <a:pt x="1416" y="1976"/>
                  </a:cubicBezTo>
                  <a:cubicBezTo>
                    <a:pt x="1416" y="1682"/>
                    <a:pt x="1655" y="1443"/>
                    <a:pt x="1949" y="1443"/>
                  </a:cubicBezTo>
                  <a:cubicBezTo>
                    <a:pt x="2071" y="1443"/>
                    <a:pt x="2184" y="1484"/>
                    <a:pt x="2273" y="1553"/>
                  </a:cubicBezTo>
                  <a:lnTo>
                    <a:pt x="2099" y="1728"/>
                  </a:lnTo>
                  <a:cubicBezTo>
                    <a:pt x="2055" y="1702"/>
                    <a:pt x="2004" y="1686"/>
                    <a:pt x="1949" y="1686"/>
                  </a:cubicBezTo>
                  <a:cubicBezTo>
                    <a:pt x="1790" y="1686"/>
                    <a:pt x="1659" y="1817"/>
                    <a:pt x="1659" y="1976"/>
                  </a:cubicBezTo>
                  <a:cubicBezTo>
                    <a:pt x="1659" y="2136"/>
                    <a:pt x="1790" y="2267"/>
                    <a:pt x="1949" y="2267"/>
                  </a:cubicBezTo>
                  <a:cubicBezTo>
                    <a:pt x="2109" y="2267"/>
                    <a:pt x="2239" y="2136"/>
                    <a:pt x="2239" y="1976"/>
                  </a:cubicBezTo>
                  <a:cubicBezTo>
                    <a:pt x="2239" y="1944"/>
                    <a:pt x="2234" y="1914"/>
                    <a:pt x="2225" y="1885"/>
                  </a:cubicBezTo>
                  <a:lnTo>
                    <a:pt x="2407" y="1703"/>
                  </a:lnTo>
                  <a:cubicBezTo>
                    <a:pt x="2455" y="1783"/>
                    <a:pt x="2483" y="1876"/>
                    <a:pt x="2483" y="1976"/>
                  </a:cubicBezTo>
                  <a:close/>
                  <a:moveTo>
                    <a:pt x="2416" y="1411"/>
                  </a:moveTo>
                  <a:cubicBezTo>
                    <a:pt x="2289" y="1306"/>
                    <a:pt x="2126" y="1243"/>
                    <a:pt x="1949" y="1243"/>
                  </a:cubicBezTo>
                  <a:cubicBezTo>
                    <a:pt x="1545" y="1243"/>
                    <a:pt x="1216" y="1572"/>
                    <a:pt x="1216" y="1976"/>
                  </a:cubicBezTo>
                  <a:cubicBezTo>
                    <a:pt x="1216" y="2381"/>
                    <a:pt x="1545" y="2710"/>
                    <a:pt x="1949" y="2710"/>
                  </a:cubicBezTo>
                  <a:cubicBezTo>
                    <a:pt x="2354" y="2710"/>
                    <a:pt x="2683" y="2381"/>
                    <a:pt x="2683" y="1976"/>
                  </a:cubicBezTo>
                  <a:cubicBezTo>
                    <a:pt x="2683" y="1821"/>
                    <a:pt x="2634" y="1677"/>
                    <a:pt x="2551" y="1558"/>
                  </a:cubicBezTo>
                  <a:lnTo>
                    <a:pt x="2861" y="1249"/>
                  </a:lnTo>
                  <a:cubicBezTo>
                    <a:pt x="3020" y="1448"/>
                    <a:pt x="3116" y="1701"/>
                    <a:pt x="3116" y="1976"/>
                  </a:cubicBezTo>
                  <a:cubicBezTo>
                    <a:pt x="3116" y="2620"/>
                    <a:pt x="2593" y="3143"/>
                    <a:pt x="1949" y="3143"/>
                  </a:cubicBezTo>
                  <a:cubicBezTo>
                    <a:pt x="1306" y="3143"/>
                    <a:pt x="783" y="2620"/>
                    <a:pt x="783" y="1976"/>
                  </a:cubicBezTo>
                  <a:cubicBezTo>
                    <a:pt x="783" y="1333"/>
                    <a:pt x="1306" y="809"/>
                    <a:pt x="1949" y="809"/>
                  </a:cubicBezTo>
                  <a:cubicBezTo>
                    <a:pt x="2246" y="809"/>
                    <a:pt x="2517" y="921"/>
                    <a:pt x="2723" y="1104"/>
                  </a:cubicBezTo>
                  <a:lnTo>
                    <a:pt x="2416" y="1411"/>
                  </a:lnTo>
                  <a:close/>
                  <a:moveTo>
                    <a:pt x="3699" y="1976"/>
                  </a:moveTo>
                  <a:cubicBezTo>
                    <a:pt x="3699" y="2941"/>
                    <a:pt x="2914" y="3726"/>
                    <a:pt x="1949" y="3726"/>
                  </a:cubicBezTo>
                  <a:cubicBezTo>
                    <a:pt x="985" y="3726"/>
                    <a:pt x="200" y="2941"/>
                    <a:pt x="200" y="1976"/>
                  </a:cubicBezTo>
                  <a:cubicBezTo>
                    <a:pt x="200" y="1012"/>
                    <a:pt x="985" y="227"/>
                    <a:pt x="1949" y="227"/>
                  </a:cubicBezTo>
                  <a:cubicBezTo>
                    <a:pt x="2300" y="227"/>
                    <a:pt x="2626" y="331"/>
                    <a:pt x="2900" y="509"/>
                  </a:cubicBezTo>
                  <a:lnTo>
                    <a:pt x="2849" y="560"/>
                  </a:lnTo>
                  <a:cubicBezTo>
                    <a:pt x="2830" y="578"/>
                    <a:pt x="2819" y="604"/>
                    <a:pt x="2819" y="630"/>
                  </a:cubicBezTo>
                  <a:lnTo>
                    <a:pt x="2819" y="923"/>
                  </a:lnTo>
                  <a:cubicBezTo>
                    <a:pt x="2583" y="727"/>
                    <a:pt x="2280" y="609"/>
                    <a:pt x="1949" y="609"/>
                  </a:cubicBezTo>
                  <a:cubicBezTo>
                    <a:pt x="1196" y="609"/>
                    <a:pt x="583" y="1223"/>
                    <a:pt x="583" y="1976"/>
                  </a:cubicBezTo>
                  <a:cubicBezTo>
                    <a:pt x="583" y="2730"/>
                    <a:pt x="1196" y="3343"/>
                    <a:pt x="1949" y="3343"/>
                  </a:cubicBezTo>
                  <a:cubicBezTo>
                    <a:pt x="2703" y="3343"/>
                    <a:pt x="3316" y="2730"/>
                    <a:pt x="3316" y="1976"/>
                  </a:cubicBezTo>
                  <a:cubicBezTo>
                    <a:pt x="3316" y="1665"/>
                    <a:pt x="3212" y="1378"/>
                    <a:pt x="3036" y="1148"/>
                  </a:cubicBezTo>
                  <a:lnTo>
                    <a:pt x="3337" y="1148"/>
                  </a:lnTo>
                  <a:cubicBezTo>
                    <a:pt x="3364" y="1148"/>
                    <a:pt x="3389" y="1138"/>
                    <a:pt x="3408" y="1119"/>
                  </a:cubicBezTo>
                  <a:lnTo>
                    <a:pt x="3450" y="1078"/>
                  </a:lnTo>
                  <a:cubicBezTo>
                    <a:pt x="3608" y="1341"/>
                    <a:pt x="3699" y="1648"/>
                    <a:pt x="3699" y="1976"/>
                  </a:cubicBezTo>
                  <a:close/>
                  <a:moveTo>
                    <a:pt x="3296" y="948"/>
                  </a:moveTo>
                  <a:lnTo>
                    <a:pt x="3161" y="948"/>
                  </a:lnTo>
                  <a:lnTo>
                    <a:pt x="3483" y="626"/>
                  </a:lnTo>
                  <a:lnTo>
                    <a:pt x="3619" y="626"/>
                  </a:lnTo>
                  <a:lnTo>
                    <a:pt x="3296" y="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任意多边形: 形状 164">
              <a:extLst>
                <a:ext uri="{FF2B5EF4-FFF2-40B4-BE49-F238E27FC236}">
                  <a16:creationId xmlns:a16="http://schemas.microsoft.com/office/drawing/2014/main" id="{FFDE760B-E25F-450D-BB52-D0CA66234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139" y="5005510"/>
              <a:ext cx="153634" cy="179973"/>
            </a:xfrm>
            <a:custGeom>
              <a:avLst/>
              <a:gdLst>
                <a:gd name="T0" fmla="*/ 4616 w 5568"/>
                <a:gd name="T1" fmla="*/ 2260 h 6532"/>
                <a:gd name="T2" fmla="*/ 964 w 5568"/>
                <a:gd name="T3" fmla="*/ 2260 h 6532"/>
                <a:gd name="T4" fmla="*/ 2784 w 5568"/>
                <a:gd name="T5" fmla="*/ 545 h 6532"/>
                <a:gd name="T6" fmla="*/ 4434 w 5568"/>
                <a:gd name="T7" fmla="*/ 1589 h 6532"/>
                <a:gd name="T8" fmla="*/ 4796 w 5568"/>
                <a:gd name="T9" fmla="*/ 1718 h 6532"/>
                <a:gd name="T10" fmla="*/ 4926 w 5568"/>
                <a:gd name="T11" fmla="*/ 1356 h 6532"/>
                <a:gd name="T12" fmla="*/ 2784 w 5568"/>
                <a:gd name="T13" fmla="*/ 0 h 6532"/>
                <a:gd name="T14" fmla="*/ 416 w 5568"/>
                <a:gd name="T15" fmla="*/ 2425 h 6532"/>
                <a:gd name="T16" fmla="*/ 0 w 5568"/>
                <a:gd name="T17" fmla="*/ 3210 h 6532"/>
                <a:gd name="T18" fmla="*/ 0 w 5568"/>
                <a:gd name="T19" fmla="*/ 5581 h 6532"/>
                <a:gd name="T20" fmla="*/ 951 w 5568"/>
                <a:gd name="T21" fmla="*/ 6532 h 6532"/>
                <a:gd name="T22" fmla="*/ 4615 w 5568"/>
                <a:gd name="T23" fmla="*/ 6532 h 6532"/>
                <a:gd name="T24" fmla="*/ 5566 w 5568"/>
                <a:gd name="T25" fmla="*/ 5581 h 6532"/>
                <a:gd name="T26" fmla="*/ 5566 w 5568"/>
                <a:gd name="T27" fmla="*/ 3210 h 6532"/>
                <a:gd name="T28" fmla="*/ 4616 w 5568"/>
                <a:gd name="T29" fmla="*/ 2260 h 6532"/>
                <a:gd name="T30" fmla="*/ 5023 w 5568"/>
                <a:gd name="T31" fmla="*/ 5582 h 6532"/>
                <a:gd name="T32" fmla="*/ 4616 w 5568"/>
                <a:gd name="T33" fmla="*/ 5989 h 6532"/>
                <a:gd name="T34" fmla="*/ 952 w 5568"/>
                <a:gd name="T35" fmla="*/ 5989 h 6532"/>
                <a:gd name="T36" fmla="*/ 546 w 5568"/>
                <a:gd name="T37" fmla="*/ 5582 h 6532"/>
                <a:gd name="T38" fmla="*/ 546 w 5568"/>
                <a:gd name="T39" fmla="*/ 3210 h 6532"/>
                <a:gd name="T40" fmla="*/ 952 w 5568"/>
                <a:gd name="T41" fmla="*/ 2804 h 6532"/>
                <a:gd name="T42" fmla="*/ 4616 w 5568"/>
                <a:gd name="T43" fmla="*/ 2804 h 6532"/>
                <a:gd name="T44" fmla="*/ 5023 w 5568"/>
                <a:gd name="T45" fmla="*/ 3210 h 6532"/>
                <a:gd name="T46" fmla="*/ 5023 w 5568"/>
                <a:gd name="T47" fmla="*/ 5582 h 6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8" h="6532">
                  <a:moveTo>
                    <a:pt x="4616" y="2260"/>
                  </a:moveTo>
                  <a:lnTo>
                    <a:pt x="964" y="2260"/>
                  </a:lnTo>
                  <a:cubicBezTo>
                    <a:pt x="1020" y="1305"/>
                    <a:pt x="1815" y="545"/>
                    <a:pt x="2784" y="545"/>
                  </a:cubicBezTo>
                  <a:cubicBezTo>
                    <a:pt x="3486" y="545"/>
                    <a:pt x="4134" y="954"/>
                    <a:pt x="4434" y="1589"/>
                  </a:cubicBezTo>
                  <a:cubicBezTo>
                    <a:pt x="4498" y="1725"/>
                    <a:pt x="4660" y="1782"/>
                    <a:pt x="4796" y="1718"/>
                  </a:cubicBezTo>
                  <a:cubicBezTo>
                    <a:pt x="4932" y="1654"/>
                    <a:pt x="4990" y="1492"/>
                    <a:pt x="4926" y="1356"/>
                  </a:cubicBezTo>
                  <a:cubicBezTo>
                    <a:pt x="4535" y="532"/>
                    <a:pt x="3707" y="0"/>
                    <a:pt x="2784" y="0"/>
                  </a:cubicBezTo>
                  <a:cubicBezTo>
                    <a:pt x="819" y="0"/>
                    <a:pt x="383" y="1845"/>
                    <a:pt x="416" y="2425"/>
                  </a:cubicBezTo>
                  <a:cubicBezTo>
                    <a:pt x="416" y="2425"/>
                    <a:pt x="0" y="2640"/>
                    <a:pt x="0" y="3210"/>
                  </a:cubicBezTo>
                  <a:lnTo>
                    <a:pt x="0" y="5581"/>
                  </a:lnTo>
                  <a:cubicBezTo>
                    <a:pt x="0" y="6105"/>
                    <a:pt x="427" y="6532"/>
                    <a:pt x="951" y="6532"/>
                  </a:cubicBezTo>
                  <a:lnTo>
                    <a:pt x="4615" y="6532"/>
                  </a:lnTo>
                  <a:cubicBezTo>
                    <a:pt x="5139" y="6532"/>
                    <a:pt x="5566" y="6105"/>
                    <a:pt x="5566" y="5581"/>
                  </a:cubicBezTo>
                  <a:lnTo>
                    <a:pt x="5566" y="3210"/>
                  </a:lnTo>
                  <a:cubicBezTo>
                    <a:pt x="5568" y="2686"/>
                    <a:pt x="5142" y="2260"/>
                    <a:pt x="4616" y="2260"/>
                  </a:cubicBezTo>
                  <a:close/>
                  <a:moveTo>
                    <a:pt x="5023" y="5582"/>
                  </a:moveTo>
                  <a:cubicBezTo>
                    <a:pt x="5023" y="5806"/>
                    <a:pt x="4840" y="5989"/>
                    <a:pt x="4616" y="5989"/>
                  </a:cubicBezTo>
                  <a:lnTo>
                    <a:pt x="952" y="5989"/>
                  </a:lnTo>
                  <a:cubicBezTo>
                    <a:pt x="728" y="5989"/>
                    <a:pt x="546" y="5806"/>
                    <a:pt x="546" y="5582"/>
                  </a:cubicBezTo>
                  <a:lnTo>
                    <a:pt x="546" y="3210"/>
                  </a:lnTo>
                  <a:cubicBezTo>
                    <a:pt x="546" y="2986"/>
                    <a:pt x="728" y="2804"/>
                    <a:pt x="952" y="2804"/>
                  </a:cubicBezTo>
                  <a:lnTo>
                    <a:pt x="4616" y="2804"/>
                  </a:lnTo>
                  <a:cubicBezTo>
                    <a:pt x="4840" y="2804"/>
                    <a:pt x="5023" y="2986"/>
                    <a:pt x="5023" y="3210"/>
                  </a:cubicBezTo>
                  <a:lnTo>
                    <a:pt x="5023" y="5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箭头: 五边形 3"/>
            <p:cNvSpPr/>
            <p:nvPr/>
          </p:nvSpPr>
          <p:spPr>
            <a:xfrm>
              <a:off x="719138" y="3501008"/>
              <a:ext cx="9288000" cy="152456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7C20525-B600-47F9-A939-FD2062660DD1}"/>
                </a:ext>
              </a:extLst>
            </p:cNvPr>
            <p:cNvSpPr/>
            <p:nvPr/>
          </p:nvSpPr>
          <p:spPr>
            <a:xfrm>
              <a:off x="769370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accent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A012BCF-3083-439A-8E33-D3DA615620E9}"/>
                </a:ext>
              </a:extLst>
            </p:cNvPr>
            <p:cNvSpPr/>
            <p:nvPr/>
          </p:nvSpPr>
          <p:spPr>
            <a:xfrm>
              <a:off x="3599066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>
                  <a:solidFill>
                    <a:schemeClr val="accent1"/>
                  </a:solidFill>
                  <a:latin typeface="Impact" panose="020B0806030902050204" pitchFamily="34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E32010-50B9-46FF-B7F5-34FEED9A8114}"/>
                </a:ext>
              </a:extLst>
            </p:cNvPr>
            <p:cNvSpPr/>
            <p:nvPr/>
          </p:nvSpPr>
          <p:spPr>
            <a:xfrm>
              <a:off x="6428762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>
                  <a:solidFill>
                    <a:schemeClr val="accent1"/>
                  </a:solidFill>
                  <a:latin typeface="Impact" panose="020B0806030902050204" pitchFamily="34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0658E77-22BA-4893-8832-032A2158BD9D}"/>
                </a:ext>
              </a:extLst>
            </p:cNvPr>
            <p:cNvSpPr/>
            <p:nvPr/>
          </p:nvSpPr>
          <p:spPr>
            <a:xfrm>
              <a:off x="9258459" y="3379932"/>
              <a:ext cx="389394" cy="389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dirty="0">
                  <a:solidFill>
                    <a:schemeClr val="accent1"/>
                  </a:solidFill>
                  <a:latin typeface="Impact" panose="020B0806030902050204" pitchFamily="34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0" name="直接连接符 39"/>
            <p:cNvCxnSpPr>
              <a:stCxn id="33" idx="4"/>
              <a:endCxn id="16" idx="0"/>
            </p:cNvCxnSpPr>
            <p:nvPr/>
          </p:nvCxnSpPr>
          <p:spPr>
            <a:xfrm>
              <a:off x="964067" y="3769326"/>
              <a:ext cx="0" cy="799676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793762" y="2539217"/>
              <a:ext cx="0" cy="818458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5" idx="4"/>
              <a:endCxn id="24" idx="0"/>
            </p:cNvCxnSpPr>
            <p:nvPr/>
          </p:nvCxnSpPr>
          <p:spPr>
            <a:xfrm>
              <a:off x="6623459" y="3769326"/>
              <a:ext cx="0" cy="805506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9444478" y="2547423"/>
              <a:ext cx="0" cy="815097"/>
            </a:xfrm>
            <a:prstGeom prst="line">
              <a:avLst/>
            </a:prstGeom>
            <a:ln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361284" y="2365955"/>
            <a:ext cx="2241974" cy="1208831"/>
            <a:chOff x="2222797" y="3336911"/>
            <a:chExt cx="2241974" cy="1208831"/>
          </a:xfrm>
        </p:grpSpPr>
        <p:sp>
          <p:nvSpPr>
            <p:cNvPr id="60" name="矩形 59"/>
            <p:cNvSpPr/>
            <p:nvPr/>
          </p:nvSpPr>
          <p:spPr>
            <a:xfrm>
              <a:off x="2338347" y="3677812"/>
              <a:ext cx="2010874" cy="8679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將定義的功能以網頁為呈現方式製作完成，還未進行美化與除錯。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222797" y="333691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系統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製作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701144" y="2469032"/>
            <a:ext cx="2241974" cy="950299"/>
            <a:chOff x="2222797" y="3336911"/>
            <a:chExt cx="2241974" cy="950299"/>
          </a:xfrm>
        </p:grpSpPr>
        <p:sp>
          <p:nvSpPr>
            <p:cNvPr id="66" name="矩形 65"/>
            <p:cNvSpPr/>
            <p:nvPr/>
          </p:nvSpPr>
          <p:spPr>
            <a:xfrm>
              <a:off x="2338347" y="3677812"/>
              <a:ext cx="2010874" cy="609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美化與除錯後能夠將畫面與功能完整呈現。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222797" y="333691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b="1" dirty="0" smtClean="0">
                  <a:solidFill>
                    <a:schemeClr val="accent1"/>
                  </a:solidFill>
                </a:rPr>
                <a:t>系統呈現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105385" y="4159440"/>
            <a:ext cx="2241974" cy="1186517"/>
            <a:chOff x="2222797" y="3336911"/>
            <a:chExt cx="2241974" cy="1186517"/>
          </a:xfrm>
        </p:grpSpPr>
        <p:sp>
          <p:nvSpPr>
            <p:cNvPr id="69" name="矩形 68"/>
            <p:cNvSpPr/>
            <p:nvPr/>
          </p:nvSpPr>
          <p:spPr>
            <a:xfrm>
              <a:off x="2338347" y="3677812"/>
              <a:ext cx="2010874" cy="845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進行網頁的美工修飾，功能方面經過測試發現問題並進行除錯。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222797" y="333691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b="1" dirty="0">
                  <a:solidFill>
                    <a:schemeClr val="accent1"/>
                  </a:solidFill>
                </a:rPr>
                <a:t>系統美化與除錯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564751" y="4159440"/>
            <a:ext cx="2241974" cy="1208831"/>
            <a:chOff x="2222797" y="3336911"/>
            <a:chExt cx="2241974" cy="1208831"/>
          </a:xfrm>
        </p:grpSpPr>
        <p:sp>
          <p:nvSpPr>
            <p:cNvPr id="75" name="矩形 74"/>
            <p:cNvSpPr/>
            <p:nvPr/>
          </p:nvSpPr>
          <p:spPr>
            <a:xfrm>
              <a:off x="2338347" y="3677812"/>
              <a:ext cx="2010874" cy="8679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將</a:t>
              </a: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系統架構描繪完成，定義系統內所有的操作與功能。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222797" y="333691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系統架構完成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106576" y="317845"/>
            <a:ext cx="38626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進度報告</a:t>
            </a:r>
            <a:endParaRPr lang="zh-CN" altLang="en-US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8" name="箭头: 五边形 3"/>
          <p:cNvSpPr/>
          <p:nvPr/>
        </p:nvSpPr>
        <p:spPr>
          <a:xfrm>
            <a:off x="1564751" y="3704568"/>
            <a:ext cx="2400691" cy="136053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7" name="箭头: 五边形 3"/>
          <p:cNvSpPr/>
          <p:nvPr/>
        </p:nvSpPr>
        <p:spPr>
          <a:xfrm>
            <a:off x="4361284" y="3701386"/>
            <a:ext cx="2433854" cy="13923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976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88987" y="2452534"/>
            <a:ext cx="1171000" cy="1346970"/>
            <a:chOff x="-1" y="-1"/>
            <a:chExt cx="3157375" cy="3631225"/>
          </a:xfrm>
        </p:grpSpPr>
        <p:sp>
          <p:nvSpPr>
            <p:cNvPr id="41" name="ïṧḷïḓê-Freeform: Shape 40"/>
            <p:cNvSpPr>
              <a:spLocks/>
            </p:cNvSpPr>
            <p:nvPr/>
          </p:nvSpPr>
          <p:spPr bwMode="auto">
            <a:xfrm rot="5400000">
              <a:off x="662901" y="1127400"/>
              <a:ext cx="1814110" cy="31399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600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ṧḷïḓê-Freeform: Shape 41"/>
            <p:cNvSpPr>
              <a:spLocks/>
            </p:cNvSpPr>
            <p:nvPr/>
          </p:nvSpPr>
          <p:spPr bwMode="auto">
            <a:xfrm rot="10800000">
              <a:off x="1579480" y="-1"/>
              <a:ext cx="1577894" cy="27156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$liḋe-Freeform: Shape 42"/>
            <p:cNvSpPr>
              <a:spLocks/>
            </p:cNvSpPr>
            <p:nvPr/>
          </p:nvSpPr>
          <p:spPr bwMode="auto">
            <a:xfrm rot="10800000" flipH="1">
              <a:off x="-1" y="-1"/>
              <a:ext cx="1579481" cy="27156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$liḋe-Freeform: Shape 43"/>
            <p:cNvSpPr>
              <a:spLocks/>
            </p:cNvSpPr>
            <p:nvPr/>
          </p:nvSpPr>
          <p:spPr bwMode="auto">
            <a:xfrm rot="5400000">
              <a:off x="671464" y="1154213"/>
              <a:ext cx="1814108" cy="31399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600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rgbClr val="000000">
                <a:alpha val="2453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608852" y="3290308"/>
            <a:ext cx="689707" cy="794208"/>
            <a:chOff x="-1" y="-1"/>
            <a:chExt cx="1860308" cy="2141949"/>
          </a:xfrm>
        </p:grpSpPr>
        <p:sp>
          <p:nvSpPr>
            <p:cNvPr id="37" name="i$liḋe-Freeform: Shape 36"/>
            <p:cNvSpPr>
              <a:spLocks/>
            </p:cNvSpPr>
            <p:nvPr/>
          </p:nvSpPr>
          <p:spPr bwMode="auto">
            <a:xfrm rot="5400000">
              <a:off x="392284" y="665192"/>
              <a:ext cx="1071768" cy="1856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599"/>
                  </a:lnTo>
                  <a:lnTo>
                    <a:pt x="21600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$liḋe-Freeform: Shape 37"/>
            <p:cNvSpPr>
              <a:spLocks/>
            </p:cNvSpPr>
            <p:nvPr/>
          </p:nvSpPr>
          <p:spPr bwMode="auto">
            <a:xfrm rot="10800000">
              <a:off x="928168" y="-1"/>
              <a:ext cx="932139" cy="16036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$liḋe-Freeform: Shape 38"/>
            <p:cNvSpPr>
              <a:spLocks/>
            </p:cNvSpPr>
            <p:nvPr/>
          </p:nvSpPr>
          <p:spPr bwMode="auto">
            <a:xfrm rot="10800000" flipH="1">
              <a:off x="-1" y="-1"/>
              <a:ext cx="933727" cy="16036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$liḋe-Freeform: Shape 39"/>
            <p:cNvSpPr>
              <a:spLocks/>
            </p:cNvSpPr>
            <p:nvPr/>
          </p:nvSpPr>
          <p:spPr bwMode="auto">
            <a:xfrm rot="5400000">
              <a:off x="392283" y="677895"/>
              <a:ext cx="1071769" cy="1856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599"/>
                  </a:lnTo>
                  <a:lnTo>
                    <a:pt x="21600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rgbClr val="000000">
                <a:alpha val="2453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016582" y="3860795"/>
            <a:ext cx="911367" cy="1045305"/>
            <a:chOff x="-1" y="-1"/>
            <a:chExt cx="2457168" cy="2819447"/>
          </a:xfrm>
        </p:grpSpPr>
        <p:sp>
          <p:nvSpPr>
            <p:cNvPr id="33" name="i$liḋe-Freeform: Shape 32"/>
            <p:cNvSpPr>
              <a:spLocks/>
            </p:cNvSpPr>
            <p:nvPr/>
          </p:nvSpPr>
          <p:spPr bwMode="auto">
            <a:xfrm rot="5400000">
              <a:off x="517173" y="877065"/>
              <a:ext cx="1410120" cy="24444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599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$liḋe-Freeform: Shape 33"/>
            <p:cNvSpPr>
              <a:spLocks/>
            </p:cNvSpPr>
            <p:nvPr/>
          </p:nvSpPr>
          <p:spPr bwMode="auto">
            <a:xfrm rot="10800000">
              <a:off x="1228583" y="-1"/>
              <a:ext cx="1228584" cy="21135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$liḋe-Freeform: Shape 34"/>
            <p:cNvSpPr>
              <a:spLocks/>
            </p:cNvSpPr>
            <p:nvPr/>
          </p:nvSpPr>
          <p:spPr bwMode="auto">
            <a:xfrm rot="10800000" flipH="1">
              <a:off x="-1" y="-1"/>
              <a:ext cx="1228584" cy="21135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$liḋe-Freeform: Shape 35"/>
            <p:cNvSpPr>
              <a:spLocks/>
            </p:cNvSpPr>
            <p:nvPr/>
          </p:nvSpPr>
          <p:spPr bwMode="auto">
            <a:xfrm rot="5400000">
              <a:off x="516379" y="891358"/>
              <a:ext cx="1411708" cy="24444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599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rgbClr val="000000">
                <a:alpha val="2453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971515" y="3787203"/>
            <a:ext cx="1171000" cy="1343795"/>
            <a:chOff x="-1" y="-1"/>
            <a:chExt cx="3157375" cy="3622665"/>
          </a:xfrm>
        </p:grpSpPr>
        <p:sp>
          <p:nvSpPr>
            <p:cNvPr id="29" name="i$liḋe-Freeform: Shape 28"/>
            <p:cNvSpPr>
              <a:spLocks/>
            </p:cNvSpPr>
            <p:nvPr/>
          </p:nvSpPr>
          <p:spPr bwMode="auto">
            <a:xfrm rot="5400000">
              <a:off x="662902" y="1127399"/>
              <a:ext cx="1814109" cy="31399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600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$liḋe-Freeform: Shape 29"/>
            <p:cNvSpPr>
              <a:spLocks/>
            </p:cNvSpPr>
            <p:nvPr/>
          </p:nvSpPr>
          <p:spPr bwMode="auto">
            <a:xfrm rot="10800000">
              <a:off x="1579480" y="-1"/>
              <a:ext cx="1577894" cy="271560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$liḋe-Freeform: Shape 30"/>
            <p:cNvSpPr>
              <a:spLocks/>
            </p:cNvSpPr>
            <p:nvPr/>
          </p:nvSpPr>
          <p:spPr bwMode="auto">
            <a:xfrm rot="10800000" flipH="1">
              <a:off x="-1" y="-1"/>
              <a:ext cx="1579481" cy="271560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$liḋe-Freeform: Shape 31"/>
            <p:cNvSpPr>
              <a:spLocks/>
            </p:cNvSpPr>
            <p:nvPr/>
          </p:nvSpPr>
          <p:spPr bwMode="auto">
            <a:xfrm rot="5400000">
              <a:off x="662901" y="1145652"/>
              <a:ext cx="1814110" cy="313991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600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rgbClr val="000000">
                <a:alpha val="2453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975693" y="3370965"/>
            <a:ext cx="387680" cy="442877"/>
            <a:chOff x="0" y="-1"/>
            <a:chExt cx="1046344" cy="1194357"/>
          </a:xfrm>
        </p:grpSpPr>
        <p:sp>
          <p:nvSpPr>
            <p:cNvPr id="25" name="i$liḋe-Freeform: Shape 24"/>
            <p:cNvSpPr>
              <a:spLocks/>
            </p:cNvSpPr>
            <p:nvPr/>
          </p:nvSpPr>
          <p:spPr bwMode="auto">
            <a:xfrm rot="5400000">
              <a:off x="221054" y="369067"/>
              <a:ext cx="604235" cy="1046344"/>
            </a:xfrm>
            <a:custGeom>
              <a:avLst/>
              <a:gdLst>
                <a:gd name="T0" fmla="*/ 302117 w 21600"/>
                <a:gd name="T1" fmla="*/ 523172 h 21600"/>
                <a:gd name="T2" fmla="*/ 302117 w 21600"/>
                <a:gd name="T3" fmla="*/ 523172 h 21600"/>
                <a:gd name="T4" fmla="*/ 302117 w 21600"/>
                <a:gd name="T5" fmla="*/ 523172 h 21600"/>
                <a:gd name="T6" fmla="*/ 302117 w 21600"/>
                <a:gd name="T7" fmla="*/ 52317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599"/>
                  </a:lnTo>
                  <a:lnTo>
                    <a:pt x="21599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$liḋe-Freeform: Shape 26"/>
            <p:cNvSpPr>
              <a:spLocks/>
            </p:cNvSpPr>
            <p:nvPr/>
          </p:nvSpPr>
          <p:spPr bwMode="auto">
            <a:xfrm rot="10800000">
              <a:off x="519531" y="-1"/>
              <a:ext cx="525957" cy="904549"/>
            </a:xfrm>
            <a:custGeom>
              <a:avLst/>
              <a:gdLst>
                <a:gd name="T0" fmla="*/ 262979 w 21600"/>
                <a:gd name="T1" fmla="*/ 452275 h 21600"/>
                <a:gd name="T2" fmla="*/ 262979 w 21600"/>
                <a:gd name="T3" fmla="*/ 452275 h 21600"/>
                <a:gd name="T4" fmla="*/ 262979 w 21600"/>
                <a:gd name="T5" fmla="*/ 452275 h 21600"/>
                <a:gd name="T6" fmla="*/ 262979 w 21600"/>
                <a:gd name="T7" fmla="*/ 4522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$liḋe-Freeform: Shape 27"/>
            <p:cNvSpPr>
              <a:spLocks/>
            </p:cNvSpPr>
            <p:nvPr/>
          </p:nvSpPr>
          <p:spPr bwMode="auto">
            <a:xfrm rot="10800000" flipH="1">
              <a:off x="0" y="-1"/>
              <a:ext cx="525957" cy="904550"/>
            </a:xfrm>
            <a:custGeom>
              <a:avLst/>
              <a:gdLst>
                <a:gd name="T0" fmla="*/ 262979 w 21600"/>
                <a:gd name="T1" fmla="*/ 452275 h 21600"/>
                <a:gd name="T2" fmla="*/ 262979 w 21600"/>
                <a:gd name="T3" fmla="*/ 452275 h 21600"/>
                <a:gd name="T4" fmla="*/ 262979 w 21600"/>
                <a:gd name="T5" fmla="*/ 452275 h 21600"/>
                <a:gd name="T6" fmla="*/ 262979 w 21600"/>
                <a:gd name="T7" fmla="*/ 4522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040777" y="2675077"/>
            <a:ext cx="911367" cy="1044126"/>
            <a:chOff x="-1" y="-1"/>
            <a:chExt cx="2457168" cy="2814684"/>
          </a:xfrm>
        </p:grpSpPr>
        <p:sp>
          <p:nvSpPr>
            <p:cNvPr id="21" name="i$liḋe-Freeform: Shape 20"/>
            <p:cNvSpPr>
              <a:spLocks/>
            </p:cNvSpPr>
            <p:nvPr/>
          </p:nvSpPr>
          <p:spPr bwMode="auto">
            <a:xfrm rot="5400000">
              <a:off x="516776" y="876677"/>
              <a:ext cx="1410914" cy="24444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599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$liḋe-Freeform: Shape 21"/>
            <p:cNvSpPr>
              <a:spLocks/>
            </p:cNvSpPr>
            <p:nvPr/>
          </p:nvSpPr>
          <p:spPr bwMode="auto">
            <a:xfrm rot="10800000">
              <a:off x="1228583" y="-1"/>
              <a:ext cx="1228584" cy="21124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$liḋe-Freeform: Shape 22"/>
            <p:cNvSpPr>
              <a:spLocks/>
            </p:cNvSpPr>
            <p:nvPr/>
          </p:nvSpPr>
          <p:spPr bwMode="auto">
            <a:xfrm rot="10800000" flipH="1">
              <a:off x="8559" y="-1"/>
              <a:ext cx="1228585" cy="21124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600"/>
                  </a:moveTo>
                  <a:cubicBezTo>
                    <a:pt x="21599" y="21599"/>
                    <a:pt x="21585" y="7227"/>
                    <a:pt x="21585" y="7227"/>
                  </a:cubicBezTo>
                  <a:lnTo>
                    <a:pt x="0" y="0"/>
                  </a:lnTo>
                  <a:lnTo>
                    <a:pt x="22" y="1436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$liḋe-Freeform: Shape 23"/>
            <p:cNvSpPr>
              <a:spLocks/>
            </p:cNvSpPr>
            <p:nvPr/>
          </p:nvSpPr>
          <p:spPr bwMode="auto">
            <a:xfrm rot="5400000">
              <a:off x="516776" y="886993"/>
              <a:ext cx="1410913" cy="24444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61" y="0"/>
                  </a:moveTo>
                  <a:cubicBezTo>
                    <a:pt x="10761" y="0"/>
                    <a:pt x="0" y="10758"/>
                    <a:pt x="0" y="10758"/>
                  </a:cubicBezTo>
                  <a:lnTo>
                    <a:pt x="10846" y="21600"/>
                  </a:lnTo>
                  <a:lnTo>
                    <a:pt x="21599" y="10841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tx1">
                <a:alpha val="2453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525850" y="3916342"/>
            <a:ext cx="2494173" cy="1679772"/>
            <a:chOff x="7583812" y="3362125"/>
            <a:chExt cx="2494173" cy="1679772"/>
          </a:xfrm>
        </p:grpSpPr>
        <p:sp>
          <p:nvSpPr>
            <p:cNvPr id="76" name="矩形 75"/>
            <p:cNvSpPr/>
            <p:nvPr/>
          </p:nvSpPr>
          <p:spPr>
            <a:xfrm>
              <a:off x="7583812" y="3718458"/>
              <a:ext cx="2494173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藉由獎勵機制，讓會員的虛擬角色獲得經驗值後升級，可獲得一些權限及購買角色裝備的點數。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583812" y="3362125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等級系</a:t>
              </a: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統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340260" y="2911366"/>
            <a:ext cx="2494173" cy="1987549"/>
            <a:chOff x="7583812" y="3362125"/>
            <a:chExt cx="2494173" cy="1987549"/>
          </a:xfrm>
        </p:grpSpPr>
        <p:sp>
          <p:nvSpPr>
            <p:cNvPr id="79" name="矩形 78"/>
            <p:cNvSpPr/>
            <p:nvPr/>
          </p:nvSpPr>
          <p:spPr>
            <a:xfrm>
              <a:off x="7583812" y="3718458"/>
              <a:ext cx="2494173" cy="16312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提案者可建立提案，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可分類提案的類別</a:t>
              </a:r>
              <a:r>
                <a:rPr lang="en-US" altLang="zh-TW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食衣住行</a:t>
              </a:r>
              <a:r>
                <a:rPr lang="en-US" altLang="zh-TW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…)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活動地點及時間的資訊呈現。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583812" y="3362125"/>
              <a:ext cx="20505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建立提案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522407" y="4675630"/>
            <a:ext cx="2494173" cy="1679772"/>
            <a:chOff x="7583812" y="3362125"/>
            <a:chExt cx="2494173" cy="1679772"/>
          </a:xfrm>
        </p:grpSpPr>
        <p:sp>
          <p:nvSpPr>
            <p:cNvPr id="82" name="矩形 81"/>
            <p:cNvSpPr/>
            <p:nvPr/>
          </p:nvSpPr>
          <p:spPr>
            <a:xfrm>
              <a:off x="7583812" y="3718458"/>
              <a:ext cx="2494173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會</a:t>
              </a: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員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可參與提案，選擇出錢或出力的選項，並查看自己的等級排名及過去參與的歷史紀錄。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583812" y="3362125"/>
              <a:ext cx="229633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參與提案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106575" y="317845"/>
            <a:ext cx="65802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+mn-ea"/>
              </a:rPr>
              <a:t>進度報告</a:t>
            </a:r>
            <a:endParaRPr lang="zh-TW" altLang="en-US" sz="3200" b="1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5" name="组合 77"/>
          <p:cNvGrpSpPr/>
          <p:nvPr/>
        </p:nvGrpSpPr>
        <p:grpSpPr>
          <a:xfrm>
            <a:off x="6700107" y="1529234"/>
            <a:ext cx="2494173" cy="1371996"/>
            <a:chOff x="7583812" y="3362125"/>
            <a:chExt cx="2494173" cy="1371996"/>
          </a:xfrm>
        </p:grpSpPr>
        <p:sp>
          <p:nvSpPr>
            <p:cNvPr id="47" name="矩形 46"/>
            <p:cNvSpPr/>
            <p:nvPr/>
          </p:nvSpPr>
          <p:spPr>
            <a:xfrm>
              <a:off x="7583812" y="3718458"/>
              <a:ext cx="2494173" cy="10156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每個會員都有專屬的虛擬角色，依照參加的活動給予經驗值，搭配等級系統。</a:t>
              </a:r>
              <a:endPara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583812" y="3362125"/>
              <a:ext cx="2050552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會員的虛擬角色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09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193f56d-5b8d-437e-b40c-a1f975290548"/>
</p:tagLst>
</file>

<file path=ppt/theme/theme1.xml><?xml version="1.0" encoding="utf-8"?>
<a:theme xmlns:a="http://schemas.openxmlformats.org/drawingml/2006/main" name="包图主题2">
  <a:themeElements>
    <a:clrScheme name="自定义 25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1667</TotalTime>
  <Words>330</Words>
  <Application>Microsoft Office PowerPoint</Application>
  <PresentationFormat>寬螢幕</PresentationFormat>
  <Paragraphs>92</Paragraphs>
  <Slides>17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等线</vt:lpstr>
      <vt:lpstr>微软雅黑</vt:lpstr>
      <vt:lpstr>方正兰亭中黑_GBK</vt:lpstr>
      <vt:lpstr>微軟正黑體</vt:lpstr>
      <vt:lpstr>新細明體</vt:lpstr>
      <vt:lpstr>Arial</vt:lpstr>
      <vt:lpstr>Calibri</vt:lpstr>
      <vt:lpstr>Century Gothic</vt:lpstr>
      <vt:lpstr>Impact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昱翔 陳</dc:creator>
  <cp:lastModifiedBy>user</cp:lastModifiedBy>
  <cp:revision>180</cp:revision>
  <dcterms:created xsi:type="dcterms:W3CDTF">2017-11-02T08:38:29Z</dcterms:created>
  <dcterms:modified xsi:type="dcterms:W3CDTF">2019-01-04T02:37:55Z</dcterms:modified>
</cp:coreProperties>
</file>