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368" r:id="rId4"/>
    <p:sldId id="293" r:id="rId5"/>
    <p:sldId id="369" r:id="rId6"/>
    <p:sldId id="371" r:id="rId7"/>
    <p:sldId id="374" r:id="rId8"/>
    <p:sldId id="376" r:id="rId9"/>
    <p:sldId id="373" r:id="rId10"/>
    <p:sldId id="375" r:id="rId11"/>
    <p:sldId id="372" r:id="rId12"/>
    <p:sldId id="365" r:id="rId13"/>
  </p:sldIdLst>
  <p:sldSz cx="12190413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>
      <p:cViewPr>
        <p:scale>
          <a:sx n="60" d="100"/>
          <a:sy n="60" d="100"/>
        </p:scale>
        <p:origin x="1116" y="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介紹我們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會員中心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使用者可以編輯自己的資料</a:t>
            </a:r>
            <a:r>
              <a:rPr lang="en-US" altLang="zh-TW" dirty="0"/>
              <a:t>(username</a:t>
            </a:r>
            <a:r>
              <a:rPr lang="zh-TW" altLang="en-US" dirty="0"/>
              <a:t>、</a:t>
            </a:r>
            <a:r>
              <a:rPr lang="en-US" altLang="zh-TW" dirty="0"/>
              <a:t>e-mail</a:t>
            </a:r>
            <a:r>
              <a:rPr lang="zh-TW" altLang="en-US" dirty="0"/>
              <a:t>、</a:t>
            </a:r>
            <a:r>
              <a:rPr lang="en-US" altLang="zh-TW" dirty="0"/>
              <a:t>password)(</a:t>
            </a:r>
            <a:r>
              <a:rPr lang="zh-TW" altLang="en-US" dirty="0"/>
              <a:t>目前的進度</a:t>
            </a:r>
            <a:r>
              <a:rPr lang="en-US" altLang="zh-TW" dirty="0"/>
              <a:t>)(</a:t>
            </a:r>
            <a:r>
              <a:rPr lang="zh-TW" altLang="en-US" dirty="0"/>
              <a:t>會在新增其他功能，把功能弄得更完善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補充說明</a:t>
            </a:r>
            <a:r>
              <a:rPr lang="en-US" altLang="zh-TW" dirty="0"/>
              <a:t>(</a:t>
            </a:r>
            <a:r>
              <a:rPr lang="zh-TW" altLang="en-US" dirty="0"/>
              <a:t>看要不要講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好友介面還未完成，所以沒有展示出來。以上。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7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目錄頁：稍微講一下今天要報告的</a:t>
            </a:r>
            <a:r>
              <a:rPr lang="en-US" altLang="zh-TW" dirty="0"/>
              <a:t>5</a:t>
            </a:r>
            <a:r>
              <a:rPr lang="zh-TW" altLang="en-US" dirty="0"/>
              <a:t>個篇幅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00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3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分為</a:t>
            </a:r>
            <a:r>
              <a:rPr lang="en-US" altLang="zh-TW" dirty="0"/>
              <a:t>4</a:t>
            </a:r>
            <a:r>
              <a:rPr lang="zh-TW" altLang="en-US" dirty="0"/>
              <a:t>個部分：</a:t>
            </a:r>
            <a:endParaRPr lang="en-US" altLang="zh-TW" dirty="0"/>
          </a:p>
          <a:p>
            <a:r>
              <a:rPr lang="zh-TW" altLang="en-US" dirty="0"/>
              <a:t>會員測試─要能正常地註冊並使用；且使用者在新增資料時能確實寫入資料庫。</a:t>
            </a:r>
            <a:endParaRPr lang="en-US" altLang="zh-TW" dirty="0"/>
          </a:p>
          <a:p>
            <a:r>
              <a:rPr lang="zh-TW" altLang="en-US" dirty="0"/>
              <a:t>使用者介面─顯示當前使用者的收藏，且正常編輯、新增、搜尋。</a:t>
            </a:r>
            <a:endParaRPr lang="en-US" altLang="zh-TW" dirty="0"/>
          </a:p>
          <a:p>
            <a:r>
              <a:rPr lang="zh-TW" altLang="en-US" dirty="0"/>
              <a:t>熱門推薦─以所有使用者的收藏率為依據排序；以及相對應該使用者可能會喜歡的</a:t>
            </a:r>
            <a:r>
              <a:rPr lang="en-US" altLang="zh-TW" dirty="0"/>
              <a:t>Hashtag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好友介面─能搜尋其他使用者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username</a:t>
            </a:r>
            <a:r>
              <a:rPr lang="zh-TW" altLang="en-US" dirty="0"/>
              <a:t>搜尋尋找</a:t>
            </a:r>
            <a:r>
              <a:rPr lang="en-US" altLang="zh-TW" dirty="0"/>
              <a:t>)</a:t>
            </a:r>
            <a:r>
              <a:rPr lang="zh-TW" altLang="en-US" dirty="0"/>
              <a:t>，加入好友後能分享彼此的收藏。</a:t>
            </a:r>
            <a:r>
              <a:rPr lang="en-US" altLang="zh-TW" dirty="0"/>
              <a:t>(PS</a:t>
            </a:r>
            <a:r>
              <a:rPr lang="zh-TW" altLang="en-US" dirty="0"/>
              <a:t>目前這個頁面還沒完成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37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使用者需要先登入才可使用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83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首頁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左：可依據熱門</a:t>
            </a:r>
            <a:r>
              <a:rPr lang="en-US" altLang="zh-TW" dirty="0"/>
              <a:t>(</a:t>
            </a:r>
            <a:r>
              <a:rPr lang="zh-TW" altLang="en-US" dirty="0"/>
              <a:t>點擊率</a:t>
            </a:r>
            <a:r>
              <a:rPr lang="en-US" altLang="zh-TW" dirty="0"/>
              <a:t>)</a:t>
            </a:r>
            <a:r>
              <a:rPr lang="zh-TW" altLang="en-US" dirty="0"/>
              <a:t>、時間排序</a:t>
            </a:r>
            <a:r>
              <a:rPr lang="en-US" altLang="zh-TW" dirty="0"/>
              <a:t>(</a:t>
            </a:r>
            <a:r>
              <a:rPr lang="zh-TW" altLang="en-US" dirty="0"/>
              <a:t>更新時間</a:t>
            </a:r>
            <a:r>
              <a:rPr lang="en-US" altLang="zh-TW" dirty="0"/>
              <a:t>)</a:t>
            </a:r>
            <a:r>
              <a:rPr lang="zh-TW" altLang="en-US" dirty="0"/>
              <a:t>，這邊會顯示所有使用者的收藏；</a:t>
            </a:r>
            <a:endParaRPr lang="en-US" altLang="zh-TW" dirty="0"/>
          </a:p>
          <a:p>
            <a:r>
              <a:rPr lang="zh-TW" altLang="en-US" dirty="0"/>
              <a:t>右：</a:t>
            </a:r>
            <a:r>
              <a:rPr lang="en-US" altLang="zh-TW" dirty="0"/>
              <a:t>(</a:t>
            </a:r>
            <a:r>
              <a:rPr lang="zh-TW" altLang="en-US" dirty="0"/>
              <a:t>熱門</a:t>
            </a:r>
            <a:r>
              <a:rPr lang="en-US" altLang="zh-TW" dirty="0"/>
              <a:t>)</a:t>
            </a:r>
            <a:r>
              <a:rPr lang="zh-TW" altLang="en-US" dirty="0"/>
              <a:t>顯示該使用者會有興趣的熱門</a:t>
            </a:r>
            <a:r>
              <a:rPr lang="en-US" altLang="zh-TW" dirty="0"/>
              <a:t>TAG</a:t>
            </a:r>
            <a:r>
              <a:rPr lang="zh-TW" altLang="en-US" dirty="0"/>
              <a:t>，會以該使用者平時收藏的書籤</a:t>
            </a:r>
            <a:r>
              <a:rPr lang="en-US" altLang="zh-TW" dirty="0"/>
              <a:t>TAG</a:t>
            </a:r>
            <a:r>
              <a:rPr lang="zh-TW" altLang="en-US" dirty="0"/>
              <a:t>去推薦；</a:t>
            </a:r>
            <a:r>
              <a:rPr lang="en-US" altLang="zh-TW" dirty="0"/>
              <a:t>(</a:t>
            </a:r>
            <a:r>
              <a:rPr lang="zh-TW" altLang="en-US" dirty="0"/>
              <a:t>時間</a:t>
            </a:r>
            <a:r>
              <a:rPr lang="en-US" altLang="zh-TW" dirty="0"/>
              <a:t>)</a:t>
            </a:r>
            <a:r>
              <a:rPr lang="zh-TW" altLang="en-US" dirty="0"/>
              <a:t>顯示所有</a:t>
            </a:r>
            <a:r>
              <a:rPr lang="en-US" altLang="zh-TW" dirty="0"/>
              <a:t>TAG</a:t>
            </a:r>
            <a:r>
              <a:rPr lang="zh-TW" altLang="en-US" dirty="0"/>
              <a:t>，以時間排序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2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使用者介面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這邊是使用者可以自由新增資料夾，輸入該資料夾的名稱即可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點擊投影片跳下一個圖片</a:t>
            </a:r>
            <a:r>
              <a:rPr lang="en-US" altLang="zh-TW" dirty="0"/>
              <a:t>)</a:t>
            </a:r>
            <a:r>
              <a:rPr lang="zh-TW" altLang="en-US" dirty="0"/>
              <a:t>在新增書籤的部分，使用者只需要輸入</a:t>
            </a:r>
            <a:r>
              <a:rPr lang="en-US" altLang="zh-TW" dirty="0"/>
              <a:t>URL</a:t>
            </a:r>
            <a:r>
              <a:rPr lang="zh-TW" altLang="en-US" dirty="0"/>
              <a:t> 與 </a:t>
            </a:r>
            <a:r>
              <a:rPr lang="en-US" altLang="zh-TW" dirty="0"/>
              <a:t>TAG(</a:t>
            </a:r>
            <a:r>
              <a:rPr lang="zh-TW" altLang="en-US" dirty="0"/>
              <a:t>使用者自行設定</a:t>
            </a:r>
            <a:r>
              <a:rPr lang="en-US" altLang="zh-TW" dirty="0"/>
              <a:t>)</a:t>
            </a:r>
            <a:r>
              <a:rPr lang="zh-TW" altLang="en-US" dirty="0"/>
              <a:t>，我們會透過該使用者輸入的</a:t>
            </a:r>
            <a:r>
              <a:rPr lang="en-US" altLang="zh-TW" dirty="0"/>
              <a:t>URL</a:t>
            </a:r>
            <a:r>
              <a:rPr lang="zh-TW" altLang="en-US" dirty="0"/>
              <a:t>自動爬出標題與內容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0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使用者介面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以</a:t>
            </a:r>
            <a:r>
              <a:rPr lang="en-US" altLang="zh-TW" dirty="0"/>
              <a:t>“</a:t>
            </a:r>
            <a:r>
              <a:rPr lang="zh-TW" altLang="en-US" dirty="0"/>
              <a:t>所有資料夾</a:t>
            </a:r>
            <a:r>
              <a:rPr lang="en-US" altLang="zh-TW" dirty="0"/>
              <a:t>”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可以新增資料夾，方便使用者管理分類。</a:t>
            </a:r>
            <a:r>
              <a:rPr lang="en-US" altLang="zh-TW" dirty="0"/>
              <a:t>(</a:t>
            </a:r>
            <a:r>
              <a:rPr lang="zh-TW" altLang="en-US" dirty="0"/>
              <a:t>點一下投影片跳下個圖片</a:t>
            </a:r>
            <a:r>
              <a:rPr lang="en-US" altLang="zh-TW" dirty="0"/>
              <a:t>)</a:t>
            </a:r>
            <a:r>
              <a:rPr lang="zh-TW" altLang="en-US" dirty="0"/>
              <a:t>，資料夾內會有使用者所分類的書籤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TW" dirty="0"/>
              <a:t>(</a:t>
            </a:r>
            <a:r>
              <a:rPr lang="zh-TW" altLang="en-US" dirty="0"/>
              <a:t>這邊沒有擷取圖片，看要不要補充說明</a:t>
            </a:r>
            <a:r>
              <a:rPr lang="en-US" altLang="zh-TW" dirty="0"/>
              <a:t>)</a:t>
            </a:r>
            <a:endParaRPr lang="en-US" altLang="zh-CN" dirty="0"/>
          </a:p>
          <a:p>
            <a:r>
              <a:rPr lang="zh-TW" altLang="en-US" dirty="0"/>
              <a:t>也可點擊上方</a:t>
            </a:r>
            <a:r>
              <a:rPr lang="en-US" altLang="zh-TW" dirty="0"/>
              <a:t>”</a:t>
            </a:r>
            <a:r>
              <a:rPr lang="zh-TW" altLang="en-US" dirty="0"/>
              <a:t>所有書籤</a:t>
            </a:r>
            <a:r>
              <a:rPr lang="en-US" altLang="zh-TW" dirty="0"/>
              <a:t>“</a:t>
            </a:r>
            <a:r>
              <a:rPr lang="zh-TW" altLang="en-US" dirty="0"/>
              <a:t>，會顯示使用者所收藏的所有書籤</a:t>
            </a:r>
            <a:endParaRPr lang="en-US" altLang="zh-TW" dirty="0"/>
          </a:p>
          <a:p>
            <a:r>
              <a:rPr lang="zh-TW" altLang="en-US" dirty="0"/>
              <a:t>或是以搜尋功能，搜尋出自己的書籤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7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工作完成情況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專案成果展示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工作不足之處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明年工作計畫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0524064/0524048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477321" y="1657916"/>
            <a:ext cx="66087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書籤收藏</a:t>
            </a:r>
            <a:r>
              <a:rPr lang="en-US" altLang="zh-TW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&amp;</a:t>
            </a:r>
            <a:r>
              <a:rPr lang="zh-TW" altLang="en-US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推薦平台</a:t>
            </a: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924469" y="2607295"/>
            <a:ext cx="5716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</a:rPr>
              <a:t>第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</a:rPr>
              <a:t>組     期末報告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8E4E43F-F8CA-44DD-8406-93FDF1D2EA1F}"/>
              </a:ext>
            </a:extLst>
          </p:cNvPr>
          <p:cNvGrpSpPr/>
          <p:nvPr/>
        </p:nvGrpSpPr>
        <p:grpSpPr>
          <a:xfrm>
            <a:off x="945041" y="4244536"/>
            <a:ext cx="2800173" cy="715054"/>
            <a:chOff x="1040183" y="4248931"/>
            <a:chExt cx="2800173" cy="715054"/>
          </a:xfrm>
        </p:grpSpPr>
        <p:sp>
          <p:nvSpPr>
            <p:cNvPr id="142" name="KSO_Shape"/>
            <p:cNvSpPr>
              <a:spLocks/>
            </p:cNvSpPr>
            <p:nvPr/>
          </p:nvSpPr>
          <p:spPr bwMode="auto">
            <a:xfrm>
              <a:off x="1040183" y="4313133"/>
              <a:ext cx="217000" cy="274684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1257753" y="4248931"/>
              <a:ext cx="2582603" cy="715054"/>
              <a:chOff x="6046989" y="3947708"/>
              <a:chExt cx="2582603" cy="71505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6046989" y="3947708"/>
                <a:ext cx="258260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chemeClr val="bg1">
                        <a:lumMod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</a:lstStyle>
              <a:p>
                <a:pPr algn="l"/>
                <a:r>
                  <a:rPr lang="zh-TW" altLang="en-US" sz="1800" b="1" dirty="0"/>
                  <a:t>專題指導：黃承龍 老師</a:t>
                </a:r>
              </a:p>
              <a:p>
                <a:pPr algn="l"/>
                <a:r>
                  <a:rPr lang="zh-TW" altLang="en-US" sz="1800" b="1" dirty="0"/>
                  <a:t>課程指導：黃文禎 老師</a:t>
                </a:r>
              </a:p>
            </p:txBody>
          </p:sp>
          <p:cxnSp>
            <p:nvCxnSpPr>
              <p:cNvPr id="145" name="直接连接符 144"/>
              <p:cNvCxnSpPr>
                <a:cxnSpLocks/>
              </p:cNvCxnSpPr>
              <p:nvPr/>
            </p:nvCxnSpPr>
            <p:spPr>
              <a:xfrm>
                <a:off x="6093347" y="4662762"/>
                <a:ext cx="2054989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25FBA5-6952-4F45-853E-9417D0A5E291}"/>
              </a:ext>
            </a:extLst>
          </p:cNvPr>
          <p:cNvGrpSpPr/>
          <p:nvPr/>
        </p:nvGrpSpPr>
        <p:grpSpPr>
          <a:xfrm>
            <a:off x="4436292" y="4239163"/>
            <a:ext cx="2340774" cy="1200329"/>
            <a:chOff x="1018326" y="5095137"/>
            <a:chExt cx="2340774" cy="1200329"/>
          </a:xfrm>
        </p:grpSpPr>
        <p:sp>
          <p:nvSpPr>
            <p:cNvPr id="146" name="KSO_Shape"/>
            <p:cNvSpPr>
              <a:spLocks/>
            </p:cNvSpPr>
            <p:nvPr/>
          </p:nvSpPr>
          <p:spPr bwMode="auto">
            <a:xfrm>
              <a:off x="1018326" y="5253403"/>
              <a:ext cx="260714" cy="19510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1304111" y="5095137"/>
              <a:ext cx="2054989" cy="1200329"/>
              <a:chOff x="6093347" y="4357700"/>
              <a:chExt cx="2054989" cy="1200329"/>
            </a:xfrm>
          </p:grpSpPr>
          <p:cxnSp>
            <p:nvCxnSpPr>
              <p:cNvPr id="148" name="直接连接符 147"/>
              <p:cNvCxnSpPr>
                <a:cxnSpLocks/>
              </p:cNvCxnSpPr>
              <p:nvPr/>
            </p:nvCxnSpPr>
            <p:spPr>
              <a:xfrm>
                <a:off x="6093347" y="5558029"/>
                <a:ext cx="1584176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6093347" y="4357700"/>
                <a:ext cx="205498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chemeClr val="bg1">
                        <a:lumMod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</a:lstStyle>
              <a:p>
                <a:pPr algn="l"/>
                <a:r>
                  <a:rPr lang="zh-TW" altLang="en-US" sz="1800" b="1" dirty="0"/>
                  <a:t>組長：吳佩璇</a:t>
                </a:r>
              </a:p>
              <a:p>
                <a:pPr algn="l"/>
                <a:r>
                  <a:rPr lang="zh-TW" altLang="en-US" sz="1800" b="1" dirty="0"/>
                  <a:t>組員：張葦婷</a:t>
                </a:r>
              </a:p>
              <a:p>
                <a:pPr algn="l"/>
                <a:r>
                  <a:rPr lang="zh-TW" altLang="en-US" sz="1800" b="1" dirty="0"/>
                  <a:t>          施其融</a:t>
                </a:r>
              </a:p>
              <a:p>
                <a:pPr algn="l"/>
                <a:r>
                  <a:rPr lang="zh-TW" altLang="en-US" sz="1800" b="1" dirty="0"/>
                  <a:t>          蕭永昕</a:t>
                </a:r>
              </a:p>
            </p:txBody>
          </p:sp>
        </p:grp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  <p:sp>
        <p:nvSpPr>
          <p:cNvPr id="93" name="任意多边形 189">
            <a:extLst>
              <a:ext uri="{FF2B5EF4-FFF2-40B4-BE49-F238E27FC236}">
                <a16:creationId xmlns:a16="http://schemas.microsoft.com/office/drawing/2014/main" id="{DCF55258-2499-4457-8EBE-65EE4FD3FBD9}"/>
              </a:ext>
            </a:extLst>
          </p:cNvPr>
          <p:cNvSpPr>
            <a:spLocks/>
          </p:cNvSpPr>
          <p:nvPr/>
        </p:nvSpPr>
        <p:spPr bwMode="auto">
          <a:xfrm>
            <a:off x="10510160" y="3307859"/>
            <a:ext cx="666317" cy="514872"/>
          </a:xfrm>
          <a:custGeom>
            <a:avLst/>
            <a:gdLst>
              <a:gd name="connsiteX0" fmla="*/ 14829 w 563476"/>
              <a:gd name="connsiteY0" fmla="*/ 416347 h 432000"/>
              <a:gd name="connsiteX1" fmla="*/ 556062 w 563476"/>
              <a:gd name="connsiteY1" fmla="*/ 416347 h 432000"/>
              <a:gd name="connsiteX2" fmla="*/ 563476 w 563476"/>
              <a:gd name="connsiteY2" fmla="*/ 424174 h 432000"/>
              <a:gd name="connsiteX3" fmla="*/ 556062 w 563476"/>
              <a:gd name="connsiteY3" fmla="*/ 432000 h 432000"/>
              <a:gd name="connsiteX4" fmla="*/ 14829 w 563476"/>
              <a:gd name="connsiteY4" fmla="*/ 432000 h 432000"/>
              <a:gd name="connsiteX5" fmla="*/ 0 w 563476"/>
              <a:gd name="connsiteY5" fmla="*/ 424174 h 432000"/>
              <a:gd name="connsiteX6" fmla="*/ 14829 w 563476"/>
              <a:gd name="connsiteY6" fmla="*/ 416347 h 432000"/>
              <a:gd name="connsiteX7" fmla="*/ 428869 w 563476"/>
              <a:gd name="connsiteY7" fmla="*/ 200347 h 432000"/>
              <a:gd name="connsiteX8" fmla="*/ 510260 w 563476"/>
              <a:gd name="connsiteY8" fmla="*/ 200347 h 432000"/>
              <a:gd name="connsiteX9" fmla="*/ 510260 w 563476"/>
              <a:gd name="connsiteY9" fmla="*/ 372521 h 432000"/>
              <a:gd name="connsiteX10" fmla="*/ 428869 w 563476"/>
              <a:gd name="connsiteY10" fmla="*/ 372521 h 432000"/>
              <a:gd name="connsiteX11" fmla="*/ 303652 w 563476"/>
              <a:gd name="connsiteY11" fmla="*/ 118956 h 432000"/>
              <a:gd name="connsiteX12" fmla="*/ 385043 w 563476"/>
              <a:gd name="connsiteY12" fmla="*/ 118956 h 432000"/>
              <a:gd name="connsiteX13" fmla="*/ 385043 w 563476"/>
              <a:gd name="connsiteY13" fmla="*/ 372521 h 432000"/>
              <a:gd name="connsiteX14" fmla="*/ 303652 w 563476"/>
              <a:gd name="connsiteY14" fmla="*/ 372521 h 432000"/>
              <a:gd name="connsiteX15" fmla="*/ 72001 w 563476"/>
              <a:gd name="connsiteY15" fmla="*/ 97044 h 432000"/>
              <a:gd name="connsiteX16" fmla="*/ 153392 w 563476"/>
              <a:gd name="connsiteY16" fmla="*/ 97044 h 432000"/>
              <a:gd name="connsiteX17" fmla="*/ 153392 w 563476"/>
              <a:gd name="connsiteY17" fmla="*/ 372521 h 432000"/>
              <a:gd name="connsiteX18" fmla="*/ 72001 w 563476"/>
              <a:gd name="connsiteY18" fmla="*/ 372521 h 432000"/>
              <a:gd name="connsiteX19" fmla="*/ 190957 w 563476"/>
              <a:gd name="connsiteY19" fmla="*/ 0 h 432000"/>
              <a:gd name="connsiteX20" fmla="*/ 272348 w 563476"/>
              <a:gd name="connsiteY20" fmla="*/ 0 h 432000"/>
              <a:gd name="connsiteX21" fmla="*/ 272348 w 563476"/>
              <a:gd name="connsiteY21" fmla="*/ 372521 h 432000"/>
              <a:gd name="connsiteX22" fmla="*/ 190957 w 563476"/>
              <a:gd name="connsiteY22" fmla="*/ 372521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3476" h="432000">
                <a:moveTo>
                  <a:pt x="14829" y="416347"/>
                </a:moveTo>
                <a:cubicBezTo>
                  <a:pt x="556062" y="416347"/>
                  <a:pt x="556062" y="416347"/>
                  <a:pt x="556062" y="416347"/>
                </a:cubicBezTo>
                <a:cubicBezTo>
                  <a:pt x="556062" y="416347"/>
                  <a:pt x="563476" y="416347"/>
                  <a:pt x="563476" y="424174"/>
                </a:cubicBezTo>
                <a:cubicBezTo>
                  <a:pt x="563476" y="432000"/>
                  <a:pt x="556062" y="432000"/>
                  <a:pt x="556062" y="432000"/>
                </a:cubicBezTo>
                <a:lnTo>
                  <a:pt x="14829" y="432000"/>
                </a:lnTo>
                <a:cubicBezTo>
                  <a:pt x="7414" y="432000"/>
                  <a:pt x="0" y="432000"/>
                  <a:pt x="0" y="424174"/>
                </a:cubicBezTo>
                <a:cubicBezTo>
                  <a:pt x="0" y="416347"/>
                  <a:pt x="7414" y="416347"/>
                  <a:pt x="14829" y="416347"/>
                </a:cubicBezTo>
                <a:close/>
                <a:moveTo>
                  <a:pt x="428869" y="200347"/>
                </a:moveTo>
                <a:lnTo>
                  <a:pt x="510260" y="200347"/>
                </a:lnTo>
                <a:lnTo>
                  <a:pt x="510260" y="372521"/>
                </a:lnTo>
                <a:lnTo>
                  <a:pt x="428869" y="372521"/>
                </a:lnTo>
                <a:close/>
                <a:moveTo>
                  <a:pt x="303652" y="118956"/>
                </a:moveTo>
                <a:lnTo>
                  <a:pt x="385043" y="118956"/>
                </a:lnTo>
                <a:lnTo>
                  <a:pt x="385043" y="372521"/>
                </a:lnTo>
                <a:lnTo>
                  <a:pt x="303652" y="372521"/>
                </a:lnTo>
                <a:close/>
                <a:moveTo>
                  <a:pt x="72001" y="97044"/>
                </a:moveTo>
                <a:lnTo>
                  <a:pt x="153392" y="97044"/>
                </a:lnTo>
                <a:lnTo>
                  <a:pt x="153392" y="372521"/>
                </a:lnTo>
                <a:lnTo>
                  <a:pt x="72001" y="372521"/>
                </a:lnTo>
                <a:close/>
                <a:moveTo>
                  <a:pt x="190957" y="0"/>
                </a:moveTo>
                <a:lnTo>
                  <a:pt x="272348" y="0"/>
                </a:lnTo>
                <a:lnTo>
                  <a:pt x="272348" y="372521"/>
                </a:lnTo>
                <a:lnTo>
                  <a:pt x="190957" y="372521"/>
                </a:lnTo>
                <a:close/>
              </a:path>
            </a:pathLst>
          </a:custGeom>
          <a:solidFill>
            <a:srgbClr val="C1D8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5CC006-30AD-4380-A67F-6DA44EB3CFD9}"/>
              </a:ext>
            </a:extLst>
          </p:cNvPr>
          <p:cNvGrpSpPr/>
          <p:nvPr/>
        </p:nvGrpSpPr>
        <p:grpSpPr>
          <a:xfrm>
            <a:off x="7980296" y="4806545"/>
            <a:ext cx="447103" cy="545472"/>
            <a:chOff x="5799710" y="2483640"/>
            <a:chExt cx="590991" cy="759687"/>
          </a:xfrm>
        </p:grpSpPr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F6BA26B0-8ABC-43D1-AA1F-0D324A6442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99710" y="3158421"/>
              <a:ext cx="83787" cy="84906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DDFD786F-5684-4149-9529-4C6778A508B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99710" y="2483640"/>
              <a:ext cx="590991" cy="759687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3" name="Rectangle 110">
              <a:extLst>
                <a:ext uri="{FF2B5EF4-FFF2-40B4-BE49-F238E27FC236}">
                  <a16:creationId xmlns:a16="http://schemas.microsoft.com/office/drawing/2014/main" id="{626550B9-6AF1-4767-8E94-2AFC64AE5A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2912665"/>
              <a:ext cx="83787" cy="83791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" name="Rectangle 111">
              <a:extLst>
                <a:ext uri="{FF2B5EF4-FFF2-40B4-BE49-F238E27FC236}">
                  <a16:creationId xmlns:a16="http://schemas.microsoft.com/office/drawing/2014/main" id="{B0532659-3E06-48B8-ADF5-19A7D023F4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3034987"/>
              <a:ext cx="83787" cy="84906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78CB8668-6267-408D-A081-EE46557EEFF1}"/>
              </a:ext>
            </a:extLst>
          </p:cNvPr>
          <p:cNvSpPr>
            <a:spLocks noEditPoints="1"/>
          </p:cNvSpPr>
          <p:nvPr/>
        </p:nvSpPr>
        <p:spPr bwMode="auto">
          <a:xfrm>
            <a:off x="7773372" y="1740130"/>
            <a:ext cx="729026" cy="500860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audio>
              <p:cMediaNode numSld="999">
                <p:cTn id="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C3C6124-A2CB-4FA5-9507-E5CF3D23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71" y="1707667"/>
            <a:ext cx="7941941" cy="4232601"/>
          </a:xfrm>
          <a:prstGeom prst="rect">
            <a:avLst/>
          </a:prstGeom>
        </p:spPr>
      </p:pic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78A9A53D-486D-492B-ACDE-45D9A370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054" y="6099118"/>
            <a:ext cx="2448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使用者資料編輯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724243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GitHub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展示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29C8C54-9E25-414F-808E-BFE05E9BBDFE}"/>
              </a:ext>
            </a:extLst>
          </p:cNvPr>
          <p:cNvSpPr/>
          <p:nvPr/>
        </p:nvSpPr>
        <p:spPr>
          <a:xfrm>
            <a:off x="3632039" y="3244334"/>
            <a:ext cx="492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1155CC"/>
                </a:solidFill>
                <a:latin typeface="Comic Sans MS" panose="030F0702030302020204" pitchFamily="66" charset="0"/>
                <a:hlinkClick r:id="rId3"/>
              </a:rPr>
              <a:t>https://github.com/u0524064/0524048.git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69691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3372" y="2585861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謝謝您的觀看</a:t>
            </a:r>
          </a:p>
        </p:txBody>
      </p:sp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4967188" y="4286256"/>
            <a:ext cx="2067844" cy="36933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報告者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：張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葦婷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3000" fill="remove" grpId="1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9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264953" y="45290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循序圖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478629" y="45290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類別圖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92627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測試計畫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34865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執行進度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557493" y="4529088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9738804" y="2214554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3458591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5600829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7743067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988530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7443A0-57F2-48C4-948C-C2B471C4FCCD}"/>
              </a:ext>
            </a:extLst>
          </p:cNvPr>
          <p:cNvGrpSpPr/>
          <p:nvPr/>
        </p:nvGrpSpPr>
        <p:grpSpPr>
          <a:xfrm>
            <a:off x="1098414" y="2214554"/>
            <a:ext cx="1287185" cy="1287185"/>
            <a:chOff x="1098414" y="2214554"/>
            <a:chExt cx="1287185" cy="1287185"/>
          </a:xfrm>
        </p:grpSpPr>
        <p:sp>
          <p:nvSpPr>
            <p:cNvPr id="171" name="椭圆 170"/>
            <p:cNvSpPr/>
            <p:nvPr/>
          </p:nvSpPr>
          <p:spPr>
            <a:xfrm>
              <a:off x="1098414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39" name="任意多边形 189">
              <a:extLst>
                <a:ext uri="{FF2B5EF4-FFF2-40B4-BE49-F238E27FC236}">
                  <a16:creationId xmlns:a16="http://schemas.microsoft.com/office/drawing/2014/main" id="{31064E80-7C63-422B-B6A3-A54C28025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343" y="2554707"/>
              <a:ext cx="903239" cy="692486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62494A4-EB80-433F-A995-46AC7FEEB916}"/>
              </a:ext>
            </a:extLst>
          </p:cNvPr>
          <p:cNvGrpSpPr/>
          <p:nvPr/>
        </p:nvGrpSpPr>
        <p:grpSpPr>
          <a:xfrm>
            <a:off x="3312090" y="2214554"/>
            <a:ext cx="1287185" cy="1287185"/>
            <a:chOff x="3312090" y="2214554"/>
            <a:chExt cx="1287185" cy="1287185"/>
          </a:xfrm>
        </p:grpSpPr>
        <p:sp>
          <p:nvSpPr>
            <p:cNvPr id="176" name="椭圆 175"/>
            <p:cNvSpPr/>
            <p:nvPr/>
          </p:nvSpPr>
          <p:spPr>
            <a:xfrm>
              <a:off x="3312090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FDAF77A2-36E1-4F46-9454-0884417DD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2899" y="2508294"/>
              <a:ext cx="958440" cy="632727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5E3DD98-1CBD-4709-ABFD-356DC9774A9F}"/>
              </a:ext>
            </a:extLst>
          </p:cNvPr>
          <p:cNvGrpSpPr/>
          <p:nvPr/>
        </p:nvGrpSpPr>
        <p:grpSpPr>
          <a:xfrm>
            <a:off x="5454328" y="2214554"/>
            <a:ext cx="1287185" cy="1287185"/>
            <a:chOff x="5454328" y="2214554"/>
            <a:chExt cx="1287185" cy="1287185"/>
          </a:xfrm>
        </p:grpSpPr>
        <p:sp>
          <p:nvSpPr>
            <p:cNvPr id="189" name="椭圆 188"/>
            <p:cNvSpPr/>
            <p:nvPr/>
          </p:nvSpPr>
          <p:spPr>
            <a:xfrm>
              <a:off x="5454328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8B3B643D-0ABD-4EB5-A93A-A504C552EB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99710" y="3158421"/>
              <a:ext cx="83787" cy="84906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7C1A4083-0CE1-425B-B1CB-6E92FE6DF23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99710" y="2483640"/>
              <a:ext cx="590991" cy="759687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Rectangle 110">
              <a:extLst>
                <a:ext uri="{FF2B5EF4-FFF2-40B4-BE49-F238E27FC236}">
                  <a16:creationId xmlns:a16="http://schemas.microsoft.com/office/drawing/2014/main" id="{342D3A2A-202E-400B-AA90-C351D4D129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2912665"/>
              <a:ext cx="83787" cy="83791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6" name="Rectangle 111">
              <a:extLst>
                <a:ext uri="{FF2B5EF4-FFF2-40B4-BE49-F238E27FC236}">
                  <a16:creationId xmlns:a16="http://schemas.microsoft.com/office/drawing/2014/main" id="{A5EB7C97-C504-455A-A778-81EE0C5E9D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3034987"/>
              <a:ext cx="83787" cy="84906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F02C285-892C-47CC-A753-DB4B2D4EAF80}"/>
              </a:ext>
            </a:extLst>
          </p:cNvPr>
          <p:cNvGrpSpPr/>
          <p:nvPr/>
        </p:nvGrpSpPr>
        <p:grpSpPr>
          <a:xfrm>
            <a:off x="7596566" y="2214554"/>
            <a:ext cx="1287185" cy="1287185"/>
            <a:chOff x="7596566" y="2214554"/>
            <a:chExt cx="1287185" cy="1287185"/>
          </a:xfrm>
        </p:grpSpPr>
        <p:sp>
          <p:nvSpPr>
            <p:cNvPr id="182" name="椭圆 181"/>
            <p:cNvSpPr/>
            <p:nvPr/>
          </p:nvSpPr>
          <p:spPr>
            <a:xfrm>
              <a:off x="7596566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47" name="Freeform 301">
              <a:extLst>
                <a:ext uri="{FF2B5EF4-FFF2-40B4-BE49-F238E27FC236}">
                  <a16:creationId xmlns:a16="http://schemas.microsoft.com/office/drawing/2014/main" id="{4A2BF9E5-9FC5-4B59-ACE6-E40F5D47A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2280" y="2618465"/>
              <a:ext cx="564970" cy="564971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solidFill>
              <a:srgbClr val="43C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48" name="Freeform 302">
              <a:extLst>
                <a:ext uri="{FF2B5EF4-FFF2-40B4-BE49-F238E27FC236}">
                  <a16:creationId xmlns:a16="http://schemas.microsoft.com/office/drawing/2014/main" id="{1622087E-4480-4195-82F5-9AB7EA126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5983" y="2461758"/>
              <a:ext cx="362899" cy="3629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solidFill>
              <a:srgbClr val="43C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49" name="Freeform 303">
              <a:extLst>
                <a:ext uri="{FF2B5EF4-FFF2-40B4-BE49-F238E27FC236}">
                  <a16:creationId xmlns:a16="http://schemas.microsoft.com/office/drawing/2014/main" id="{2FAB8301-33A6-4CB3-B17F-A421BA002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5983" y="2824658"/>
              <a:ext cx="284547" cy="2721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solidFill>
              <a:srgbClr val="43C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</p:grp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/>
      <p:bldP spid="194" grpId="0"/>
      <p:bldP spid="195" grpId="0"/>
      <p:bldP spid="196" grpId="0"/>
      <p:bldP spid="197" grpId="0"/>
      <p:bldP spid="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794" y="1453002"/>
            <a:ext cx="12192000" cy="50753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628251" y="32409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循序圖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662286E-F61B-44BA-A286-85CE8F5762E4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33" name="组合 190">
              <a:extLst>
                <a:ext uri="{FF2B5EF4-FFF2-40B4-BE49-F238E27FC236}">
                  <a16:creationId xmlns:a16="http://schemas.microsoft.com/office/drawing/2014/main" id="{B56127E4-5049-4D38-898E-56337BA04243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81" name="椭圆 191">
                <a:extLst>
                  <a:ext uri="{FF2B5EF4-FFF2-40B4-BE49-F238E27FC236}">
                    <a16:creationId xmlns:a16="http://schemas.microsoft.com/office/drawing/2014/main" id="{5A6F5143-B2A9-494A-A9FA-4A201CAA91AF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C4B17EB2-8881-4097-95B5-FE5621440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D0E2CD3-7CCF-4893-AC39-B063F3CA5B58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58D5ED9-E9DB-4062-841D-F70B90F90FC9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76921E1-6A50-4456-AF8F-956793D722D7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08E7ACD-D62C-4BC4-B793-C6C39241CA2B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5582699-6220-45D3-8550-E2585CAF94EA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0329DA51-6995-42A2-9458-9D0DB2B22421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54" name="椭圆 170">
                <a:extLst>
                  <a:ext uri="{FF2B5EF4-FFF2-40B4-BE49-F238E27FC236}">
                    <a16:creationId xmlns:a16="http://schemas.microsoft.com/office/drawing/2014/main" id="{ED51DD70-CAB8-4DCD-83F3-50D2D0DF423C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dirty="0"/>
              </a:p>
            </p:txBody>
          </p:sp>
          <p:sp>
            <p:nvSpPr>
              <p:cNvPr id="80" name="任意多边形 189">
                <a:extLst>
                  <a:ext uri="{FF2B5EF4-FFF2-40B4-BE49-F238E27FC236}">
                    <a16:creationId xmlns:a16="http://schemas.microsoft.com/office/drawing/2014/main" id="{66A44987-4638-417F-A215-F338F667C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FAEC41B-2F66-404B-A60C-412A11CAF36F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52" name="椭圆 175">
                <a:extLst>
                  <a:ext uri="{FF2B5EF4-FFF2-40B4-BE49-F238E27FC236}">
                    <a16:creationId xmlns:a16="http://schemas.microsoft.com/office/drawing/2014/main" id="{FF8E9F12-7F60-4EB2-9F0D-BADA0F5B807D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6414901B-5BFD-41DC-A8D9-37A8CEEC2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845FA4C9-6764-4182-A46E-D3567CC34E43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47" name="椭圆 188">
                <a:extLst>
                  <a:ext uri="{FF2B5EF4-FFF2-40B4-BE49-F238E27FC236}">
                    <a16:creationId xmlns:a16="http://schemas.microsoft.com/office/drawing/2014/main" id="{7287796C-B8AA-4691-9740-297F6C6C4845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Freeform 108">
                <a:extLst>
                  <a:ext uri="{FF2B5EF4-FFF2-40B4-BE49-F238E27FC236}">
                    <a16:creationId xmlns:a16="http://schemas.microsoft.com/office/drawing/2014/main" id="{ADC39E4E-CE06-4344-A6BA-17EEA73C69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" name="Freeform 109">
                <a:extLst>
                  <a:ext uri="{FF2B5EF4-FFF2-40B4-BE49-F238E27FC236}">
                    <a16:creationId xmlns:a16="http://schemas.microsoft.com/office/drawing/2014/main" id="{FB1938D6-E4AC-4B00-8783-4AFA75534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Rectangle 110">
                <a:extLst>
                  <a:ext uri="{FF2B5EF4-FFF2-40B4-BE49-F238E27FC236}">
                    <a16:creationId xmlns:a16="http://schemas.microsoft.com/office/drawing/2014/main" id="{5F391D80-C9A9-4439-A95C-52A396E39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" name="Rectangle 111">
                <a:extLst>
                  <a:ext uri="{FF2B5EF4-FFF2-40B4-BE49-F238E27FC236}">
                    <a16:creationId xmlns:a16="http://schemas.microsoft.com/office/drawing/2014/main" id="{3BB418BC-ED89-4048-98C8-99D1FEC3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404E5D7-B65D-429A-95B0-6953C8FC4AB5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43" name="椭圆 181">
                <a:extLst>
                  <a:ext uri="{FF2B5EF4-FFF2-40B4-BE49-F238E27FC236}">
                    <a16:creationId xmlns:a16="http://schemas.microsoft.com/office/drawing/2014/main" id="{FB81F575-3B06-48C7-A6C1-594B52667FB6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4" name="Freeform 301">
                <a:extLst>
                  <a:ext uri="{FF2B5EF4-FFF2-40B4-BE49-F238E27FC236}">
                    <a16:creationId xmlns:a16="http://schemas.microsoft.com/office/drawing/2014/main" id="{D8865422-2082-4C6B-935C-1C76CF2DF1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45" name="Freeform 302">
                <a:extLst>
                  <a:ext uri="{FF2B5EF4-FFF2-40B4-BE49-F238E27FC236}">
                    <a16:creationId xmlns:a16="http://schemas.microsoft.com/office/drawing/2014/main" id="{037417AC-591E-4E97-8855-2CEB3E1A48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46" name="Freeform 303">
                <a:extLst>
                  <a:ext uri="{FF2B5EF4-FFF2-40B4-BE49-F238E27FC236}">
                    <a16:creationId xmlns:a16="http://schemas.microsoft.com/office/drawing/2014/main" id="{52FEB651-5AF0-490A-B4E1-A18942DC32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39F8EA1-5B5A-4FC1-8E0E-E94E672BB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85" y="1453002"/>
            <a:ext cx="7208642" cy="506482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0C289C8-0D73-4A88-B1DA-53085D7DE97E}"/>
              </a:ext>
            </a:extLst>
          </p:cNvPr>
          <p:cNvCxnSpPr>
            <a:cxnSpLocks/>
          </p:cNvCxnSpPr>
          <p:nvPr/>
        </p:nvCxnSpPr>
        <p:spPr>
          <a:xfrm>
            <a:off x="4799062" y="2204864"/>
            <a:ext cx="0" cy="86409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8BF6FBD-DF6B-475A-955C-3AD0CB2E825C}"/>
              </a:ext>
            </a:extLst>
          </p:cNvPr>
          <p:cNvCxnSpPr>
            <a:cxnSpLocks/>
          </p:cNvCxnSpPr>
          <p:nvPr/>
        </p:nvCxnSpPr>
        <p:spPr>
          <a:xfrm>
            <a:off x="4799062" y="3501008"/>
            <a:ext cx="0" cy="57606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42DD0D2-E231-4B77-B2CE-567957334547}"/>
              </a:ext>
            </a:extLst>
          </p:cNvPr>
          <p:cNvCxnSpPr>
            <a:cxnSpLocks/>
          </p:cNvCxnSpPr>
          <p:nvPr/>
        </p:nvCxnSpPr>
        <p:spPr>
          <a:xfrm>
            <a:off x="4796861" y="4540902"/>
            <a:ext cx="2201" cy="16964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AAF0096-1468-4E13-B4FE-DD7CEFDA45C5}"/>
              </a:ext>
            </a:extLst>
          </p:cNvPr>
          <p:cNvCxnSpPr>
            <a:cxnSpLocks/>
          </p:cNvCxnSpPr>
          <p:nvPr/>
        </p:nvCxnSpPr>
        <p:spPr>
          <a:xfrm>
            <a:off x="2830992" y="3573016"/>
            <a:ext cx="0" cy="50405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9450ADF-3026-4BC4-9902-671428BB100D}"/>
              </a:ext>
            </a:extLst>
          </p:cNvPr>
          <p:cNvCxnSpPr>
            <a:cxnSpLocks/>
          </p:cNvCxnSpPr>
          <p:nvPr/>
        </p:nvCxnSpPr>
        <p:spPr>
          <a:xfrm>
            <a:off x="2828791" y="4581128"/>
            <a:ext cx="0" cy="165618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D550A927-C099-4164-8963-CC07CCD9094B}"/>
              </a:ext>
            </a:extLst>
          </p:cNvPr>
          <p:cNvCxnSpPr>
            <a:cxnSpLocks/>
          </p:cNvCxnSpPr>
          <p:nvPr/>
        </p:nvCxnSpPr>
        <p:spPr>
          <a:xfrm>
            <a:off x="2822493" y="2924944"/>
            <a:ext cx="0" cy="14401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D7F6AEE-170A-4DB4-A040-74FFA38BA05D}"/>
              </a:ext>
            </a:extLst>
          </p:cNvPr>
          <p:cNvCxnSpPr>
            <a:cxnSpLocks/>
          </p:cNvCxnSpPr>
          <p:nvPr/>
        </p:nvCxnSpPr>
        <p:spPr>
          <a:xfrm>
            <a:off x="6239222" y="2204864"/>
            <a:ext cx="0" cy="792088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639D34E-852B-4D1C-8ADF-B044A76F5155}"/>
              </a:ext>
            </a:extLst>
          </p:cNvPr>
          <p:cNvCxnSpPr>
            <a:cxnSpLocks/>
          </p:cNvCxnSpPr>
          <p:nvPr/>
        </p:nvCxnSpPr>
        <p:spPr>
          <a:xfrm>
            <a:off x="6239222" y="6093296"/>
            <a:ext cx="0" cy="14401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531E854-2A0D-4CF8-8ABA-74FEEE7BC25F}"/>
              </a:ext>
            </a:extLst>
          </p:cNvPr>
          <p:cNvCxnSpPr>
            <a:cxnSpLocks/>
          </p:cNvCxnSpPr>
          <p:nvPr/>
        </p:nvCxnSpPr>
        <p:spPr>
          <a:xfrm>
            <a:off x="7698515" y="2182863"/>
            <a:ext cx="0" cy="81408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7CB14D3D-7E29-4DFF-B766-37AA3F28D746}"/>
              </a:ext>
            </a:extLst>
          </p:cNvPr>
          <p:cNvCxnSpPr>
            <a:cxnSpLocks/>
          </p:cNvCxnSpPr>
          <p:nvPr/>
        </p:nvCxnSpPr>
        <p:spPr>
          <a:xfrm>
            <a:off x="7698515" y="6093296"/>
            <a:ext cx="0" cy="14401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297E666-0FBE-4E97-8560-56AA819ADAF2}"/>
              </a:ext>
            </a:extLst>
          </p:cNvPr>
          <p:cNvCxnSpPr>
            <a:cxnSpLocks/>
          </p:cNvCxnSpPr>
          <p:nvPr/>
        </p:nvCxnSpPr>
        <p:spPr>
          <a:xfrm>
            <a:off x="9164725" y="2197629"/>
            <a:ext cx="0" cy="87133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D636B39-A386-496B-85F8-63E0C6C93052}"/>
              </a:ext>
            </a:extLst>
          </p:cNvPr>
          <p:cNvCxnSpPr>
            <a:cxnSpLocks/>
          </p:cNvCxnSpPr>
          <p:nvPr/>
        </p:nvCxnSpPr>
        <p:spPr>
          <a:xfrm>
            <a:off x="9164725" y="3641406"/>
            <a:ext cx="0" cy="266791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49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794" y="1453002"/>
            <a:ext cx="12192000" cy="50753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628252" y="32409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類別圖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CDFB215E-8D99-45D0-937F-6D2488D43BB1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110" name="组合 190">
              <a:extLst>
                <a:ext uri="{FF2B5EF4-FFF2-40B4-BE49-F238E27FC236}">
                  <a16:creationId xmlns:a16="http://schemas.microsoft.com/office/drawing/2014/main" id="{F4AA8064-EB96-4B46-A446-F0A9CD8B9B0A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133" name="椭圆 191">
                <a:extLst>
                  <a:ext uri="{FF2B5EF4-FFF2-40B4-BE49-F238E27FC236}">
                    <a16:creationId xmlns:a16="http://schemas.microsoft.com/office/drawing/2014/main" id="{16B2D0CC-A824-48AA-92F8-75F94B4FDFA7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1754A577-6EF0-4D74-8951-CF2C1D3B8D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EB41663-921D-4D5E-9BB6-6DE5BE8B1CE3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28873D9-477C-4D44-83E5-2B9BE50AFA7C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049E55D-947E-4FAE-9BCE-4C240D0781C7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42B8FD0-806C-47E7-AD98-0D12BE0022CE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C44F1C2-D7FD-4243-AFEB-0C9F1257A3E8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9020B054-15D8-42E5-AD50-43F5802E1780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131" name="椭圆 170">
                <a:extLst>
                  <a:ext uri="{FF2B5EF4-FFF2-40B4-BE49-F238E27FC236}">
                    <a16:creationId xmlns:a16="http://schemas.microsoft.com/office/drawing/2014/main" id="{CFD0A744-166B-4FD1-8F1F-D14A04279682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dirty="0"/>
              </a:p>
            </p:txBody>
          </p:sp>
          <p:sp>
            <p:nvSpPr>
              <p:cNvPr id="132" name="任意多边形 189">
                <a:extLst>
                  <a:ext uri="{FF2B5EF4-FFF2-40B4-BE49-F238E27FC236}">
                    <a16:creationId xmlns:a16="http://schemas.microsoft.com/office/drawing/2014/main" id="{8203A6D6-D0A6-4A1F-8983-75E8B56C3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8C445516-E3DC-4F24-91F3-40FF3405723B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129" name="椭圆 175">
                <a:extLst>
                  <a:ext uri="{FF2B5EF4-FFF2-40B4-BE49-F238E27FC236}">
                    <a16:creationId xmlns:a16="http://schemas.microsoft.com/office/drawing/2014/main" id="{E77163C7-3814-457B-B435-28A649452FB6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6755A87F-0141-4D9F-96E1-A151CA8132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19D194D1-B4E5-4ED3-9CC1-05D8D7232C1E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124" name="椭圆 188">
                <a:extLst>
                  <a:ext uri="{FF2B5EF4-FFF2-40B4-BE49-F238E27FC236}">
                    <a16:creationId xmlns:a16="http://schemas.microsoft.com/office/drawing/2014/main" id="{433F95E6-326B-406E-82D4-C48036984697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25" name="Freeform 108">
                <a:extLst>
                  <a:ext uri="{FF2B5EF4-FFF2-40B4-BE49-F238E27FC236}">
                    <a16:creationId xmlns:a16="http://schemas.microsoft.com/office/drawing/2014/main" id="{3441A124-9664-49B5-B6AB-8592467B5C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6" name="Freeform 109">
                <a:extLst>
                  <a:ext uri="{FF2B5EF4-FFF2-40B4-BE49-F238E27FC236}">
                    <a16:creationId xmlns:a16="http://schemas.microsoft.com/office/drawing/2014/main" id="{AE509C36-6BF7-4B5E-9151-787487612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7" name="Rectangle 110">
                <a:extLst>
                  <a:ext uri="{FF2B5EF4-FFF2-40B4-BE49-F238E27FC236}">
                    <a16:creationId xmlns:a16="http://schemas.microsoft.com/office/drawing/2014/main" id="{61B91091-BC6F-49C3-A947-01BB795CE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8" name="Rectangle 111">
                <a:extLst>
                  <a:ext uri="{FF2B5EF4-FFF2-40B4-BE49-F238E27FC236}">
                    <a16:creationId xmlns:a16="http://schemas.microsoft.com/office/drawing/2014/main" id="{CD13776F-1BFC-47B4-BFEC-BFBB1D2B6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51F7F0BC-00EA-45FC-B4F3-B6F17AD59C0B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120" name="椭圆 181">
                <a:extLst>
                  <a:ext uri="{FF2B5EF4-FFF2-40B4-BE49-F238E27FC236}">
                    <a16:creationId xmlns:a16="http://schemas.microsoft.com/office/drawing/2014/main" id="{1DAEE889-B733-4F86-B484-E7F36A3D7FC5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21" name="Freeform 301">
                <a:extLst>
                  <a:ext uri="{FF2B5EF4-FFF2-40B4-BE49-F238E27FC236}">
                    <a16:creationId xmlns:a16="http://schemas.microsoft.com/office/drawing/2014/main" id="{49553017-C138-4836-A8B2-2CEC2A6E79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22" name="Freeform 302">
                <a:extLst>
                  <a:ext uri="{FF2B5EF4-FFF2-40B4-BE49-F238E27FC236}">
                    <a16:creationId xmlns:a16="http://schemas.microsoft.com/office/drawing/2014/main" id="{D76F5126-CB35-4711-BCAA-B011E225E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23" name="Freeform 303">
                <a:extLst>
                  <a:ext uri="{FF2B5EF4-FFF2-40B4-BE49-F238E27FC236}">
                    <a16:creationId xmlns:a16="http://schemas.microsoft.com/office/drawing/2014/main" id="{B7EDE71F-9792-443C-B1CA-BE30EAB9D7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C562F42-A959-4F73-A89E-1205B63FF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26" y="1454052"/>
            <a:ext cx="8873560" cy="50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8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4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測試計畫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F76FA9F-7A66-433B-83EE-268324A7A1C0}"/>
              </a:ext>
            </a:extLst>
          </p:cNvPr>
          <p:cNvSpPr/>
          <p:nvPr/>
        </p:nvSpPr>
        <p:spPr>
          <a:xfrm>
            <a:off x="3776759" y="1635820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6">
            <a:extLst>
              <a:ext uri="{FF2B5EF4-FFF2-40B4-BE49-F238E27FC236}">
                <a16:creationId xmlns:a16="http://schemas.microsoft.com/office/drawing/2014/main" id="{D12ABE8E-FB6C-4CCF-BEAA-0E1D8A88DA8A}"/>
              </a:ext>
            </a:extLst>
          </p:cNvPr>
          <p:cNvSpPr/>
          <p:nvPr/>
        </p:nvSpPr>
        <p:spPr>
          <a:xfrm>
            <a:off x="1013826" y="3429000"/>
            <a:ext cx="1323358" cy="1140826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软雅黑" pitchFamily="34" charset="-122"/>
                <a:ea typeface="微软雅黑" pitchFamily="34" charset="-122"/>
              </a:rPr>
              <a:t>單元測試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7">
            <a:extLst>
              <a:ext uri="{FF2B5EF4-FFF2-40B4-BE49-F238E27FC236}">
                <a16:creationId xmlns:a16="http://schemas.microsoft.com/office/drawing/2014/main" id="{49E8ECE8-7494-4E33-BDF7-C75740AC8DF0}"/>
              </a:ext>
            </a:extLst>
          </p:cNvPr>
          <p:cNvCxnSpPr>
            <a:cxnSpLocks/>
          </p:cNvCxnSpPr>
          <p:nvPr/>
        </p:nvCxnSpPr>
        <p:spPr>
          <a:xfrm flipV="1">
            <a:off x="2051978" y="2187210"/>
            <a:ext cx="1315715" cy="125933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8">
            <a:extLst>
              <a:ext uri="{FF2B5EF4-FFF2-40B4-BE49-F238E27FC236}">
                <a16:creationId xmlns:a16="http://schemas.microsoft.com/office/drawing/2014/main" id="{3E534DF6-D021-4726-A84B-E3E33427A9E2}"/>
              </a:ext>
            </a:extLst>
          </p:cNvPr>
          <p:cNvCxnSpPr>
            <a:cxnSpLocks/>
          </p:cNvCxnSpPr>
          <p:nvPr/>
        </p:nvCxnSpPr>
        <p:spPr>
          <a:xfrm flipV="1">
            <a:off x="2194580" y="3584620"/>
            <a:ext cx="1173113" cy="16167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1">
            <a:extLst>
              <a:ext uri="{FF2B5EF4-FFF2-40B4-BE49-F238E27FC236}">
                <a16:creationId xmlns:a16="http://schemas.microsoft.com/office/drawing/2014/main" id="{D4C987FB-FA05-4925-80F4-75D99B4CD4F8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2051978" y="4569826"/>
            <a:ext cx="1179226" cy="141385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2">
            <a:extLst>
              <a:ext uri="{FF2B5EF4-FFF2-40B4-BE49-F238E27FC236}">
                <a16:creationId xmlns:a16="http://schemas.microsoft.com/office/drawing/2014/main" id="{55E03CDB-90DB-4613-AA7C-191CE7522D9E}"/>
              </a:ext>
            </a:extLst>
          </p:cNvPr>
          <p:cNvSpPr txBox="1"/>
          <p:nvPr/>
        </p:nvSpPr>
        <p:spPr>
          <a:xfrm>
            <a:off x="3966827" y="1893760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是否能註冊會員、資料庫是否有寫入會員輸入資料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DBD19B-BB38-4F45-A69E-958F1D07BBA8}"/>
              </a:ext>
            </a:extLst>
          </p:cNvPr>
          <p:cNvSpPr/>
          <p:nvPr/>
        </p:nvSpPr>
        <p:spPr>
          <a:xfrm>
            <a:off x="3776759" y="3036644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9EE70E-1CDA-4297-B0D5-7D73AA155E8C}"/>
              </a:ext>
            </a:extLst>
          </p:cNvPr>
          <p:cNvSpPr/>
          <p:nvPr/>
        </p:nvSpPr>
        <p:spPr>
          <a:xfrm>
            <a:off x="5231110" y="2741592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使用者介面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BEA12B3-2F5E-4112-B00D-AFB2B919A6C5}"/>
              </a:ext>
            </a:extLst>
          </p:cNvPr>
          <p:cNvSpPr txBox="1"/>
          <p:nvPr/>
        </p:nvSpPr>
        <p:spPr>
          <a:xfrm>
            <a:off x="4162465" y="3314948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需要顯示當前使用者的收藏，不可以跑出此使用者外其他使用者的收藏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6CBE5A-A8E2-4BCD-B8E0-2A24A8001C62}"/>
              </a:ext>
            </a:extLst>
          </p:cNvPr>
          <p:cNvSpPr/>
          <p:nvPr/>
        </p:nvSpPr>
        <p:spPr>
          <a:xfrm>
            <a:off x="3776759" y="4364966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AAF51B-08C2-438E-BB66-12CF6B196CAC}"/>
              </a:ext>
            </a:extLst>
          </p:cNvPr>
          <p:cNvSpPr/>
          <p:nvPr/>
        </p:nvSpPr>
        <p:spPr>
          <a:xfrm>
            <a:off x="5231110" y="4069914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熱門推薦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8">
            <a:extLst>
              <a:ext uri="{FF2B5EF4-FFF2-40B4-BE49-F238E27FC236}">
                <a16:creationId xmlns:a16="http://schemas.microsoft.com/office/drawing/2014/main" id="{5BD218FD-8D38-4EBA-A869-4F7E4ED04951}"/>
              </a:ext>
            </a:extLst>
          </p:cNvPr>
          <p:cNvSpPr txBox="1"/>
          <p:nvPr/>
        </p:nvSpPr>
        <p:spPr>
          <a:xfrm>
            <a:off x="3966827" y="4622906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以收藏率為依據，是否有正常排序、以及相對應的</a:t>
            </a:r>
            <a:r>
              <a:rPr lang="en-US" altLang="zh-TW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Hashtag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A886F4-F04F-4993-9FB8-8E1926600287}"/>
              </a:ext>
            </a:extLst>
          </p:cNvPr>
          <p:cNvSpPr/>
          <p:nvPr/>
        </p:nvSpPr>
        <p:spPr>
          <a:xfrm>
            <a:off x="3803316" y="5764400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EEFFA51-C382-40C8-947D-9857ECE05C1B}"/>
              </a:ext>
            </a:extLst>
          </p:cNvPr>
          <p:cNvSpPr/>
          <p:nvPr/>
        </p:nvSpPr>
        <p:spPr>
          <a:xfrm>
            <a:off x="5257667" y="5469348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好友介面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E11B272D-B13D-4463-8BC9-E8498D1A7240}"/>
              </a:ext>
            </a:extLst>
          </p:cNvPr>
          <p:cNvSpPr txBox="1"/>
          <p:nvPr/>
        </p:nvSpPr>
        <p:spPr>
          <a:xfrm>
            <a:off x="3993384" y="6022340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能搜尋其他使用者 </a:t>
            </a:r>
            <a:r>
              <a:rPr lang="en-US" altLang="zh-TW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(username )</a:t>
            </a: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，且收到好友分享的收藏</a:t>
            </a:r>
          </a:p>
        </p:txBody>
      </p:sp>
      <p:cxnSp>
        <p:nvCxnSpPr>
          <p:cNvPr id="50" name="直接箭头连接符 8">
            <a:extLst>
              <a:ext uri="{FF2B5EF4-FFF2-40B4-BE49-F238E27FC236}">
                <a16:creationId xmlns:a16="http://schemas.microsoft.com/office/drawing/2014/main" id="{44AEEA29-350F-4FC2-B075-16A06621836B}"/>
              </a:ext>
            </a:extLst>
          </p:cNvPr>
          <p:cNvCxnSpPr>
            <a:cxnSpLocks/>
          </p:cNvCxnSpPr>
          <p:nvPr/>
        </p:nvCxnSpPr>
        <p:spPr>
          <a:xfrm>
            <a:off x="2167560" y="4307929"/>
            <a:ext cx="1063644" cy="44189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899E81E-980D-4062-ACC9-AC609D738C96}"/>
              </a:ext>
            </a:extLst>
          </p:cNvPr>
          <p:cNvSpPr/>
          <p:nvPr/>
        </p:nvSpPr>
        <p:spPr>
          <a:xfrm>
            <a:off x="5231110" y="1340768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會員測試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855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296BEC6-7809-4AF2-A438-BEDB8BDC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79" y="1701332"/>
            <a:ext cx="7941939" cy="4232600"/>
          </a:xfrm>
          <a:prstGeom prst="rect">
            <a:avLst/>
          </a:prstGeom>
        </p:spPr>
      </p:pic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3" name="文本框 31">
            <a:extLst>
              <a:ext uri="{FF2B5EF4-FFF2-40B4-BE49-F238E27FC236}">
                <a16:creationId xmlns:a16="http://schemas.microsoft.com/office/drawing/2014/main" id="{3F2191BC-C970-4C3A-A247-FBCE2B21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62" y="6099118"/>
            <a:ext cx="2480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登入介面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3768827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33AA7D-2FDF-407D-83D7-0FFD41A8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37" y="1701332"/>
            <a:ext cx="7941939" cy="4232600"/>
          </a:xfrm>
          <a:prstGeom prst="rect">
            <a:avLst/>
          </a:prstGeom>
        </p:spPr>
      </p:pic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5" name="文本框 31">
            <a:extLst>
              <a:ext uri="{FF2B5EF4-FFF2-40B4-BE49-F238E27FC236}">
                <a16:creationId xmlns:a16="http://schemas.microsoft.com/office/drawing/2014/main" id="{E12FE2DB-B2F1-45F4-A351-DC448042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62" y="6099118"/>
            <a:ext cx="2480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首頁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–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 以時間排序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1111776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E6D8542-B6B0-426E-B718-0F200C61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5" y="1574545"/>
            <a:ext cx="7872554" cy="419562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04D8FCD-F52C-4A7B-B42F-6AE8D70A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21" y="2011536"/>
            <a:ext cx="7052573" cy="3758619"/>
          </a:xfrm>
          <a:prstGeom prst="rect">
            <a:avLst/>
          </a:prstGeom>
        </p:spPr>
      </p:pic>
      <p:sp>
        <p:nvSpPr>
          <p:cNvPr id="34" name="文本框 31">
            <a:extLst>
              <a:ext uri="{FF2B5EF4-FFF2-40B4-BE49-F238E27FC236}">
                <a16:creationId xmlns:a16="http://schemas.microsoft.com/office/drawing/2014/main" id="{D9287E2E-30DB-4E93-B1D1-89E5AFA6F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9118"/>
            <a:ext cx="12190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使用者介面─新增資料夾、書籤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3493636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B47669D-F7DC-463B-BB43-86C67A88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47" y="1661839"/>
            <a:ext cx="7941929" cy="4232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52A05C-E0FF-4C5A-96E4-332168064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235" y="1661840"/>
            <a:ext cx="7941941" cy="427843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4FF8824-A4FB-4515-AEEC-61DB71EFA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9118"/>
            <a:ext cx="12190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使用者介面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990510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675</Words>
  <Application>Microsoft Office PowerPoint</Application>
  <PresentationFormat>自訂</PresentationFormat>
  <Paragraphs>127</Paragraphs>
  <Slides>12</Slides>
  <Notes>12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微软雅黑</vt:lpstr>
      <vt:lpstr>幼圆</vt:lpstr>
      <vt:lpstr>方正兰亭粗黑_GBK</vt:lpstr>
      <vt:lpstr>汉仪细中圆简</vt:lpstr>
      <vt:lpstr>Arial</vt:lpstr>
      <vt:lpstr>Calibri</vt:lpstr>
      <vt:lpstr>Comic Sans MS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Pei-Hsuan Wu</cp:lastModifiedBy>
  <cp:revision>136</cp:revision>
  <dcterms:created xsi:type="dcterms:W3CDTF">2014-12-25T08:17:45Z</dcterms:created>
  <dcterms:modified xsi:type="dcterms:W3CDTF">2019-01-02T15:54:07Z</dcterms:modified>
  <cp:category/>
</cp:coreProperties>
</file>