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8" r:id="rId7"/>
    <p:sldId id="271" r:id="rId8"/>
    <p:sldId id="260" r:id="rId9"/>
    <p:sldId id="262" r:id="rId10"/>
    <p:sldId id="269" r:id="rId11"/>
    <p:sldId id="263"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A8B3EB-97D2-4188-A1D8-2B571E287FFE}" type="doc">
      <dgm:prSet loTypeId="urn:microsoft.com/office/officeart/2005/8/layout/process1" loCatId="process" qsTypeId="urn:microsoft.com/office/officeart/2005/8/quickstyle/simple1" qsCatId="simple" csTypeId="urn:microsoft.com/office/officeart/2005/8/colors/accent1_2" csCatId="accent1" phldr="1"/>
      <dgm:spPr/>
    </dgm:pt>
    <dgm:pt modelId="{1FF2ABFC-A04C-42D9-9947-C9BCF65B9362}">
      <dgm:prSet phldrT="[文字]"/>
      <dgm:spPr>
        <a:solidFill>
          <a:srgbClr val="FFC000"/>
        </a:solidFill>
        <a:ln>
          <a:solidFill>
            <a:srgbClr val="00B050"/>
          </a:solidFill>
        </a:ln>
      </dgm:spPr>
      <dgm:t>
        <a:bodyPr/>
        <a:lstStyle/>
        <a:p>
          <a:r>
            <a:rPr lang="zh-TW" altLang="en-US" b="1" dirty="0" smtClean="0">
              <a:solidFill>
                <a:schemeClr val="accent1">
                  <a:lumMod val="50000"/>
                </a:schemeClr>
              </a:solidFill>
              <a:latin typeface="+mj-ea"/>
              <a:ea typeface="+mj-ea"/>
            </a:rPr>
            <a:t>以網頁的方式呈現</a:t>
          </a:r>
          <a:endParaRPr lang="zh-TW" altLang="en-US" dirty="0"/>
        </a:p>
      </dgm:t>
    </dgm:pt>
    <dgm:pt modelId="{5B2116EC-E300-41A9-87B4-A3537E9DF457}" type="parTrans" cxnId="{D63633C4-066A-41F9-9F5C-6D91F57BD29C}">
      <dgm:prSet/>
      <dgm:spPr/>
      <dgm:t>
        <a:bodyPr/>
        <a:lstStyle/>
        <a:p>
          <a:endParaRPr lang="zh-TW" altLang="en-US"/>
        </a:p>
      </dgm:t>
    </dgm:pt>
    <dgm:pt modelId="{E40A68F2-0DD4-473D-8428-8206BDB17609}" type="sibTrans" cxnId="{D63633C4-066A-41F9-9F5C-6D91F57BD29C}">
      <dgm:prSet/>
      <dgm:spPr/>
      <dgm:t>
        <a:bodyPr/>
        <a:lstStyle/>
        <a:p>
          <a:endParaRPr lang="zh-TW" altLang="en-US"/>
        </a:p>
      </dgm:t>
    </dgm:pt>
    <dgm:pt modelId="{45B2EF20-A76B-40B5-A6E4-0E94F547DD02}">
      <dgm:prSet phldrT="[文字]"/>
      <dgm:spPr>
        <a:solidFill>
          <a:srgbClr val="FFC000"/>
        </a:solidFill>
        <a:ln>
          <a:solidFill>
            <a:srgbClr val="00B050"/>
          </a:solidFill>
        </a:ln>
      </dgm:spPr>
      <dgm:t>
        <a:bodyPr/>
        <a:lstStyle/>
        <a:p>
          <a:r>
            <a:rPr lang="zh-TW" altLang="en-US" b="1" dirty="0" smtClean="0">
              <a:solidFill>
                <a:schemeClr val="bg1"/>
              </a:solidFill>
            </a:rPr>
            <a:t>進行分析，整理並放到資料庫</a:t>
          </a:r>
          <a:endParaRPr lang="zh-TW" altLang="en-US" b="1" dirty="0">
            <a:solidFill>
              <a:schemeClr val="bg1"/>
            </a:solidFill>
          </a:endParaRPr>
        </a:p>
      </dgm:t>
    </dgm:pt>
    <dgm:pt modelId="{C3ADBDE5-C5FE-41EB-9464-532017B8E53A}" type="sibTrans" cxnId="{34BA52E6-491A-4EC1-9885-D92C09F3B3A6}">
      <dgm:prSet/>
      <dgm:spPr/>
      <dgm:t>
        <a:bodyPr/>
        <a:lstStyle/>
        <a:p>
          <a:endParaRPr lang="zh-TW" altLang="en-US"/>
        </a:p>
      </dgm:t>
    </dgm:pt>
    <dgm:pt modelId="{672515F1-16B9-42C8-B473-BA6E985964B8}" type="parTrans" cxnId="{34BA52E6-491A-4EC1-9885-D92C09F3B3A6}">
      <dgm:prSet/>
      <dgm:spPr/>
      <dgm:t>
        <a:bodyPr/>
        <a:lstStyle/>
        <a:p>
          <a:endParaRPr lang="zh-TW" altLang="en-US"/>
        </a:p>
      </dgm:t>
    </dgm:pt>
    <dgm:pt modelId="{24CDF529-C17C-4482-A454-A286CB99BCFF}">
      <dgm:prSet phldrT="[文字]"/>
      <dgm:spPr>
        <a:solidFill>
          <a:srgbClr val="FFC000"/>
        </a:solidFill>
        <a:ln>
          <a:solidFill>
            <a:srgbClr val="00B050"/>
          </a:solidFill>
        </a:ln>
      </dgm:spPr>
      <dgm:t>
        <a:bodyPr/>
        <a:lstStyle/>
        <a:p>
          <a:r>
            <a:rPr lang="zh-TW" altLang="en-US" b="1" dirty="0" smtClean="0">
              <a:solidFill>
                <a:schemeClr val="accent1">
                  <a:lumMod val="50000"/>
                </a:schemeClr>
              </a:solidFill>
              <a:latin typeface="+mj-ea"/>
              <a:ea typeface="+mj-ea"/>
            </a:rPr>
            <a:t>爬取</a:t>
          </a:r>
          <a:r>
            <a:rPr lang="zh-TW" altLang="en-US" b="1" u="none" dirty="0" smtClean="0">
              <a:solidFill>
                <a:schemeClr val="bg1"/>
              </a:solidFill>
              <a:latin typeface="+mj-ea"/>
              <a:ea typeface="+mj-ea"/>
            </a:rPr>
            <a:t>中華民國證券投資信託暨顧問商業同業公會</a:t>
          </a:r>
          <a:r>
            <a:rPr lang="zh-TW" altLang="en-US" b="1" dirty="0" smtClean="0">
              <a:solidFill>
                <a:schemeClr val="accent1">
                  <a:lumMod val="50000"/>
                </a:schemeClr>
              </a:solidFill>
              <a:latin typeface="+mj-ea"/>
              <a:ea typeface="+mj-ea"/>
            </a:rPr>
            <a:t>所公布的基金投資明細</a:t>
          </a:r>
          <a:endParaRPr lang="zh-TW" altLang="en-US" dirty="0"/>
        </a:p>
      </dgm:t>
    </dgm:pt>
    <dgm:pt modelId="{A5C1C5F9-DAF7-4879-B394-FC43FCFE1067}" type="sibTrans" cxnId="{48F19B8C-C6DA-4102-B3E4-17CDC500A60A}">
      <dgm:prSet/>
      <dgm:spPr/>
      <dgm:t>
        <a:bodyPr/>
        <a:lstStyle/>
        <a:p>
          <a:endParaRPr lang="zh-TW" altLang="en-US"/>
        </a:p>
      </dgm:t>
    </dgm:pt>
    <dgm:pt modelId="{C80A03F9-0924-453D-B81B-30440E6C60B2}" type="parTrans" cxnId="{48F19B8C-C6DA-4102-B3E4-17CDC500A60A}">
      <dgm:prSet/>
      <dgm:spPr/>
      <dgm:t>
        <a:bodyPr/>
        <a:lstStyle/>
        <a:p>
          <a:endParaRPr lang="zh-TW" altLang="en-US"/>
        </a:p>
      </dgm:t>
    </dgm:pt>
    <dgm:pt modelId="{A37CDD35-2538-409B-81FC-C39266D5C1F0}" type="pres">
      <dgm:prSet presAssocID="{3DA8B3EB-97D2-4188-A1D8-2B571E287FFE}" presName="Name0" presStyleCnt="0">
        <dgm:presLayoutVars>
          <dgm:dir/>
          <dgm:resizeHandles val="exact"/>
        </dgm:presLayoutVars>
      </dgm:prSet>
      <dgm:spPr/>
    </dgm:pt>
    <dgm:pt modelId="{584FCC1B-C460-45E3-8B6A-722D0B0A668E}" type="pres">
      <dgm:prSet presAssocID="{24CDF529-C17C-4482-A454-A286CB99BCFF}" presName="node" presStyleLbl="node1" presStyleIdx="0" presStyleCnt="3" custLinFactNeighborX="3490" custLinFactNeighborY="7364">
        <dgm:presLayoutVars>
          <dgm:bulletEnabled val="1"/>
        </dgm:presLayoutVars>
      </dgm:prSet>
      <dgm:spPr/>
      <dgm:t>
        <a:bodyPr/>
        <a:lstStyle/>
        <a:p>
          <a:endParaRPr lang="zh-TW" altLang="en-US"/>
        </a:p>
      </dgm:t>
    </dgm:pt>
    <dgm:pt modelId="{2A2EFD44-4966-4437-8368-3841F34820AD}" type="pres">
      <dgm:prSet presAssocID="{A5C1C5F9-DAF7-4879-B394-FC43FCFE1067}" presName="sibTrans" presStyleLbl="sibTrans2D1" presStyleIdx="0" presStyleCnt="2"/>
      <dgm:spPr/>
      <dgm:t>
        <a:bodyPr/>
        <a:lstStyle/>
        <a:p>
          <a:endParaRPr lang="zh-TW" altLang="en-US"/>
        </a:p>
      </dgm:t>
    </dgm:pt>
    <dgm:pt modelId="{AE2CE109-F93F-4D1B-A700-F17F1DF7B7C8}" type="pres">
      <dgm:prSet presAssocID="{A5C1C5F9-DAF7-4879-B394-FC43FCFE1067}" presName="connectorText" presStyleLbl="sibTrans2D1" presStyleIdx="0" presStyleCnt="2"/>
      <dgm:spPr/>
      <dgm:t>
        <a:bodyPr/>
        <a:lstStyle/>
        <a:p>
          <a:endParaRPr lang="zh-TW" altLang="en-US"/>
        </a:p>
      </dgm:t>
    </dgm:pt>
    <dgm:pt modelId="{3CE72129-CBD0-4EB6-B786-CAC1679D1C25}" type="pres">
      <dgm:prSet presAssocID="{45B2EF20-A76B-40B5-A6E4-0E94F547DD02}" presName="node" presStyleLbl="node1" presStyleIdx="1" presStyleCnt="3" custLinFactNeighborX="-24873" custLinFactNeighborY="7364">
        <dgm:presLayoutVars>
          <dgm:bulletEnabled val="1"/>
        </dgm:presLayoutVars>
      </dgm:prSet>
      <dgm:spPr/>
      <dgm:t>
        <a:bodyPr/>
        <a:lstStyle/>
        <a:p>
          <a:endParaRPr lang="zh-TW" altLang="en-US"/>
        </a:p>
      </dgm:t>
    </dgm:pt>
    <dgm:pt modelId="{AD81A9A0-83A9-4EE1-8BB6-A33F3C165BEE}" type="pres">
      <dgm:prSet presAssocID="{C3ADBDE5-C5FE-41EB-9464-532017B8E53A}" presName="sibTrans" presStyleLbl="sibTrans2D1" presStyleIdx="1" presStyleCnt="2"/>
      <dgm:spPr/>
      <dgm:t>
        <a:bodyPr/>
        <a:lstStyle/>
        <a:p>
          <a:endParaRPr lang="zh-TW" altLang="en-US"/>
        </a:p>
      </dgm:t>
    </dgm:pt>
    <dgm:pt modelId="{FB87D1A2-CABB-4424-816B-34BFAF1A66EE}" type="pres">
      <dgm:prSet presAssocID="{C3ADBDE5-C5FE-41EB-9464-532017B8E53A}" presName="connectorText" presStyleLbl="sibTrans2D1" presStyleIdx="1" presStyleCnt="2"/>
      <dgm:spPr/>
      <dgm:t>
        <a:bodyPr/>
        <a:lstStyle/>
        <a:p>
          <a:endParaRPr lang="zh-TW" altLang="en-US"/>
        </a:p>
      </dgm:t>
    </dgm:pt>
    <dgm:pt modelId="{9CBCB26B-83A6-4747-B7FF-898310EE11DC}" type="pres">
      <dgm:prSet presAssocID="{1FF2ABFC-A04C-42D9-9947-C9BCF65B9362}" presName="node" presStyleLbl="node1" presStyleIdx="2" presStyleCnt="3" custLinFactNeighborX="-33770" custLinFactNeighborY="7907">
        <dgm:presLayoutVars>
          <dgm:bulletEnabled val="1"/>
        </dgm:presLayoutVars>
      </dgm:prSet>
      <dgm:spPr/>
      <dgm:t>
        <a:bodyPr/>
        <a:lstStyle/>
        <a:p>
          <a:endParaRPr lang="zh-TW" altLang="en-US"/>
        </a:p>
      </dgm:t>
    </dgm:pt>
  </dgm:ptLst>
  <dgm:cxnLst>
    <dgm:cxn modelId="{32257677-7577-49BB-9480-FDBFCD07C965}" type="presOf" srcId="{3DA8B3EB-97D2-4188-A1D8-2B571E287FFE}" destId="{A37CDD35-2538-409B-81FC-C39266D5C1F0}" srcOrd="0" destOrd="0" presId="urn:microsoft.com/office/officeart/2005/8/layout/process1"/>
    <dgm:cxn modelId="{D63633C4-066A-41F9-9F5C-6D91F57BD29C}" srcId="{3DA8B3EB-97D2-4188-A1D8-2B571E287FFE}" destId="{1FF2ABFC-A04C-42D9-9947-C9BCF65B9362}" srcOrd="2" destOrd="0" parTransId="{5B2116EC-E300-41A9-87B4-A3537E9DF457}" sibTransId="{E40A68F2-0DD4-473D-8428-8206BDB17609}"/>
    <dgm:cxn modelId="{48F19B8C-C6DA-4102-B3E4-17CDC500A60A}" srcId="{3DA8B3EB-97D2-4188-A1D8-2B571E287FFE}" destId="{24CDF529-C17C-4482-A454-A286CB99BCFF}" srcOrd="0" destOrd="0" parTransId="{C80A03F9-0924-453D-B81B-30440E6C60B2}" sibTransId="{A5C1C5F9-DAF7-4879-B394-FC43FCFE1067}"/>
    <dgm:cxn modelId="{34BA52E6-491A-4EC1-9885-D92C09F3B3A6}" srcId="{3DA8B3EB-97D2-4188-A1D8-2B571E287FFE}" destId="{45B2EF20-A76B-40B5-A6E4-0E94F547DD02}" srcOrd="1" destOrd="0" parTransId="{672515F1-16B9-42C8-B473-BA6E985964B8}" sibTransId="{C3ADBDE5-C5FE-41EB-9464-532017B8E53A}"/>
    <dgm:cxn modelId="{7C3611B9-71FE-4CE0-8752-3739BCC345DC}" type="presOf" srcId="{45B2EF20-A76B-40B5-A6E4-0E94F547DD02}" destId="{3CE72129-CBD0-4EB6-B786-CAC1679D1C25}" srcOrd="0" destOrd="0" presId="urn:microsoft.com/office/officeart/2005/8/layout/process1"/>
    <dgm:cxn modelId="{B843E743-7F9D-4149-9CFE-1B013B1E3D5B}" type="presOf" srcId="{A5C1C5F9-DAF7-4879-B394-FC43FCFE1067}" destId="{2A2EFD44-4966-4437-8368-3841F34820AD}" srcOrd="0" destOrd="0" presId="urn:microsoft.com/office/officeart/2005/8/layout/process1"/>
    <dgm:cxn modelId="{80698756-EF41-4FFE-A6CE-6A7A2636A8E1}" type="presOf" srcId="{A5C1C5F9-DAF7-4879-B394-FC43FCFE1067}" destId="{AE2CE109-F93F-4D1B-A700-F17F1DF7B7C8}" srcOrd="1" destOrd="0" presId="urn:microsoft.com/office/officeart/2005/8/layout/process1"/>
    <dgm:cxn modelId="{9408EEBB-620D-4099-BFF6-F3A9661536DF}" type="presOf" srcId="{C3ADBDE5-C5FE-41EB-9464-532017B8E53A}" destId="{AD81A9A0-83A9-4EE1-8BB6-A33F3C165BEE}" srcOrd="0" destOrd="0" presId="urn:microsoft.com/office/officeart/2005/8/layout/process1"/>
    <dgm:cxn modelId="{FFC7A21A-B0D2-464B-9267-C57FB648C1CC}" type="presOf" srcId="{24CDF529-C17C-4482-A454-A286CB99BCFF}" destId="{584FCC1B-C460-45E3-8B6A-722D0B0A668E}" srcOrd="0" destOrd="0" presId="urn:microsoft.com/office/officeart/2005/8/layout/process1"/>
    <dgm:cxn modelId="{2BF4FC3E-A1E6-43EF-8A12-AF380ADEFAE6}" type="presOf" srcId="{C3ADBDE5-C5FE-41EB-9464-532017B8E53A}" destId="{FB87D1A2-CABB-4424-816B-34BFAF1A66EE}" srcOrd="1" destOrd="0" presId="urn:microsoft.com/office/officeart/2005/8/layout/process1"/>
    <dgm:cxn modelId="{BF340ED5-BBE5-4FF4-8507-1B1CDAA4A516}" type="presOf" srcId="{1FF2ABFC-A04C-42D9-9947-C9BCF65B9362}" destId="{9CBCB26B-83A6-4747-B7FF-898310EE11DC}" srcOrd="0" destOrd="0" presId="urn:microsoft.com/office/officeart/2005/8/layout/process1"/>
    <dgm:cxn modelId="{9E0F3702-9601-420B-B46C-E6066E285107}" type="presParOf" srcId="{A37CDD35-2538-409B-81FC-C39266D5C1F0}" destId="{584FCC1B-C460-45E3-8B6A-722D0B0A668E}" srcOrd="0" destOrd="0" presId="urn:microsoft.com/office/officeart/2005/8/layout/process1"/>
    <dgm:cxn modelId="{F8E47E6F-50C8-4CD1-B45D-EF3620862723}" type="presParOf" srcId="{A37CDD35-2538-409B-81FC-C39266D5C1F0}" destId="{2A2EFD44-4966-4437-8368-3841F34820AD}" srcOrd="1" destOrd="0" presId="urn:microsoft.com/office/officeart/2005/8/layout/process1"/>
    <dgm:cxn modelId="{6B340A97-365F-41B5-A518-B581C10F2874}" type="presParOf" srcId="{2A2EFD44-4966-4437-8368-3841F34820AD}" destId="{AE2CE109-F93F-4D1B-A700-F17F1DF7B7C8}" srcOrd="0" destOrd="0" presId="urn:microsoft.com/office/officeart/2005/8/layout/process1"/>
    <dgm:cxn modelId="{634679E0-1263-40E4-891C-2924DB710A52}" type="presParOf" srcId="{A37CDD35-2538-409B-81FC-C39266D5C1F0}" destId="{3CE72129-CBD0-4EB6-B786-CAC1679D1C25}" srcOrd="2" destOrd="0" presId="urn:microsoft.com/office/officeart/2005/8/layout/process1"/>
    <dgm:cxn modelId="{0A37E5C2-68F8-4BFF-B118-755B5C8EF5D5}" type="presParOf" srcId="{A37CDD35-2538-409B-81FC-C39266D5C1F0}" destId="{AD81A9A0-83A9-4EE1-8BB6-A33F3C165BEE}" srcOrd="3" destOrd="0" presId="urn:microsoft.com/office/officeart/2005/8/layout/process1"/>
    <dgm:cxn modelId="{F22BCCA0-0B1F-420C-B652-29CBF02A1459}" type="presParOf" srcId="{AD81A9A0-83A9-4EE1-8BB6-A33F3C165BEE}" destId="{FB87D1A2-CABB-4424-816B-34BFAF1A66EE}" srcOrd="0" destOrd="0" presId="urn:microsoft.com/office/officeart/2005/8/layout/process1"/>
    <dgm:cxn modelId="{D0F68523-6FB2-4449-9CA2-1F3B143456A2}" type="presParOf" srcId="{A37CDD35-2538-409B-81FC-C39266D5C1F0}" destId="{9CBCB26B-83A6-4747-B7FF-898310EE11D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FCC1B-C460-45E3-8B6A-722D0B0A668E}">
      <dsp:nvSpPr>
        <dsp:cNvPr id="0" name=""/>
        <dsp:cNvSpPr/>
      </dsp:nvSpPr>
      <dsp:spPr>
        <a:xfrm>
          <a:off x="36950" y="1983891"/>
          <a:ext cx="2135187" cy="1701477"/>
        </a:xfrm>
        <a:prstGeom prst="roundRect">
          <a:avLst>
            <a:gd name="adj" fmla="val 10000"/>
          </a:avLst>
        </a:prstGeom>
        <a:solidFill>
          <a:srgbClr val="FFC000"/>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accent1">
                  <a:lumMod val="50000"/>
                </a:schemeClr>
              </a:solidFill>
              <a:latin typeface="+mj-ea"/>
              <a:ea typeface="+mj-ea"/>
            </a:rPr>
            <a:t>爬取</a:t>
          </a:r>
          <a:r>
            <a:rPr lang="zh-TW" altLang="en-US" sz="1800" b="1" u="none" kern="1200" dirty="0" smtClean="0">
              <a:solidFill>
                <a:schemeClr val="bg1"/>
              </a:solidFill>
              <a:latin typeface="+mj-ea"/>
              <a:ea typeface="+mj-ea"/>
            </a:rPr>
            <a:t>中華民國證券投資信託暨顧問商業同業公會</a:t>
          </a:r>
          <a:r>
            <a:rPr lang="zh-TW" altLang="en-US" sz="1800" b="1" kern="1200" dirty="0" smtClean="0">
              <a:solidFill>
                <a:schemeClr val="accent1">
                  <a:lumMod val="50000"/>
                </a:schemeClr>
              </a:solidFill>
              <a:latin typeface="+mj-ea"/>
              <a:ea typeface="+mj-ea"/>
            </a:rPr>
            <a:t>所公布的基金投資明細</a:t>
          </a:r>
          <a:endParaRPr lang="zh-TW" altLang="en-US" sz="1800" kern="1200" dirty="0"/>
        </a:p>
      </dsp:txBody>
      <dsp:txXfrm>
        <a:off x="86785" y="2033726"/>
        <a:ext cx="2035517" cy="1601807"/>
      </dsp:txXfrm>
    </dsp:sp>
    <dsp:sp modelId="{2A2EFD44-4966-4437-8368-3841F34820AD}">
      <dsp:nvSpPr>
        <dsp:cNvPr id="0" name=""/>
        <dsp:cNvSpPr/>
      </dsp:nvSpPr>
      <dsp:spPr>
        <a:xfrm>
          <a:off x="2325096" y="2569867"/>
          <a:ext cx="324271"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p>
      </dsp:txBody>
      <dsp:txXfrm>
        <a:off x="2325096" y="2675772"/>
        <a:ext cx="226990" cy="317716"/>
      </dsp:txXfrm>
    </dsp:sp>
    <dsp:sp modelId="{3CE72129-CBD0-4EB6-B786-CAC1679D1C25}">
      <dsp:nvSpPr>
        <dsp:cNvPr id="0" name=""/>
        <dsp:cNvSpPr/>
      </dsp:nvSpPr>
      <dsp:spPr>
        <a:xfrm>
          <a:off x="2783972" y="1983891"/>
          <a:ext cx="2135187" cy="1701477"/>
        </a:xfrm>
        <a:prstGeom prst="roundRect">
          <a:avLst>
            <a:gd name="adj" fmla="val 10000"/>
          </a:avLst>
        </a:prstGeom>
        <a:solidFill>
          <a:srgbClr val="FFC000"/>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bg1"/>
              </a:solidFill>
            </a:rPr>
            <a:t>進行分析，整理並放到資料庫</a:t>
          </a:r>
          <a:endParaRPr lang="zh-TW" altLang="en-US" sz="1800" b="1" kern="1200" dirty="0">
            <a:solidFill>
              <a:schemeClr val="bg1"/>
            </a:solidFill>
          </a:endParaRPr>
        </a:p>
      </dsp:txBody>
      <dsp:txXfrm>
        <a:off x="2833807" y="2033726"/>
        <a:ext cx="2035517" cy="1601807"/>
      </dsp:txXfrm>
    </dsp:sp>
    <dsp:sp modelId="{AD81A9A0-83A9-4EE1-8BB6-A33F3C165BEE}">
      <dsp:nvSpPr>
        <dsp:cNvPr id="0" name=""/>
        <dsp:cNvSpPr/>
      </dsp:nvSpPr>
      <dsp:spPr>
        <a:xfrm rot="10902">
          <a:off x="5113680" y="2574523"/>
          <a:ext cx="412388"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p>
      </dsp:txBody>
      <dsp:txXfrm>
        <a:off x="5113680" y="2680232"/>
        <a:ext cx="288672" cy="317716"/>
      </dsp:txXfrm>
    </dsp:sp>
    <dsp:sp modelId="{9CBCB26B-83A6-4747-B7FF-898310EE11DC}">
      <dsp:nvSpPr>
        <dsp:cNvPr id="0" name=""/>
        <dsp:cNvSpPr/>
      </dsp:nvSpPr>
      <dsp:spPr>
        <a:xfrm>
          <a:off x="5697247" y="1993130"/>
          <a:ext cx="2135187" cy="1701477"/>
        </a:xfrm>
        <a:prstGeom prst="roundRect">
          <a:avLst>
            <a:gd name="adj" fmla="val 10000"/>
          </a:avLst>
        </a:prstGeom>
        <a:solidFill>
          <a:srgbClr val="FFC000"/>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b="1" kern="1200" dirty="0" smtClean="0">
              <a:solidFill>
                <a:schemeClr val="accent1">
                  <a:lumMod val="50000"/>
                </a:schemeClr>
              </a:solidFill>
              <a:latin typeface="+mj-ea"/>
              <a:ea typeface="+mj-ea"/>
            </a:rPr>
            <a:t>以網頁的方式呈現</a:t>
          </a:r>
          <a:endParaRPr lang="zh-TW" altLang="en-US" sz="1800" kern="1200" dirty="0"/>
        </a:p>
      </dsp:txBody>
      <dsp:txXfrm>
        <a:off x="5747082" y="2042965"/>
        <a:ext cx="2035517" cy="16018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56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Date Placeholder 2"/>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210409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2093576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926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349988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72923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156088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461954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76314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315929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413444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378165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396886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6711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415249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2695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F77FD25B-42AB-4D03-89C8-664A35645D97}" type="datetimeFigureOut">
              <a:rPr lang="zh-TW" altLang="en-US" smtClean="0"/>
              <a:t>2019/1/1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119106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77FD25B-42AB-4D03-89C8-664A35645D97}" type="datetimeFigureOut">
              <a:rPr lang="zh-TW" altLang="en-US" smtClean="0"/>
              <a:t>2019/1/1</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D23D117-A842-4CC6-8D6F-312317EBBE38}" type="slidenum">
              <a:rPr lang="zh-TW" altLang="en-US" smtClean="0"/>
              <a:t>‹#›</a:t>
            </a:fld>
            <a:endParaRPr lang="zh-TW" altLang="en-US"/>
          </a:p>
        </p:txBody>
      </p:sp>
    </p:spTree>
    <p:extLst>
      <p:ext uri="{BB962C8B-B14F-4D97-AF65-F5344CB8AC3E}">
        <p14:creationId xmlns:p14="http://schemas.microsoft.com/office/powerpoint/2010/main" val="33523444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297854"/>
            <a:ext cx="9144000" cy="2387600"/>
          </a:xfrm>
        </p:spPr>
        <p:txBody>
          <a:bodyPr>
            <a:normAutofit fontScale="90000"/>
          </a:bodyPr>
          <a:lstStyle/>
          <a:p>
            <a:r>
              <a:rPr lang="zh-TW" altLang="en-US" sz="6700" b="1" dirty="0">
                <a:solidFill>
                  <a:schemeClr val="bg1"/>
                </a:solidFill>
              </a:rPr>
              <a:t>網路爬蟲與資料分析實務</a:t>
            </a:r>
            <a:r>
              <a:rPr lang="en-US" altLang="zh-TW" sz="6700" b="1" dirty="0" smtClean="0">
                <a:solidFill>
                  <a:schemeClr val="bg1"/>
                </a:solidFill>
              </a:rPr>
              <a:t>-</a:t>
            </a:r>
            <a:r>
              <a:rPr lang="zh-TW" altLang="en-US" b="1" dirty="0" smtClean="0">
                <a:solidFill>
                  <a:schemeClr val="bg1"/>
                </a:solidFill>
              </a:rPr>
              <a:t>    </a:t>
            </a:r>
            <a:r>
              <a:rPr lang="zh-TW" altLang="en-US" sz="3300" dirty="0" smtClean="0">
                <a:solidFill>
                  <a:schemeClr val="bg1"/>
                </a:solidFill>
              </a:rPr>
              <a:t>以</a:t>
            </a:r>
            <a:r>
              <a:rPr lang="zh-TW" altLang="en-US" sz="3300" dirty="0">
                <a:solidFill>
                  <a:schemeClr val="bg1"/>
                </a:solidFill>
              </a:rPr>
              <a:t>中華民國證券投資信託暨顧問商業同業公會公布之基金投資明細</a:t>
            </a:r>
            <a:r>
              <a:rPr lang="en-US" altLang="zh-TW" sz="3300" dirty="0">
                <a:solidFill>
                  <a:schemeClr val="bg1"/>
                </a:solidFill>
              </a:rPr>
              <a:t>-</a:t>
            </a:r>
            <a:r>
              <a:rPr lang="zh-TW" altLang="en-US" sz="3300" dirty="0" smtClean="0">
                <a:solidFill>
                  <a:schemeClr val="bg1"/>
                </a:solidFill>
              </a:rPr>
              <a:t>國內投資股票</a:t>
            </a:r>
            <a:r>
              <a:rPr lang="zh-TW" altLang="en-US" sz="3300" dirty="0">
                <a:solidFill>
                  <a:schemeClr val="bg1"/>
                </a:solidFill>
              </a:rPr>
              <a:t>型為例</a:t>
            </a:r>
          </a:p>
        </p:txBody>
      </p:sp>
      <p:sp>
        <p:nvSpPr>
          <p:cNvPr id="3" name="副標題 2"/>
          <p:cNvSpPr>
            <a:spLocks noGrp="1"/>
          </p:cNvSpPr>
          <p:nvPr>
            <p:ph type="subTitle" idx="1"/>
          </p:nvPr>
        </p:nvSpPr>
        <p:spPr>
          <a:xfrm>
            <a:off x="1524000" y="4193166"/>
            <a:ext cx="9144000" cy="1655762"/>
          </a:xfrm>
        </p:spPr>
        <p:txBody>
          <a:bodyPr/>
          <a:lstStyle/>
          <a:p>
            <a:r>
              <a:rPr lang="en-US" altLang="zh-TW" b="1" dirty="0" smtClean="0">
                <a:solidFill>
                  <a:schemeClr val="accent1">
                    <a:lumMod val="50000"/>
                  </a:schemeClr>
                </a:solidFill>
              </a:rPr>
              <a:t>0524070 </a:t>
            </a:r>
            <a:r>
              <a:rPr lang="zh-TW" altLang="en-US" b="1" dirty="0" smtClean="0">
                <a:solidFill>
                  <a:schemeClr val="accent1">
                    <a:lumMod val="50000"/>
                  </a:schemeClr>
                </a:solidFill>
              </a:rPr>
              <a:t>陳</a:t>
            </a:r>
            <a:r>
              <a:rPr lang="zh-TW" altLang="en-US" b="1" dirty="0">
                <a:solidFill>
                  <a:schemeClr val="accent1">
                    <a:lumMod val="50000"/>
                  </a:schemeClr>
                </a:solidFill>
              </a:rPr>
              <a:t>品</a:t>
            </a:r>
            <a:r>
              <a:rPr lang="zh-TW" altLang="en-US" b="1" dirty="0" smtClean="0">
                <a:solidFill>
                  <a:schemeClr val="accent1">
                    <a:lumMod val="50000"/>
                  </a:schemeClr>
                </a:solidFill>
              </a:rPr>
              <a:t>伸</a:t>
            </a:r>
            <a:endParaRPr lang="en-US" altLang="zh-TW" b="1" dirty="0" smtClean="0">
              <a:solidFill>
                <a:schemeClr val="accent1">
                  <a:lumMod val="50000"/>
                </a:schemeClr>
              </a:solidFill>
            </a:endParaRPr>
          </a:p>
          <a:p>
            <a:r>
              <a:rPr lang="en-US" altLang="zh-TW" b="1" dirty="0" smtClean="0">
                <a:solidFill>
                  <a:schemeClr val="accent1">
                    <a:lumMod val="50000"/>
                  </a:schemeClr>
                </a:solidFill>
              </a:rPr>
              <a:t>0524088 </a:t>
            </a:r>
            <a:r>
              <a:rPr lang="zh-TW" altLang="en-US" b="1" dirty="0" smtClean="0">
                <a:solidFill>
                  <a:schemeClr val="accent1">
                    <a:lumMod val="50000"/>
                  </a:schemeClr>
                </a:solidFill>
              </a:rPr>
              <a:t>蔡宗益</a:t>
            </a:r>
            <a:endParaRPr lang="en-US" altLang="zh-TW" b="1" dirty="0" smtClean="0">
              <a:solidFill>
                <a:schemeClr val="accent1">
                  <a:lumMod val="50000"/>
                </a:schemeClr>
              </a:solidFill>
            </a:endParaRPr>
          </a:p>
          <a:p>
            <a:r>
              <a:rPr lang="zh-TW" altLang="en-US" b="1" dirty="0" smtClean="0">
                <a:solidFill>
                  <a:schemeClr val="accent1">
                    <a:lumMod val="50000"/>
                  </a:schemeClr>
                </a:solidFill>
              </a:rPr>
              <a:t>指導教授</a:t>
            </a:r>
            <a:r>
              <a:rPr lang="en-US" altLang="zh-TW" b="1" dirty="0" smtClean="0">
                <a:solidFill>
                  <a:schemeClr val="accent1">
                    <a:lumMod val="50000"/>
                  </a:schemeClr>
                </a:solidFill>
              </a:rPr>
              <a:t>:</a:t>
            </a:r>
            <a:r>
              <a:rPr lang="zh-TW" altLang="en-US" b="1" dirty="0" smtClean="0">
                <a:solidFill>
                  <a:schemeClr val="accent1">
                    <a:lumMod val="50000"/>
                  </a:schemeClr>
                </a:solidFill>
              </a:rPr>
              <a:t>曾守正教授</a:t>
            </a:r>
            <a:endParaRPr lang="zh-TW" altLang="en-US" b="1" dirty="0">
              <a:solidFill>
                <a:schemeClr val="accent1">
                  <a:lumMod val="50000"/>
                </a:schemeClr>
              </a:solidFill>
            </a:endParaRPr>
          </a:p>
        </p:txBody>
      </p:sp>
    </p:spTree>
    <p:extLst>
      <p:ext uri="{BB962C8B-B14F-4D97-AF65-F5344CB8AC3E}">
        <p14:creationId xmlns:p14="http://schemas.microsoft.com/office/powerpoint/2010/main" val="1190117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90487" y="350260"/>
            <a:ext cx="12011025" cy="5381625"/>
          </a:xfrm>
          <a:prstGeom prst="rect">
            <a:avLst/>
          </a:prstGeom>
        </p:spPr>
      </p:pic>
      <p:sp>
        <p:nvSpPr>
          <p:cNvPr id="5" name="矩形 4"/>
          <p:cNvSpPr/>
          <p:nvPr/>
        </p:nvSpPr>
        <p:spPr>
          <a:xfrm>
            <a:off x="90488" y="3761571"/>
            <a:ext cx="389804" cy="1569660"/>
          </a:xfrm>
          <a:prstGeom prst="rect">
            <a:avLst/>
          </a:prstGeom>
        </p:spPr>
        <p:txBody>
          <a:bodyPr wrap="square">
            <a:spAutoFit/>
          </a:bodyPr>
          <a:lstStyle/>
          <a:p>
            <a:r>
              <a:rPr lang="zh-TW" altLang="en-US" sz="3200" dirty="0"/>
              <a:t>資料庫</a:t>
            </a:r>
          </a:p>
        </p:txBody>
      </p:sp>
      <p:sp>
        <p:nvSpPr>
          <p:cNvPr id="6" name="矩形 5"/>
          <p:cNvSpPr/>
          <p:nvPr/>
        </p:nvSpPr>
        <p:spPr>
          <a:xfrm>
            <a:off x="90486" y="1609498"/>
            <a:ext cx="369455" cy="1569660"/>
          </a:xfrm>
          <a:prstGeom prst="rect">
            <a:avLst/>
          </a:prstGeom>
        </p:spPr>
        <p:txBody>
          <a:bodyPr wrap="square">
            <a:spAutoFit/>
          </a:bodyPr>
          <a:lstStyle/>
          <a:p>
            <a:r>
              <a:rPr lang="zh-TW" altLang="en-US" sz="3200" dirty="0" smtClean="0"/>
              <a:t>管理者</a:t>
            </a:r>
            <a:endParaRPr lang="zh-TW" altLang="en-US" sz="3200" dirty="0"/>
          </a:p>
        </p:txBody>
      </p:sp>
    </p:spTree>
    <p:extLst>
      <p:ext uri="{BB962C8B-B14F-4D97-AF65-F5344CB8AC3E}">
        <p14:creationId xmlns:p14="http://schemas.microsoft.com/office/powerpoint/2010/main" val="287863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8076" y="5526424"/>
            <a:ext cx="8534400" cy="1507067"/>
          </a:xfrm>
        </p:spPr>
        <p:txBody>
          <a:bodyPr/>
          <a:lstStyle/>
          <a:p>
            <a:r>
              <a:rPr lang="zh-TW" altLang="en-US" b="1" dirty="0"/>
              <a:t>系統活動圖</a:t>
            </a:r>
          </a:p>
        </p:txBody>
      </p:sp>
      <p:pic>
        <p:nvPicPr>
          <p:cNvPr id="3" name="圖片 2"/>
          <p:cNvPicPr>
            <a:picLocks noChangeAspect="1"/>
          </p:cNvPicPr>
          <p:nvPr/>
        </p:nvPicPr>
        <p:blipFill>
          <a:blip r:embed="rId2"/>
          <a:stretch>
            <a:fillRect/>
          </a:stretch>
        </p:blipFill>
        <p:spPr>
          <a:xfrm>
            <a:off x="37425" y="544513"/>
            <a:ext cx="11953875" cy="5362575"/>
          </a:xfrm>
          <a:prstGeom prst="rect">
            <a:avLst/>
          </a:prstGeom>
        </p:spPr>
      </p:pic>
      <p:sp>
        <p:nvSpPr>
          <p:cNvPr id="7" name="文字方塊 6"/>
          <p:cNvSpPr txBox="1"/>
          <p:nvPr/>
        </p:nvSpPr>
        <p:spPr>
          <a:xfrm>
            <a:off x="37425" y="1782618"/>
            <a:ext cx="481301" cy="1569660"/>
          </a:xfrm>
          <a:prstGeom prst="rect">
            <a:avLst/>
          </a:prstGeom>
          <a:noFill/>
        </p:spPr>
        <p:txBody>
          <a:bodyPr wrap="square" rtlCol="0">
            <a:spAutoFit/>
          </a:bodyPr>
          <a:lstStyle/>
          <a:p>
            <a:r>
              <a:rPr lang="zh-TW" altLang="en-US" sz="3200" dirty="0" smtClean="0"/>
              <a:t>使用</a:t>
            </a:r>
            <a:r>
              <a:rPr lang="zh-TW" altLang="en-US" sz="3200" dirty="0"/>
              <a:t>者</a:t>
            </a:r>
          </a:p>
        </p:txBody>
      </p:sp>
      <p:sp>
        <p:nvSpPr>
          <p:cNvPr id="8" name="文字方塊 7"/>
          <p:cNvSpPr txBox="1"/>
          <p:nvPr/>
        </p:nvSpPr>
        <p:spPr>
          <a:xfrm>
            <a:off x="0" y="3805553"/>
            <a:ext cx="286327" cy="1569660"/>
          </a:xfrm>
          <a:prstGeom prst="rect">
            <a:avLst/>
          </a:prstGeom>
          <a:noFill/>
        </p:spPr>
        <p:txBody>
          <a:bodyPr wrap="square" rtlCol="0">
            <a:spAutoFit/>
          </a:bodyPr>
          <a:lstStyle/>
          <a:p>
            <a:r>
              <a:rPr lang="zh-TW" altLang="en-US" sz="3200" dirty="0" smtClean="0"/>
              <a:t>資料庫</a:t>
            </a:r>
            <a:endParaRPr lang="zh-TW" altLang="en-US" sz="3200" dirty="0"/>
          </a:p>
        </p:txBody>
      </p:sp>
    </p:spTree>
    <p:extLst>
      <p:ext uri="{BB962C8B-B14F-4D97-AF65-F5344CB8AC3E}">
        <p14:creationId xmlns:p14="http://schemas.microsoft.com/office/powerpoint/2010/main" val="2195072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2316481" y="1569961"/>
            <a:ext cx="7333042" cy="3541971"/>
          </a:xfrm>
        </p:spPr>
        <p:txBody>
          <a:bodyPr>
            <a:noAutofit/>
          </a:bodyPr>
          <a:lstStyle/>
          <a:p>
            <a:pPr algn="ctr"/>
            <a:r>
              <a:rPr lang="zh-TW" altLang="en-US" sz="9000" b="1" u="sng" dirty="0" smtClean="0"/>
              <a:t>報告結束</a:t>
            </a:r>
            <a:r>
              <a:rPr lang="en-US" altLang="zh-TW" sz="9000" b="1" dirty="0" smtClean="0"/>
              <a:t/>
            </a:r>
            <a:br>
              <a:rPr lang="en-US" altLang="zh-TW" sz="9000" b="1" dirty="0" smtClean="0"/>
            </a:br>
            <a:r>
              <a:rPr lang="en-US" altLang="zh-TW" b="1" dirty="0"/>
              <a:t>Thanks for your </a:t>
            </a:r>
            <a:r>
              <a:rPr lang="en-US" altLang="zh-TW" b="1" dirty="0" smtClean="0"/>
              <a:t>participation</a:t>
            </a:r>
            <a:endParaRPr lang="zh-TW" altLang="en-US" sz="4000" b="1" dirty="0"/>
          </a:p>
        </p:txBody>
      </p:sp>
    </p:spTree>
    <p:extLst>
      <p:ext uri="{BB962C8B-B14F-4D97-AF65-F5344CB8AC3E}">
        <p14:creationId xmlns:p14="http://schemas.microsoft.com/office/powerpoint/2010/main" val="3913627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專題內容</a:t>
            </a:r>
            <a:endParaRPr lang="zh-TW" altLang="en-US" b="1" dirty="0"/>
          </a:p>
        </p:txBody>
      </p:sp>
      <p:sp>
        <p:nvSpPr>
          <p:cNvPr id="3" name="內容版面配置區 2"/>
          <p:cNvSpPr>
            <a:spLocks noGrp="1"/>
          </p:cNvSpPr>
          <p:nvPr>
            <p:ph idx="1"/>
          </p:nvPr>
        </p:nvSpPr>
        <p:spPr>
          <a:xfrm>
            <a:off x="1563778" y="799011"/>
            <a:ext cx="8534400" cy="3615267"/>
          </a:xfrm>
        </p:spPr>
        <p:txBody>
          <a:bodyPr>
            <a:normAutofit/>
          </a:bodyPr>
          <a:lstStyle/>
          <a:p>
            <a:pPr marL="0" indent="0">
              <a:buNone/>
            </a:pPr>
            <a:endParaRPr lang="zh-TW" altLang="en-US" b="1" dirty="0">
              <a:solidFill>
                <a:schemeClr val="accent1">
                  <a:lumMod val="50000"/>
                </a:schemeClr>
              </a:solidFill>
              <a:latin typeface="+mj-ea"/>
              <a:ea typeface="+mj-ea"/>
            </a:endParaRPr>
          </a:p>
        </p:txBody>
      </p:sp>
      <p:graphicFrame>
        <p:nvGraphicFramePr>
          <p:cNvPr id="4" name="資料庫圖表 3"/>
          <p:cNvGraphicFramePr/>
          <p:nvPr>
            <p:extLst>
              <p:ext uri="{D42A27DB-BD31-4B8C-83A1-F6EECF244321}">
                <p14:modId xmlns:p14="http://schemas.microsoft.com/office/powerpoint/2010/main" val="22183113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324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利害關係人目標表 </a:t>
            </a:r>
            <a:endParaRPr lang="zh-TW" altLang="en-US" b="1" dirty="0"/>
          </a:p>
        </p:txBody>
      </p:sp>
      <p:sp>
        <p:nvSpPr>
          <p:cNvPr id="3" name="內容版面配置區 2"/>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37008907"/>
              </p:ext>
            </p:extLst>
          </p:nvPr>
        </p:nvGraphicFramePr>
        <p:xfrm>
          <a:off x="1750423" y="1687648"/>
          <a:ext cx="9323251" cy="2353128"/>
        </p:xfrm>
        <a:graphic>
          <a:graphicData uri="http://schemas.openxmlformats.org/drawingml/2006/table">
            <a:tbl>
              <a:tblPr firstRow="1" bandRow="1">
                <a:tableStyleId>{5C22544A-7EE6-4342-B048-85BDC9FD1C3A}</a:tableStyleId>
              </a:tblPr>
              <a:tblGrid>
                <a:gridCol w="2352002">
                  <a:extLst>
                    <a:ext uri="{9D8B030D-6E8A-4147-A177-3AD203B41FA5}">
                      <a16:colId xmlns:a16="http://schemas.microsoft.com/office/drawing/2014/main" val="3162051874"/>
                    </a:ext>
                  </a:extLst>
                </a:gridCol>
                <a:gridCol w="6971249">
                  <a:extLst>
                    <a:ext uri="{9D8B030D-6E8A-4147-A177-3AD203B41FA5}">
                      <a16:colId xmlns:a16="http://schemas.microsoft.com/office/drawing/2014/main" val="4021835229"/>
                    </a:ext>
                  </a:extLst>
                </a:gridCol>
              </a:tblGrid>
              <a:tr h="746813">
                <a:tc>
                  <a:txBody>
                    <a:bodyPr/>
                    <a:lstStyle/>
                    <a:p>
                      <a:pPr algn="ctr"/>
                      <a:r>
                        <a:rPr lang="zh-TW" altLang="en-US" sz="2400" b="1" dirty="0" smtClean="0"/>
                        <a:t>利害關係人</a:t>
                      </a:r>
                      <a:endParaRPr lang="zh-TW" alt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1" dirty="0" smtClean="0"/>
                        <a:t>目標</a:t>
                      </a:r>
                      <a:endParaRPr lang="en-US" altLang="zh-TW" sz="2400" b="1" dirty="0" smtClean="0"/>
                    </a:p>
                  </a:txBody>
                  <a:tcPr/>
                </a:tc>
                <a:extLst>
                  <a:ext uri="{0D108BD9-81ED-4DB2-BD59-A6C34878D82A}">
                    <a16:rowId xmlns:a16="http://schemas.microsoft.com/office/drawing/2014/main" val="1857983049"/>
                  </a:ext>
                </a:extLst>
              </a:tr>
              <a:tr h="746813">
                <a:tc>
                  <a:txBody>
                    <a:bodyPr/>
                    <a:lstStyle/>
                    <a:p>
                      <a:pPr algn="ctr"/>
                      <a:r>
                        <a:rPr lang="zh-TW" altLang="en-US" sz="2400" b="1" dirty="0" smtClean="0"/>
                        <a:t>使用者</a:t>
                      </a:r>
                      <a:endParaRPr lang="zh-TW" alt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t>透過網站獲取經分析後的資訊</a:t>
                      </a:r>
                      <a:endParaRPr lang="en-US" altLang="zh-TW" sz="2400" b="1" dirty="0" smtClean="0"/>
                    </a:p>
                  </a:txBody>
                  <a:tcPr/>
                </a:tc>
                <a:extLst>
                  <a:ext uri="{0D108BD9-81ED-4DB2-BD59-A6C34878D82A}">
                    <a16:rowId xmlns:a16="http://schemas.microsoft.com/office/drawing/2014/main" val="3156023599"/>
                  </a:ext>
                </a:extLst>
              </a:tr>
              <a:tr h="859502">
                <a:tc>
                  <a:txBody>
                    <a:bodyPr/>
                    <a:lstStyle/>
                    <a:p>
                      <a:pPr algn="ctr"/>
                      <a:r>
                        <a:rPr lang="zh-TW" altLang="en-US" sz="2400" b="1" dirty="0" smtClean="0"/>
                        <a:t>管理者</a:t>
                      </a:r>
                      <a:endParaRPr lang="zh-TW" alt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b="1" dirty="0" smtClean="0"/>
                        <a:t>網站和資料庫的維護</a:t>
                      </a:r>
                      <a:endParaRPr lang="zh-TW" altLang="en-US" sz="2400" b="1" dirty="0"/>
                    </a:p>
                  </a:txBody>
                  <a:tcPr/>
                </a:tc>
                <a:extLst>
                  <a:ext uri="{0D108BD9-81ED-4DB2-BD59-A6C34878D82A}">
                    <a16:rowId xmlns:a16="http://schemas.microsoft.com/office/drawing/2014/main" val="384536186"/>
                  </a:ext>
                </a:extLst>
              </a:tr>
            </a:tbl>
          </a:graphicData>
        </a:graphic>
      </p:graphicFrame>
    </p:spTree>
    <p:extLst>
      <p:ext uri="{BB962C8B-B14F-4D97-AF65-F5344CB8AC3E}">
        <p14:creationId xmlns:p14="http://schemas.microsoft.com/office/powerpoint/2010/main" val="3736205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事件表</a:t>
            </a:r>
            <a:endParaRPr lang="zh-TW" altLang="en-US" b="1"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26966438"/>
              </p:ext>
            </p:extLst>
          </p:nvPr>
        </p:nvGraphicFramePr>
        <p:xfrm>
          <a:off x="1193074" y="1877876"/>
          <a:ext cx="10447120" cy="2485120"/>
        </p:xfrm>
        <a:graphic>
          <a:graphicData uri="http://schemas.openxmlformats.org/drawingml/2006/table">
            <a:tbl>
              <a:tblPr firstRow="1" bandRow="1">
                <a:tableStyleId>{5C22544A-7EE6-4342-B048-85BDC9FD1C3A}</a:tableStyleId>
              </a:tblPr>
              <a:tblGrid>
                <a:gridCol w="5223560">
                  <a:extLst>
                    <a:ext uri="{9D8B030D-6E8A-4147-A177-3AD203B41FA5}">
                      <a16:colId xmlns:a16="http://schemas.microsoft.com/office/drawing/2014/main" val="631218704"/>
                    </a:ext>
                  </a:extLst>
                </a:gridCol>
                <a:gridCol w="5223560">
                  <a:extLst>
                    <a:ext uri="{9D8B030D-6E8A-4147-A177-3AD203B41FA5}">
                      <a16:colId xmlns:a16="http://schemas.microsoft.com/office/drawing/2014/main" val="2123980117"/>
                    </a:ext>
                  </a:extLst>
                </a:gridCol>
              </a:tblGrid>
              <a:tr h="621280">
                <a:tc>
                  <a:txBody>
                    <a:bodyPr/>
                    <a:lstStyle/>
                    <a:p>
                      <a:r>
                        <a:rPr lang="zh-TW" altLang="en-US" sz="2000" b="1" dirty="0" smtClean="0">
                          <a:latin typeface="+mj-ea"/>
                          <a:ea typeface="+mj-ea"/>
                        </a:rPr>
                        <a:t>事件名稱</a:t>
                      </a:r>
                      <a:endParaRPr lang="zh-TW" altLang="en-US" sz="2000" b="1" dirty="0">
                        <a:latin typeface="+mj-ea"/>
                        <a:ea typeface="+mj-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1" dirty="0" smtClean="0">
                          <a:latin typeface="+mj-ea"/>
                          <a:ea typeface="+mj-ea"/>
                        </a:rPr>
                        <a:t>使用案例名稱</a:t>
                      </a:r>
                    </a:p>
                  </a:txBody>
                  <a:tcPr/>
                </a:tc>
                <a:extLst>
                  <a:ext uri="{0D108BD9-81ED-4DB2-BD59-A6C34878D82A}">
                    <a16:rowId xmlns:a16="http://schemas.microsoft.com/office/drawing/2014/main" val="2913755706"/>
                  </a:ext>
                </a:extLst>
              </a:tr>
              <a:tr h="621280">
                <a:tc>
                  <a:txBody>
                    <a:bodyPr/>
                    <a:lstStyle/>
                    <a:p>
                      <a:r>
                        <a:rPr lang="zh-TW" altLang="en-US" sz="2000" b="1" dirty="0" smtClean="0">
                          <a:latin typeface="+mj-ea"/>
                          <a:ea typeface="+mj-ea"/>
                        </a:rPr>
                        <a:t>利用</a:t>
                      </a:r>
                      <a:r>
                        <a:rPr lang="en-US" altLang="zh-TW" sz="2000" b="1" dirty="0" smtClean="0">
                          <a:latin typeface="+mj-ea"/>
                          <a:ea typeface="+mj-ea"/>
                        </a:rPr>
                        <a:t>Python</a:t>
                      </a:r>
                      <a:r>
                        <a:rPr lang="zh-TW" altLang="en-US" sz="2000" b="1" dirty="0" smtClean="0">
                          <a:latin typeface="+mj-ea"/>
                          <a:ea typeface="+mj-ea"/>
                        </a:rPr>
                        <a:t>進行將網站的資料抓取下來</a:t>
                      </a:r>
                      <a:endParaRPr lang="zh-TW" altLang="en-US" sz="2000" b="1" dirty="0">
                        <a:latin typeface="+mj-ea"/>
                        <a:ea typeface="+mj-ea"/>
                      </a:endParaRPr>
                    </a:p>
                  </a:txBody>
                  <a:tcPr/>
                </a:tc>
                <a:tc>
                  <a:txBody>
                    <a:bodyPr/>
                    <a:lstStyle/>
                    <a:p>
                      <a:r>
                        <a:rPr lang="zh-TW" altLang="en-US" sz="2000" b="1" dirty="0" smtClean="0">
                          <a:latin typeface="+mj-ea"/>
                          <a:ea typeface="+mj-ea"/>
                        </a:rPr>
                        <a:t>爬取</a:t>
                      </a:r>
                      <a:r>
                        <a:rPr lang="en-US" altLang="zh-TW" sz="2000" b="1" dirty="0" smtClean="0">
                          <a:latin typeface="+mj-ea"/>
                          <a:ea typeface="+mj-ea"/>
                        </a:rPr>
                        <a:t>SITCA</a:t>
                      </a:r>
                      <a:r>
                        <a:rPr lang="zh-TW" altLang="en-US" sz="2000" b="1" dirty="0" smtClean="0">
                          <a:latin typeface="+mj-ea"/>
                          <a:ea typeface="+mj-ea"/>
                        </a:rPr>
                        <a:t>網站的資料</a:t>
                      </a:r>
                      <a:endParaRPr lang="zh-TW" altLang="en-US" sz="2000" b="1" dirty="0">
                        <a:latin typeface="+mj-ea"/>
                        <a:ea typeface="+mj-ea"/>
                      </a:endParaRPr>
                    </a:p>
                  </a:txBody>
                  <a:tcPr/>
                </a:tc>
                <a:extLst>
                  <a:ext uri="{0D108BD9-81ED-4DB2-BD59-A6C34878D82A}">
                    <a16:rowId xmlns:a16="http://schemas.microsoft.com/office/drawing/2014/main" val="652412416"/>
                  </a:ext>
                </a:extLst>
              </a:tr>
              <a:tr h="621280">
                <a:tc>
                  <a:txBody>
                    <a:bodyPr/>
                    <a:lstStyle/>
                    <a:p>
                      <a:r>
                        <a:rPr lang="zh-TW" altLang="en-US" sz="2000" b="1" dirty="0" smtClean="0">
                          <a:latin typeface="+mj-ea"/>
                          <a:ea typeface="+mj-ea"/>
                        </a:rPr>
                        <a:t>將抓取到且不必要的資料過濾</a:t>
                      </a:r>
                      <a:endParaRPr lang="zh-TW" altLang="en-US" sz="2000" b="1" dirty="0">
                        <a:latin typeface="+mj-ea"/>
                        <a:ea typeface="+mj-ea"/>
                      </a:endParaRPr>
                    </a:p>
                  </a:txBody>
                  <a:tcPr/>
                </a:tc>
                <a:tc>
                  <a:txBody>
                    <a:bodyPr/>
                    <a:lstStyle/>
                    <a:p>
                      <a:r>
                        <a:rPr lang="zh-TW" altLang="en-US" sz="2000" b="1" dirty="0" smtClean="0">
                          <a:latin typeface="+mj-ea"/>
                          <a:ea typeface="+mj-ea"/>
                        </a:rPr>
                        <a:t>資料篩選</a:t>
                      </a:r>
                      <a:endParaRPr lang="zh-TW" altLang="en-US" sz="2000" b="1" dirty="0">
                        <a:latin typeface="+mj-ea"/>
                        <a:ea typeface="+mj-ea"/>
                      </a:endParaRPr>
                    </a:p>
                  </a:txBody>
                  <a:tcPr/>
                </a:tc>
                <a:extLst>
                  <a:ext uri="{0D108BD9-81ED-4DB2-BD59-A6C34878D82A}">
                    <a16:rowId xmlns:a16="http://schemas.microsoft.com/office/drawing/2014/main" val="844353727"/>
                  </a:ext>
                </a:extLst>
              </a:tr>
              <a:tr h="621280">
                <a:tc>
                  <a:txBody>
                    <a:bodyPr/>
                    <a:lstStyle/>
                    <a:p>
                      <a:r>
                        <a:rPr lang="zh-TW" altLang="en-US" sz="2000" b="1" dirty="0" smtClean="0">
                          <a:latin typeface="+mj-ea"/>
                          <a:ea typeface="+mj-ea"/>
                        </a:rPr>
                        <a:t>將資料分析之結果呈現至網站上</a:t>
                      </a:r>
                      <a:endParaRPr lang="zh-TW" altLang="en-US" sz="2000" b="1" dirty="0">
                        <a:latin typeface="+mj-ea"/>
                        <a:ea typeface="+mj-ea"/>
                      </a:endParaRPr>
                    </a:p>
                  </a:txBody>
                  <a:tcPr/>
                </a:tc>
                <a:tc>
                  <a:txBody>
                    <a:bodyPr/>
                    <a:lstStyle/>
                    <a:p>
                      <a:r>
                        <a:rPr lang="zh-TW" altLang="en-US" sz="2000" b="1" dirty="0" smtClean="0">
                          <a:latin typeface="+mj-ea"/>
                          <a:ea typeface="+mj-ea"/>
                        </a:rPr>
                        <a:t>分析結果</a:t>
                      </a:r>
                      <a:endParaRPr lang="zh-TW" altLang="en-US" sz="2000" b="1" dirty="0">
                        <a:latin typeface="+mj-ea"/>
                        <a:ea typeface="+mj-ea"/>
                      </a:endParaRPr>
                    </a:p>
                  </a:txBody>
                  <a:tcPr/>
                </a:tc>
                <a:extLst>
                  <a:ext uri="{0D108BD9-81ED-4DB2-BD59-A6C34878D82A}">
                    <a16:rowId xmlns:a16="http://schemas.microsoft.com/office/drawing/2014/main" val="2850631136"/>
                  </a:ext>
                </a:extLst>
              </a:tr>
            </a:tbl>
          </a:graphicData>
        </a:graphic>
      </p:graphicFrame>
    </p:spTree>
    <p:extLst>
      <p:ext uri="{BB962C8B-B14F-4D97-AF65-F5344CB8AC3E}">
        <p14:creationId xmlns:p14="http://schemas.microsoft.com/office/powerpoint/2010/main" val="375035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50008" y="5495406"/>
            <a:ext cx="8534400" cy="1507067"/>
          </a:xfrm>
        </p:spPr>
        <p:txBody>
          <a:bodyPr/>
          <a:lstStyle/>
          <a:p>
            <a:r>
              <a:rPr lang="zh-TW" altLang="en-US" b="1" dirty="0" smtClean="0"/>
              <a:t>使用</a:t>
            </a:r>
            <a:r>
              <a:rPr lang="zh-TW" altLang="en-US" b="1" dirty="0"/>
              <a:t>案例</a:t>
            </a:r>
          </a:p>
        </p:txBody>
      </p:sp>
      <p:graphicFrame>
        <p:nvGraphicFramePr>
          <p:cNvPr id="4" name="內容版面配置區 3"/>
          <p:cNvGraphicFramePr>
            <a:graphicFrameLocks noGrp="1"/>
          </p:cNvGraphicFramePr>
          <p:nvPr>
            <p:ph idx="1"/>
            <p:extLst/>
          </p:nvPr>
        </p:nvGraphicFramePr>
        <p:xfrm>
          <a:off x="650008" y="778398"/>
          <a:ext cx="10891984" cy="4608834"/>
        </p:xfrm>
        <a:graphic>
          <a:graphicData uri="http://schemas.openxmlformats.org/drawingml/2006/table">
            <a:tbl>
              <a:tblPr firstRow="1" bandRow="1">
                <a:tableStyleId>{5C22544A-7EE6-4342-B048-85BDC9FD1C3A}</a:tableStyleId>
              </a:tblPr>
              <a:tblGrid>
                <a:gridCol w="5445992">
                  <a:extLst>
                    <a:ext uri="{9D8B030D-6E8A-4147-A177-3AD203B41FA5}">
                      <a16:colId xmlns:a16="http://schemas.microsoft.com/office/drawing/2014/main" val="1921885644"/>
                    </a:ext>
                  </a:extLst>
                </a:gridCol>
                <a:gridCol w="5445992">
                  <a:extLst>
                    <a:ext uri="{9D8B030D-6E8A-4147-A177-3AD203B41FA5}">
                      <a16:colId xmlns:a16="http://schemas.microsoft.com/office/drawing/2014/main" val="2439986398"/>
                    </a:ext>
                  </a:extLst>
                </a:gridCol>
              </a:tblGrid>
              <a:tr h="429897">
                <a:tc>
                  <a:txBody>
                    <a:bodyPr/>
                    <a:lstStyle/>
                    <a:p>
                      <a:r>
                        <a:rPr lang="zh-TW" altLang="en-US" b="1" dirty="0" smtClean="0"/>
                        <a:t>使用者案例名稱</a:t>
                      </a:r>
                      <a:endParaRPr lang="zh-TW" altLang="en-US" b="1" dirty="0"/>
                    </a:p>
                  </a:txBody>
                  <a:tcPr/>
                </a:tc>
                <a:tc>
                  <a:txBody>
                    <a:bodyPr/>
                    <a:lstStyle/>
                    <a:p>
                      <a:r>
                        <a:rPr lang="zh-TW" altLang="en-US" b="1" dirty="0" smtClean="0"/>
                        <a:t>分析結果</a:t>
                      </a:r>
                      <a:endParaRPr lang="zh-TW" altLang="en-US" b="1" dirty="0"/>
                    </a:p>
                  </a:txBody>
                  <a:tcPr/>
                </a:tc>
                <a:extLst>
                  <a:ext uri="{0D108BD9-81ED-4DB2-BD59-A6C34878D82A}">
                    <a16:rowId xmlns:a16="http://schemas.microsoft.com/office/drawing/2014/main" val="2089724584"/>
                  </a:ext>
                </a:extLst>
              </a:tr>
              <a:tr h="369815">
                <a:tc>
                  <a:txBody>
                    <a:bodyPr/>
                    <a:lstStyle/>
                    <a:p>
                      <a:r>
                        <a:rPr lang="zh-TW" altLang="en-US" b="1" dirty="0" smtClean="0"/>
                        <a:t>使用案例描述</a:t>
                      </a:r>
                      <a:endParaRPr lang="zh-TW" altLang="en-US" b="1" dirty="0"/>
                    </a:p>
                  </a:txBody>
                  <a:tcPr/>
                </a:tc>
                <a:tc>
                  <a:txBody>
                    <a:bodyPr/>
                    <a:lstStyle/>
                    <a:p>
                      <a:r>
                        <a:rPr lang="zh-TW" altLang="en-US" b="1" dirty="0" smtClean="0"/>
                        <a:t>使用者利用此系統獲得分析結果</a:t>
                      </a:r>
                      <a:endParaRPr lang="zh-TW" altLang="en-US" b="1" dirty="0"/>
                    </a:p>
                  </a:txBody>
                  <a:tcPr>
                    <a:lnB w="12700" cmpd="sng">
                      <a:noFill/>
                    </a:lnB>
                  </a:tcPr>
                </a:tc>
                <a:extLst>
                  <a:ext uri="{0D108BD9-81ED-4DB2-BD59-A6C34878D82A}">
                    <a16:rowId xmlns:a16="http://schemas.microsoft.com/office/drawing/2014/main" val="679201095"/>
                  </a:ext>
                </a:extLst>
              </a:tr>
              <a:tr h="396819">
                <a:tc>
                  <a:txBody>
                    <a:bodyPr/>
                    <a:lstStyle/>
                    <a:p>
                      <a:r>
                        <a:rPr lang="zh-TW" altLang="en-US" b="1" dirty="0" smtClean="0"/>
                        <a:t>主要參與者</a:t>
                      </a:r>
                      <a:endParaRPr lang="zh-TW" altLang="en-US" b="1" dirty="0"/>
                    </a:p>
                  </a:txBody>
                  <a:tcPr>
                    <a:lnR w="12700" cmpd="sng">
                      <a:noFill/>
                    </a:lnR>
                  </a:tcPr>
                </a:tc>
                <a:tc>
                  <a:txBody>
                    <a:bodyPr/>
                    <a:lstStyle/>
                    <a:p>
                      <a:r>
                        <a:rPr lang="zh-TW" altLang="en-US" b="1" dirty="0" smtClean="0"/>
                        <a:t>使用者</a:t>
                      </a:r>
                      <a:endParaRPr lang="zh-TW" alt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2220653"/>
                  </a:ext>
                </a:extLst>
              </a:tr>
              <a:tr h="1536484">
                <a:tc>
                  <a:txBody>
                    <a:bodyPr/>
                    <a:lstStyle/>
                    <a:p>
                      <a:pPr algn="l"/>
                      <a:endParaRPr lang="en-US" altLang="zh-TW" b="1" dirty="0" smtClean="0"/>
                    </a:p>
                    <a:p>
                      <a:pPr algn="l"/>
                      <a:endParaRPr lang="en-US" altLang="zh-TW" b="1" dirty="0" smtClean="0"/>
                    </a:p>
                    <a:p>
                      <a:pPr algn="l"/>
                      <a:r>
                        <a:rPr lang="zh-TW" altLang="en-US" b="1" dirty="0" smtClean="0"/>
                        <a:t>主要成功情節</a:t>
                      </a:r>
                      <a:endParaRPr lang="zh-TW" altLang="en-US" b="1" dirty="0"/>
                    </a:p>
                  </a:txBody>
                  <a:tcPr/>
                </a:tc>
                <a:tc>
                  <a:txBody>
                    <a:bodyPr/>
                    <a:lstStyle/>
                    <a:p>
                      <a:endParaRPr lang="zh-TW" altLang="en-US" b="1" dirty="0"/>
                    </a:p>
                  </a:txBody>
                  <a:tcPr>
                    <a:lnT w="12700" cmpd="sng">
                      <a:noFill/>
                    </a:lnT>
                  </a:tcPr>
                </a:tc>
                <a:extLst>
                  <a:ext uri="{0D108BD9-81ED-4DB2-BD59-A6C34878D82A}">
                    <a16:rowId xmlns:a16="http://schemas.microsoft.com/office/drawing/2014/main" val="1732513270"/>
                  </a:ext>
                </a:extLst>
              </a:tr>
              <a:tr h="687099">
                <a:tc>
                  <a:txBody>
                    <a:bodyPr/>
                    <a:lstStyle/>
                    <a:p>
                      <a:endParaRPr lang="en-US" altLang="zh-TW" b="1" dirty="0" smtClean="0"/>
                    </a:p>
                    <a:p>
                      <a:r>
                        <a:rPr lang="zh-TW" altLang="en-US" b="1" dirty="0" smtClean="0"/>
                        <a:t>例外情節</a:t>
                      </a:r>
                      <a:endParaRPr lang="zh-TW" altLang="en-US" b="1" dirty="0"/>
                    </a:p>
                  </a:txBody>
                  <a:tcPr/>
                </a:tc>
                <a:tc>
                  <a:txBody>
                    <a:bodyPr/>
                    <a:lstStyle/>
                    <a:p>
                      <a:r>
                        <a:rPr lang="zh-TW" altLang="en-US" b="1" dirty="0" smtClean="0"/>
                        <a:t>如果伺服器沒有連線：</a:t>
                      </a:r>
                      <a:endParaRPr lang="en-US" altLang="zh-TW" b="1" dirty="0" smtClean="0"/>
                    </a:p>
                    <a:p>
                      <a:r>
                        <a:rPr lang="zh-TW" altLang="en-US" b="1" dirty="0" smtClean="0"/>
                        <a:t>連不到網站</a:t>
                      </a:r>
                      <a:endParaRPr lang="en-US" altLang="zh-TW" b="1" dirty="0" smtClean="0"/>
                    </a:p>
                    <a:p>
                      <a:r>
                        <a:rPr lang="zh-TW" altLang="en-US" b="1" dirty="0" smtClean="0"/>
                        <a:t>如果資料庫沒有連線：</a:t>
                      </a:r>
                      <a:endParaRPr lang="en-US" altLang="zh-TW" b="1" dirty="0" smtClean="0"/>
                    </a:p>
                    <a:p>
                      <a:r>
                        <a:rPr lang="zh-TW" altLang="en-US" b="1" dirty="0" smtClean="0"/>
                        <a:t>顯示不出資料</a:t>
                      </a:r>
                      <a:endParaRPr lang="zh-TW" altLang="en-US" b="1" dirty="0"/>
                    </a:p>
                  </a:txBody>
                  <a:tcPr/>
                </a:tc>
                <a:extLst>
                  <a:ext uri="{0D108BD9-81ED-4DB2-BD59-A6C34878D82A}">
                    <a16:rowId xmlns:a16="http://schemas.microsoft.com/office/drawing/2014/main" val="985124042"/>
                  </a:ext>
                </a:extLst>
              </a:tr>
              <a:tr h="687099">
                <a:tc>
                  <a:txBody>
                    <a:bodyPr/>
                    <a:lstStyle/>
                    <a:p>
                      <a:r>
                        <a:rPr lang="zh-TW" altLang="en-US" b="1" dirty="0" smtClean="0"/>
                        <a:t>利害關係人與目標</a:t>
                      </a:r>
                      <a:endParaRPr lang="zh-TW" altLang="en-US" b="1" dirty="0"/>
                    </a:p>
                  </a:txBody>
                  <a:tcPr/>
                </a:tc>
                <a:tc>
                  <a:txBody>
                    <a:bodyPr/>
                    <a:lstStyle/>
                    <a:p>
                      <a:r>
                        <a:rPr lang="zh-TW" altLang="en-US" b="1" dirty="0" smtClean="0"/>
                        <a:t>使用者：進入系統查詢所需資料</a:t>
                      </a:r>
                      <a:endParaRPr lang="en-US" altLang="zh-TW" b="1" dirty="0" smtClean="0"/>
                    </a:p>
                    <a:p>
                      <a:r>
                        <a:rPr lang="zh-TW" altLang="en-US" b="1" dirty="0" smtClean="0"/>
                        <a:t>資料庫：將資料放上網站</a:t>
                      </a:r>
                      <a:endParaRPr lang="zh-TW" altLang="en-US" b="1" dirty="0"/>
                    </a:p>
                  </a:txBody>
                  <a:tcPr/>
                </a:tc>
                <a:extLst>
                  <a:ext uri="{0D108BD9-81ED-4DB2-BD59-A6C34878D82A}">
                    <a16:rowId xmlns:a16="http://schemas.microsoft.com/office/drawing/2014/main" val="2774503483"/>
                  </a:ext>
                </a:extLst>
              </a:tr>
            </a:tbl>
          </a:graphicData>
        </a:graphic>
      </p:graphicFrame>
      <p:graphicFrame>
        <p:nvGraphicFramePr>
          <p:cNvPr id="6" name="表格 5"/>
          <p:cNvGraphicFramePr>
            <a:graphicFrameLocks noGrp="1"/>
          </p:cNvGraphicFramePr>
          <p:nvPr>
            <p:extLst/>
          </p:nvPr>
        </p:nvGraphicFramePr>
        <p:xfrm>
          <a:off x="6096000" y="1981851"/>
          <a:ext cx="5445992" cy="1521105"/>
        </p:xfrm>
        <a:graphic>
          <a:graphicData uri="http://schemas.openxmlformats.org/drawingml/2006/table">
            <a:tbl>
              <a:tblPr firstRow="1" bandRow="1">
                <a:tableStyleId>{5C22544A-7EE6-4342-B048-85BDC9FD1C3A}</a:tableStyleId>
              </a:tblPr>
              <a:tblGrid>
                <a:gridCol w="2722996">
                  <a:extLst>
                    <a:ext uri="{9D8B030D-6E8A-4147-A177-3AD203B41FA5}">
                      <a16:colId xmlns:a16="http://schemas.microsoft.com/office/drawing/2014/main" val="2380437777"/>
                    </a:ext>
                  </a:extLst>
                </a:gridCol>
                <a:gridCol w="2722996">
                  <a:extLst>
                    <a:ext uri="{9D8B030D-6E8A-4147-A177-3AD203B41FA5}">
                      <a16:colId xmlns:a16="http://schemas.microsoft.com/office/drawing/2014/main" val="3612452384"/>
                    </a:ext>
                  </a:extLst>
                </a:gridCol>
              </a:tblGrid>
              <a:tr h="388367">
                <a:tc>
                  <a:txBody>
                    <a:bodyPr/>
                    <a:lstStyle/>
                    <a:p>
                      <a:r>
                        <a:rPr lang="zh-TW" altLang="en-US" b="1" dirty="0" smtClean="0"/>
                        <a:t>參與者</a:t>
                      </a:r>
                      <a:endParaRPr lang="zh-TW" altLang="en-US" b="1" dirty="0"/>
                    </a:p>
                  </a:txBody>
                  <a:tcPr/>
                </a:tc>
                <a:tc>
                  <a:txBody>
                    <a:bodyPr/>
                    <a:lstStyle/>
                    <a:p>
                      <a:r>
                        <a:rPr lang="zh-TW" altLang="en-US" b="1" dirty="0" smtClean="0"/>
                        <a:t>系統</a:t>
                      </a:r>
                      <a:endParaRPr lang="zh-TW" altLang="en-US" b="1" dirty="0"/>
                    </a:p>
                  </a:txBody>
                  <a:tcPr/>
                </a:tc>
                <a:extLst>
                  <a:ext uri="{0D108BD9-81ED-4DB2-BD59-A6C34878D82A}">
                    <a16:rowId xmlns:a16="http://schemas.microsoft.com/office/drawing/2014/main" val="2297035409"/>
                  </a:ext>
                </a:extLst>
              </a:tr>
              <a:tr h="1132738">
                <a:tc>
                  <a:txBody>
                    <a:bodyPr/>
                    <a:lstStyle/>
                    <a:p>
                      <a:r>
                        <a:rPr lang="en-US" altLang="zh-TW" sz="1600" b="1" dirty="0" smtClean="0"/>
                        <a:t>1.</a:t>
                      </a:r>
                      <a:r>
                        <a:rPr lang="zh-TW" altLang="en-US" sz="1600" b="1" dirty="0" smtClean="0"/>
                        <a:t>輸入網址進入股票分析系統</a:t>
                      </a:r>
                      <a:endParaRPr lang="en-US" altLang="zh-TW" sz="1600" b="1" dirty="0" smtClean="0"/>
                    </a:p>
                    <a:p>
                      <a:r>
                        <a:rPr lang="en-US" altLang="zh-TW" sz="1600" b="1" dirty="0" smtClean="0"/>
                        <a:t>2.</a:t>
                      </a:r>
                      <a:r>
                        <a:rPr lang="zh-TW" altLang="en-US" sz="1600" b="1" dirty="0" smtClean="0"/>
                        <a:t>依據個人需求篩選所需的分析結果</a:t>
                      </a:r>
                      <a:endParaRPr lang="zh-TW" altLang="en-US" sz="1600" b="1" dirty="0"/>
                    </a:p>
                  </a:txBody>
                  <a:tcPr/>
                </a:tc>
                <a:tc>
                  <a:txBody>
                    <a:bodyPr/>
                    <a:lstStyle/>
                    <a:p>
                      <a:r>
                        <a:rPr lang="en-US" altLang="zh-TW" sz="1800" b="1" dirty="0" smtClean="0"/>
                        <a:t>1.</a:t>
                      </a:r>
                      <a:r>
                        <a:rPr lang="zh-TW" altLang="en-US" sz="1800" b="1" dirty="0" smtClean="0"/>
                        <a:t>顯示網站</a:t>
                      </a:r>
                      <a:endParaRPr lang="en-US" altLang="zh-TW" sz="1800" b="1" dirty="0" smtClean="0"/>
                    </a:p>
                    <a:p>
                      <a:r>
                        <a:rPr lang="en-US" altLang="zh-TW" sz="1800" b="1" dirty="0" smtClean="0"/>
                        <a:t>2.</a:t>
                      </a:r>
                      <a:r>
                        <a:rPr lang="zh-TW" altLang="en-US" sz="1800" b="1" dirty="0" smtClean="0"/>
                        <a:t>根據使用者需求從資料庫取出相關分析資料</a:t>
                      </a:r>
                      <a:endParaRPr lang="zh-TW" altLang="en-US" sz="1800" b="1" dirty="0"/>
                    </a:p>
                  </a:txBody>
                  <a:tcPr/>
                </a:tc>
                <a:extLst>
                  <a:ext uri="{0D108BD9-81ED-4DB2-BD59-A6C34878D82A}">
                    <a16:rowId xmlns:a16="http://schemas.microsoft.com/office/drawing/2014/main" val="2937756299"/>
                  </a:ext>
                </a:extLst>
              </a:tr>
            </a:tbl>
          </a:graphicData>
        </a:graphic>
      </p:graphicFrame>
    </p:spTree>
    <p:extLst>
      <p:ext uri="{BB962C8B-B14F-4D97-AF65-F5344CB8AC3E}">
        <p14:creationId xmlns:p14="http://schemas.microsoft.com/office/powerpoint/2010/main" val="3251737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50008" y="5495406"/>
            <a:ext cx="8534400" cy="1507067"/>
          </a:xfrm>
        </p:spPr>
        <p:txBody>
          <a:bodyPr/>
          <a:lstStyle/>
          <a:p>
            <a:r>
              <a:rPr lang="zh-TW" altLang="en-US" b="1" dirty="0" smtClean="0"/>
              <a:t>使用</a:t>
            </a:r>
            <a:r>
              <a:rPr lang="zh-TW" altLang="en-US" b="1" dirty="0"/>
              <a:t>案例</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630651360"/>
              </p:ext>
            </p:extLst>
          </p:nvPr>
        </p:nvGraphicFramePr>
        <p:xfrm>
          <a:off x="650008" y="778398"/>
          <a:ext cx="10891984" cy="4107213"/>
        </p:xfrm>
        <a:graphic>
          <a:graphicData uri="http://schemas.openxmlformats.org/drawingml/2006/table">
            <a:tbl>
              <a:tblPr firstRow="1" bandRow="1">
                <a:tableStyleId>{5C22544A-7EE6-4342-B048-85BDC9FD1C3A}</a:tableStyleId>
              </a:tblPr>
              <a:tblGrid>
                <a:gridCol w="5445992">
                  <a:extLst>
                    <a:ext uri="{9D8B030D-6E8A-4147-A177-3AD203B41FA5}">
                      <a16:colId xmlns:a16="http://schemas.microsoft.com/office/drawing/2014/main" val="1921885644"/>
                    </a:ext>
                  </a:extLst>
                </a:gridCol>
                <a:gridCol w="5445992">
                  <a:extLst>
                    <a:ext uri="{9D8B030D-6E8A-4147-A177-3AD203B41FA5}">
                      <a16:colId xmlns:a16="http://schemas.microsoft.com/office/drawing/2014/main" val="2439986398"/>
                    </a:ext>
                  </a:extLst>
                </a:gridCol>
              </a:tblGrid>
              <a:tr h="429897">
                <a:tc>
                  <a:txBody>
                    <a:bodyPr/>
                    <a:lstStyle/>
                    <a:p>
                      <a:r>
                        <a:rPr lang="zh-TW" altLang="en-US" b="1" dirty="0" smtClean="0"/>
                        <a:t>使用者案例名稱</a:t>
                      </a:r>
                      <a:endParaRPr lang="zh-TW" altLang="en-US" b="1" dirty="0"/>
                    </a:p>
                  </a:txBody>
                  <a:tcPr/>
                </a:tc>
                <a:tc>
                  <a:txBody>
                    <a:bodyPr/>
                    <a:lstStyle/>
                    <a:p>
                      <a:r>
                        <a:rPr lang="zh-TW" altLang="en-US" b="1" dirty="0" smtClean="0"/>
                        <a:t>資料篩選</a:t>
                      </a:r>
                    </a:p>
                  </a:txBody>
                  <a:tcPr/>
                </a:tc>
                <a:extLst>
                  <a:ext uri="{0D108BD9-81ED-4DB2-BD59-A6C34878D82A}">
                    <a16:rowId xmlns:a16="http://schemas.microsoft.com/office/drawing/2014/main" val="2089724584"/>
                  </a:ext>
                </a:extLst>
              </a:tr>
              <a:tr h="369815">
                <a:tc>
                  <a:txBody>
                    <a:bodyPr/>
                    <a:lstStyle/>
                    <a:p>
                      <a:r>
                        <a:rPr lang="zh-TW" altLang="en-US" b="1" dirty="0" smtClean="0"/>
                        <a:t>使用案例描述</a:t>
                      </a:r>
                      <a:endParaRPr lang="zh-TW" altLang="en-US" b="1" dirty="0"/>
                    </a:p>
                  </a:txBody>
                  <a:tcPr/>
                </a:tc>
                <a:tc>
                  <a:txBody>
                    <a:bodyPr/>
                    <a:lstStyle/>
                    <a:p>
                      <a:r>
                        <a:rPr lang="zh-TW" altLang="en-US" b="1" dirty="0" smtClean="0"/>
                        <a:t>管理</a:t>
                      </a:r>
                      <a:r>
                        <a:rPr lang="zh-TW" altLang="en-US" b="1" dirty="0" smtClean="0"/>
                        <a:t>者將資料進行篩選，去除不必要的資料</a:t>
                      </a:r>
                      <a:endParaRPr lang="zh-TW" altLang="en-US" b="1" dirty="0"/>
                    </a:p>
                  </a:txBody>
                  <a:tcPr>
                    <a:lnB w="12700" cmpd="sng">
                      <a:noFill/>
                    </a:lnB>
                  </a:tcPr>
                </a:tc>
                <a:extLst>
                  <a:ext uri="{0D108BD9-81ED-4DB2-BD59-A6C34878D82A}">
                    <a16:rowId xmlns:a16="http://schemas.microsoft.com/office/drawing/2014/main" val="679201095"/>
                  </a:ext>
                </a:extLst>
              </a:tr>
              <a:tr h="396819">
                <a:tc>
                  <a:txBody>
                    <a:bodyPr/>
                    <a:lstStyle/>
                    <a:p>
                      <a:r>
                        <a:rPr lang="zh-TW" altLang="en-US" b="1" dirty="0" smtClean="0"/>
                        <a:t>主要參與者</a:t>
                      </a:r>
                      <a:endParaRPr lang="zh-TW" altLang="en-US" b="1" dirty="0"/>
                    </a:p>
                  </a:txBody>
                  <a:tcPr>
                    <a:lnR w="12700" cmpd="sng">
                      <a:noFill/>
                    </a:lnR>
                  </a:tcPr>
                </a:tc>
                <a:tc>
                  <a:txBody>
                    <a:bodyPr/>
                    <a:lstStyle/>
                    <a:p>
                      <a:r>
                        <a:rPr lang="zh-TW" altLang="en-US" b="1" dirty="0" smtClean="0"/>
                        <a:t>管理者</a:t>
                      </a:r>
                      <a:endParaRPr lang="zh-TW" alt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2220653"/>
                  </a:ext>
                </a:extLst>
              </a:tr>
              <a:tr h="1536484">
                <a:tc>
                  <a:txBody>
                    <a:bodyPr/>
                    <a:lstStyle/>
                    <a:p>
                      <a:pPr algn="l"/>
                      <a:endParaRPr lang="en-US" altLang="zh-TW" b="1" dirty="0" smtClean="0"/>
                    </a:p>
                    <a:p>
                      <a:pPr algn="l"/>
                      <a:endParaRPr lang="en-US" altLang="zh-TW" b="1" dirty="0" smtClean="0"/>
                    </a:p>
                    <a:p>
                      <a:pPr algn="l"/>
                      <a:r>
                        <a:rPr lang="zh-TW" altLang="en-US" b="1" dirty="0" smtClean="0"/>
                        <a:t>主要成功情節</a:t>
                      </a:r>
                      <a:endParaRPr lang="zh-TW" altLang="en-US" b="1" dirty="0"/>
                    </a:p>
                  </a:txBody>
                  <a:tcPr/>
                </a:tc>
                <a:tc>
                  <a:txBody>
                    <a:bodyPr/>
                    <a:lstStyle/>
                    <a:p>
                      <a:endParaRPr lang="zh-TW" altLang="en-US" b="1" dirty="0"/>
                    </a:p>
                  </a:txBody>
                  <a:tcPr>
                    <a:lnT w="12700" cmpd="sng">
                      <a:noFill/>
                    </a:lnT>
                  </a:tcPr>
                </a:tc>
                <a:extLst>
                  <a:ext uri="{0D108BD9-81ED-4DB2-BD59-A6C34878D82A}">
                    <a16:rowId xmlns:a16="http://schemas.microsoft.com/office/drawing/2014/main" val="1732513270"/>
                  </a:ext>
                </a:extLst>
              </a:tr>
              <a:tr h="687099">
                <a:tc>
                  <a:txBody>
                    <a:bodyPr/>
                    <a:lstStyle/>
                    <a:p>
                      <a:endParaRPr lang="en-US" altLang="zh-TW" b="1" dirty="0" smtClean="0"/>
                    </a:p>
                    <a:p>
                      <a:r>
                        <a:rPr lang="zh-TW" altLang="en-US" b="1" dirty="0" smtClean="0"/>
                        <a:t>例外情節</a:t>
                      </a:r>
                      <a:endParaRPr lang="zh-TW" altLang="en-US" b="1" dirty="0"/>
                    </a:p>
                  </a:txBody>
                  <a:tcPr/>
                </a:tc>
                <a:tc>
                  <a:txBody>
                    <a:bodyPr/>
                    <a:lstStyle/>
                    <a:p>
                      <a:r>
                        <a:rPr lang="zh-TW" altLang="en-US" b="1" dirty="0" smtClean="0"/>
                        <a:t>如果連不到資料庫：</a:t>
                      </a:r>
                      <a:endParaRPr lang="en-US" altLang="zh-TW" b="1" dirty="0" smtClean="0"/>
                    </a:p>
                    <a:p>
                      <a:r>
                        <a:rPr lang="zh-TW" altLang="en-US" b="1" dirty="0" smtClean="0"/>
                        <a:t>匯入失敗</a:t>
                      </a:r>
                      <a:endParaRPr lang="en-US" altLang="zh-TW" b="1" dirty="0" smtClean="0"/>
                    </a:p>
                  </a:txBody>
                  <a:tcPr/>
                </a:tc>
                <a:extLst>
                  <a:ext uri="{0D108BD9-81ED-4DB2-BD59-A6C34878D82A}">
                    <a16:rowId xmlns:a16="http://schemas.microsoft.com/office/drawing/2014/main" val="985124042"/>
                  </a:ext>
                </a:extLst>
              </a:tr>
              <a:tr h="687099">
                <a:tc>
                  <a:txBody>
                    <a:bodyPr/>
                    <a:lstStyle/>
                    <a:p>
                      <a:r>
                        <a:rPr lang="zh-TW" altLang="en-US" b="1" dirty="0" smtClean="0"/>
                        <a:t>利害關係人與目標</a:t>
                      </a:r>
                      <a:endParaRPr lang="zh-TW" altLang="en-US" b="1" dirty="0"/>
                    </a:p>
                  </a:txBody>
                  <a:tcPr/>
                </a:tc>
                <a:tc>
                  <a:txBody>
                    <a:bodyPr/>
                    <a:lstStyle/>
                    <a:p>
                      <a:r>
                        <a:rPr lang="zh-TW" altLang="en-US" b="1" dirty="0" smtClean="0"/>
                        <a:t>管理者</a:t>
                      </a:r>
                      <a:r>
                        <a:rPr lang="zh-TW" altLang="en-US" b="1" dirty="0" smtClean="0"/>
                        <a:t>：將資料進行篩選</a:t>
                      </a:r>
                      <a:endParaRPr lang="en-US" altLang="zh-TW" b="1" dirty="0" smtClean="0"/>
                    </a:p>
                    <a:p>
                      <a:r>
                        <a:rPr lang="zh-TW" altLang="en-US" b="1" dirty="0" smtClean="0"/>
                        <a:t>資料庫</a:t>
                      </a:r>
                      <a:r>
                        <a:rPr lang="zh-TW" altLang="en-US" b="1" dirty="0" smtClean="0"/>
                        <a:t>：儲存資料</a:t>
                      </a:r>
                      <a:endParaRPr lang="zh-TW" altLang="en-US" b="1" dirty="0"/>
                    </a:p>
                  </a:txBody>
                  <a:tcPr/>
                </a:tc>
                <a:extLst>
                  <a:ext uri="{0D108BD9-81ED-4DB2-BD59-A6C34878D82A}">
                    <a16:rowId xmlns:a16="http://schemas.microsoft.com/office/drawing/2014/main" val="277450348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165279611"/>
              </p:ext>
            </p:extLst>
          </p:nvPr>
        </p:nvGraphicFramePr>
        <p:xfrm>
          <a:off x="6096000" y="1981851"/>
          <a:ext cx="5445992" cy="1521105"/>
        </p:xfrm>
        <a:graphic>
          <a:graphicData uri="http://schemas.openxmlformats.org/drawingml/2006/table">
            <a:tbl>
              <a:tblPr firstRow="1" bandRow="1">
                <a:tableStyleId>{5C22544A-7EE6-4342-B048-85BDC9FD1C3A}</a:tableStyleId>
              </a:tblPr>
              <a:tblGrid>
                <a:gridCol w="2722996">
                  <a:extLst>
                    <a:ext uri="{9D8B030D-6E8A-4147-A177-3AD203B41FA5}">
                      <a16:colId xmlns:a16="http://schemas.microsoft.com/office/drawing/2014/main" val="2380437777"/>
                    </a:ext>
                  </a:extLst>
                </a:gridCol>
                <a:gridCol w="2722996">
                  <a:extLst>
                    <a:ext uri="{9D8B030D-6E8A-4147-A177-3AD203B41FA5}">
                      <a16:colId xmlns:a16="http://schemas.microsoft.com/office/drawing/2014/main" val="3612452384"/>
                    </a:ext>
                  </a:extLst>
                </a:gridCol>
              </a:tblGrid>
              <a:tr h="388367">
                <a:tc>
                  <a:txBody>
                    <a:bodyPr/>
                    <a:lstStyle/>
                    <a:p>
                      <a:r>
                        <a:rPr lang="zh-TW" altLang="en-US" b="1" smtClean="0"/>
                        <a:t>參與者</a:t>
                      </a:r>
                      <a:endParaRPr lang="zh-TW" altLang="en-US" b="1" dirty="0"/>
                    </a:p>
                  </a:txBody>
                  <a:tcPr/>
                </a:tc>
                <a:tc>
                  <a:txBody>
                    <a:bodyPr/>
                    <a:lstStyle/>
                    <a:p>
                      <a:r>
                        <a:rPr lang="zh-TW" altLang="en-US" b="1" dirty="0" smtClean="0"/>
                        <a:t>資料庫</a:t>
                      </a:r>
                      <a:endParaRPr lang="zh-TW" altLang="en-US" b="1" dirty="0"/>
                    </a:p>
                  </a:txBody>
                  <a:tcPr/>
                </a:tc>
                <a:extLst>
                  <a:ext uri="{0D108BD9-81ED-4DB2-BD59-A6C34878D82A}">
                    <a16:rowId xmlns:a16="http://schemas.microsoft.com/office/drawing/2014/main" val="2297035409"/>
                  </a:ext>
                </a:extLst>
              </a:tr>
              <a:tr h="1132738">
                <a:tc>
                  <a:txBody>
                    <a:bodyPr/>
                    <a:lstStyle/>
                    <a:p>
                      <a:r>
                        <a:rPr lang="en-US" altLang="zh-TW" sz="1800" b="1" dirty="0" smtClean="0">
                          <a:latin typeface="+mn-ea"/>
                          <a:ea typeface="+mn-ea"/>
                        </a:rPr>
                        <a:t>1.</a:t>
                      </a:r>
                      <a:r>
                        <a:rPr lang="zh-TW" altLang="en-US" sz="1800" b="1" dirty="0" smtClean="0">
                          <a:latin typeface="+mn-ea"/>
                          <a:ea typeface="+mn-ea"/>
                        </a:rPr>
                        <a:t>將資料進行篩選</a:t>
                      </a:r>
                    </a:p>
                    <a:p>
                      <a:r>
                        <a:rPr lang="en-US" altLang="zh-TW" sz="1800" b="1" dirty="0" smtClean="0">
                          <a:latin typeface="+mn-ea"/>
                          <a:ea typeface="+mn-ea"/>
                        </a:rPr>
                        <a:t>2.</a:t>
                      </a:r>
                      <a:r>
                        <a:rPr lang="zh-TW" altLang="en-US" sz="1800" b="1" dirty="0" smtClean="0">
                          <a:latin typeface="+mn-ea"/>
                          <a:ea typeface="+mn-ea"/>
                        </a:rPr>
                        <a:t>進行資料的格式化</a:t>
                      </a:r>
                    </a:p>
                    <a:p>
                      <a:r>
                        <a:rPr lang="en-US" altLang="zh-TW" sz="1800" b="1" dirty="0" smtClean="0">
                          <a:latin typeface="+mn-ea"/>
                          <a:ea typeface="+mn-ea"/>
                        </a:rPr>
                        <a:t>3.</a:t>
                      </a:r>
                      <a:r>
                        <a:rPr lang="zh-TW" altLang="en-US" sz="1800" b="1" dirty="0" smtClean="0">
                          <a:latin typeface="+mn-ea"/>
                          <a:ea typeface="+mn-ea"/>
                        </a:rPr>
                        <a:t> 匯入資料庫</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1" dirty="0" smtClean="0"/>
                        <a:t>3.1</a:t>
                      </a:r>
                      <a:r>
                        <a:rPr lang="zh-TW" altLang="en-US" sz="1800" b="1" dirty="0" smtClean="0">
                          <a:latin typeface="+mn-ea"/>
                          <a:ea typeface="+mn-ea"/>
                        </a:rPr>
                        <a:t>成功匯入資料庫</a:t>
                      </a:r>
                    </a:p>
                    <a:p>
                      <a:endParaRPr lang="zh-TW" altLang="en-US" sz="1800" b="1" dirty="0"/>
                    </a:p>
                  </a:txBody>
                  <a:tcPr/>
                </a:tc>
                <a:extLst>
                  <a:ext uri="{0D108BD9-81ED-4DB2-BD59-A6C34878D82A}">
                    <a16:rowId xmlns:a16="http://schemas.microsoft.com/office/drawing/2014/main" val="2937756299"/>
                  </a:ext>
                </a:extLst>
              </a:tr>
            </a:tbl>
          </a:graphicData>
        </a:graphic>
      </p:graphicFrame>
    </p:spTree>
    <p:extLst>
      <p:ext uri="{BB962C8B-B14F-4D97-AF65-F5344CB8AC3E}">
        <p14:creationId xmlns:p14="http://schemas.microsoft.com/office/powerpoint/2010/main" val="847449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50008" y="5495406"/>
            <a:ext cx="8534400" cy="1507067"/>
          </a:xfrm>
        </p:spPr>
        <p:txBody>
          <a:bodyPr/>
          <a:lstStyle/>
          <a:p>
            <a:r>
              <a:rPr lang="zh-TW" altLang="en-US" b="1" dirty="0" smtClean="0"/>
              <a:t>使用</a:t>
            </a:r>
            <a:r>
              <a:rPr lang="zh-TW" altLang="en-US" b="1" dirty="0"/>
              <a:t>案例</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263313174"/>
              </p:ext>
            </p:extLst>
          </p:nvPr>
        </p:nvGraphicFramePr>
        <p:xfrm>
          <a:off x="650008" y="778398"/>
          <a:ext cx="10891984" cy="4107213"/>
        </p:xfrm>
        <a:graphic>
          <a:graphicData uri="http://schemas.openxmlformats.org/drawingml/2006/table">
            <a:tbl>
              <a:tblPr firstRow="1" bandRow="1">
                <a:tableStyleId>{5C22544A-7EE6-4342-B048-85BDC9FD1C3A}</a:tableStyleId>
              </a:tblPr>
              <a:tblGrid>
                <a:gridCol w="5445992">
                  <a:extLst>
                    <a:ext uri="{9D8B030D-6E8A-4147-A177-3AD203B41FA5}">
                      <a16:colId xmlns:a16="http://schemas.microsoft.com/office/drawing/2014/main" val="1921885644"/>
                    </a:ext>
                  </a:extLst>
                </a:gridCol>
                <a:gridCol w="5445992">
                  <a:extLst>
                    <a:ext uri="{9D8B030D-6E8A-4147-A177-3AD203B41FA5}">
                      <a16:colId xmlns:a16="http://schemas.microsoft.com/office/drawing/2014/main" val="2439986398"/>
                    </a:ext>
                  </a:extLst>
                </a:gridCol>
              </a:tblGrid>
              <a:tr h="429897">
                <a:tc>
                  <a:txBody>
                    <a:bodyPr/>
                    <a:lstStyle/>
                    <a:p>
                      <a:r>
                        <a:rPr lang="zh-TW" altLang="en-US" b="1" dirty="0" smtClean="0"/>
                        <a:t>使用者案例名稱</a:t>
                      </a:r>
                      <a:endParaRPr lang="zh-TW" altLang="en-US" b="1" dirty="0"/>
                    </a:p>
                  </a:txBody>
                  <a:tcPr/>
                </a:tc>
                <a:tc>
                  <a:txBody>
                    <a:bodyPr/>
                    <a:lstStyle/>
                    <a:p>
                      <a:r>
                        <a:rPr lang="zh-TW" altLang="en-US" b="1" dirty="0" smtClean="0"/>
                        <a:t>爬取</a:t>
                      </a:r>
                      <a:r>
                        <a:rPr lang="en-US" altLang="zh-TW" b="1" dirty="0" smtClean="0"/>
                        <a:t>SITCA</a:t>
                      </a:r>
                      <a:r>
                        <a:rPr lang="zh-TW" altLang="en-US" b="1" dirty="0" smtClean="0"/>
                        <a:t>網站資料</a:t>
                      </a:r>
                      <a:endParaRPr lang="zh-TW" altLang="en-US" b="1" dirty="0"/>
                    </a:p>
                  </a:txBody>
                  <a:tcPr/>
                </a:tc>
                <a:extLst>
                  <a:ext uri="{0D108BD9-81ED-4DB2-BD59-A6C34878D82A}">
                    <a16:rowId xmlns:a16="http://schemas.microsoft.com/office/drawing/2014/main" val="2089724584"/>
                  </a:ext>
                </a:extLst>
              </a:tr>
              <a:tr h="369815">
                <a:tc>
                  <a:txBody>
                    <a:bodyPr/>
                    <a:lstStyle/>
                    <a:p>
                      <a:r>
                        <a:rPr lang="zh-TW" altLang="en-US" b="1" dirty="0" smtClean="0"/>
                        <a:t>使用案例描述</a:t>
                      </a:r>
                      <a:endParaRPr lang="zh-TW" altLang="en-US" b="1" dirty="0"/>
                    </a:p>
                  </a:txBody>
                  <a:tcPr/>
                </a:tc>
                <a:tc>
                  <a:txBody>
                    <a:bodyPr/>
                    <a:lstStyle/>
                    <a:p>
                      <a:r>
                        <a:rPr lang="zh-TW" altLang="en-US" b="1" dirty="0" smtClean="0"/>
                        <a:t>管理者利用</a:t>
                      </a:r>
                      <a:r>
                        <a:rPr lang="en-US" altLang="zh-TW" b="1" dirty="0" smtClean="0"/>
                        <a:t>Python</a:t>
                      </a:r>
                      <a:r>
                        <a:rPr lang="zh-TW" altLang="en-US" b="1" dirty="0" smtClean="0"/>
                        <a:t>進行爬蟲</a:t>
                      </a:r>
                      <a:endParaRPr lang="zh-TW" altLang="en-US" b="1" dirty="0"/>
                    </a:p>
                  </a:txBody>
                  <a:tcPr>
                    <a:lnB w="12700" cmpd="sng">
                      <a:noFill/>
                    </a:lnB>
                  </a:tcPr>
                </a:tc>
                <a:extLst>
                  <a:ext uri="{0D108BD9-81ED-4DB2-BD59-A6C34878D82A}">
                    <a16:rowId xmlns:a16="http://schemas.microsoft.com/office/drawing/2014/main" val="679201095"/>
                  </a:ext>
                </a:extLst>
              </a:tr>
              <a:tr h="396819">
                <a:tc>
                  <a:txBody>
                    <a:bodyPr/>
                    <a:lstStyle/>
                    <a:p>
                      <a:r>
                        <a:rPr lang="zh-TW" altLang="en-US" b="1" dirty="0" smtClean="0"/>
                        <a:t>主要參與者</a:t>
                      </a:r>
                      <a:endParaRPr lang="zh-TW" altLang="en-US" b="1" dirty="0"/>
                    </a:p>
                  </a:txBody>
                  <a:tcPr>
                    <a:lnR w="12700" cmpd="sng">
                      <a:noFill/>
                    </a:lnR>
                  </a:tcPr>
                </a:tc>
                <a:tc>
                  <a:txBody>
                    <a:bodyPr/>
                    <a:lstStyle/>
                    <a:p>
                      <a:r>
                        <a:rPr lang="zh-TW" altLang="en-US" b="1" dirty="0" smtClean="0"/>
                        <a:t>管理者</a:t>
                      </a:r>
                      <a:endParaRPr lang="zh-TW" altLang="en-US"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2220653"/>
                  </a:ext>
                </a:extLst>
              </a:tr>
              <a:tr h="1536484">
                <a:tc>
                  <a:txBody>
                    <a:bodyPr/>
                    <a:lstStyle/>
                    <a:p>
                      <a:pPr algn="l"/>
                      <a:endParaRPr lang="en-US" altLang="zh-TW" b="1" dirty="0" smtClean="0"/>
                    </a:p>
                    <a:p>
                      <a:pPr algn="l"/>
                      <a:endParaRPr lang="en-US" altLang="zh-TW" b="1" dirty="0" smtClean="0"/>
                    </a:p>
                    <a:p>
                      <a:pPr algn="l"/>
                      <a:r>
                        <a:rPr lang="zh-TW" altLang="en-US" b="1" dirty="0" smtClean="0"/>
                        <a:t>主要成功情節</a:t>
                      </a:r>
                      <a:endParaRPr lang="zh-TW" altLang="en-US" b="1" dirty="0"/>
                    </a:p>
                  </a:txBody>
                  <a:tcPr/>
                </a:tc>
                <a:tc>
                  <a:txBody>
                    <a:bodyPr/>
                    <a:lstStyle/>
                    <a:p>
                      <a:endParaRPr lang="zh-TW" altLang="en-US" b="1" dirty="0"/>
                    </a:p>
                  </a:txBody>
                  <a:tcPr>
                    <a:lnT w="12700" cmpd="sng">
                      <a:noFill/>
                    </a:lnT>
                  </a:tcPr>
                </a:tc>
                <a:extLst>
                  <a:ext uri="{0D108BD9-81ED-4DB2-BD59-A6C34878D82A}">
                    <a16:rowId xmlns:a16="http://schemas.microsoft.com/office/drawing/2014/main" val="1732513270"/>
                  </a:ext>
                </a:extLst>
              </a:tr>
              <a:tr h="687099">
                <a:tc>
                  <a:txBody>
                    <a:bodyPr/>
                    <a:lstStyle/>
                    <a:p>
                      <a:endParaRPr lang="en-US" altLang="zh-TW" b="1" dirty="0" smtClean="0"/>
                    </a:p>
                    <a:p>
                      <a:r>
                        <a:rPr lang="zh-TW" altLang="en-US" b="1" dirty="0" smtClean="0"/>
                        <a:t>例外情節</a:t>
                      </a:r>
                      <a:endParaRPr lang="zh-TW" altLang="en-US" b="1" dirty="0"/>
                    </a:p>
                  </a:txBody>
                  <a:tcPr/>
                </a:tc>
                <a:tc>
                  <a:txBody>
                    <a:bodyPr/>
                    <a:lstStyle/>
                    <a:p>
                      <a:r>
                        <a:rPr lang="zh-TW" altLang="en-US" b="1" dirty="0" smtClean="0"/>
                        <a:t>如果</a:t>
                      </a:r>
                      <a:r>
                        <a:rPr lang="zh-TW" altLang="en-US" b="1" dirty="0" smtClean="0"/>
                        <a:t>連不到網站：</a:t>
                      </a:r>
                      <a:endParaRPr lang="en-US" altLang="zh-TW" b="1" dirty="0" smtClean="0"/>
                    </a:p>
                    <a:p>
                      <a:r>
                        <a:rPr lang="zh-TW" altLang="en-US" b="1" dirty="0" smtClean="0"/>
                        <a:t>抓取不到資料</a:t>
                      </a:r>
                      <a:endParaRPr lang="en-US" altLang="zh-TW" b="1" dirty="0" smtClean="0"/>
                    </a:p>
                  </a:txBody>
                  <a:tcPr/>
                </a:tc>
                <a:extLst>
                  <a:ext uri="{0D108BD9-81ED-4DB2-BD59-A6C34878D82A}">
                    <a16:rowId xmlns:a16="http://schemas.microsoft.com/office/drawing/2014/main" val="985124042"/>
                  </a:ext>
                </a:extLst>
              </a:tr>
              <a:tr h="687099">
                <a:tc>
                  <a:txBody>
                    <a:bodyPr/>
                    <a:lstStyle/>
                    <a:p>
                      <a:r>
                        <a:rPr lang="zh-TW" altLang="en-US" b="1" dirty="0" smtClean="0"/>
                        <a:t>利害關係人與目標</a:t>
                      </a:r>
                      <a:endParaRPr lang="zh-TW" altLang="en-US" b="1" dirty="0"/>
                    </a:p>
                  </a:txBody>
                  <a:tcPr/>
                </a:tc>
                <a:tc>
                  <a:txBody>
                    <a:bodyPr/>
                    <a:lstStyle/>
                    <a:p>
                      <a:r>
                        <a:rPr lang="zh-TW" altLang="en-US" b="1" dirty="0" smtClean="0"/>
                        <a:t>管理者：爬取</a:t>
                      </a:r>
                      <a:r>
                        <a:rPr lang="en-US" altLang="zh-TW" b="1" dirty="0" smtClean="0"/>
                        <a:t>SITCA</a:t>
                      </a:r>
                      <a:r>
                        <a:rPr lang="zh-TW" altLang="en-US" b="1" dirty="0" smtClean="0"/>
                        <a:t>網站</a:t>
                      </a:r>
                      <a:r>
                        <a:rPr lang="zh-TW" altLang="en-US" b="1" dirty="0" smtClean="0"/>
                        <a:t>資料</a:t>
                      </a:r>
                      <a:endParaRPr lang="en-US" altLang="zh-TW" b="1" dirty="0" smtClean="0"/>
                    </a:p>
                  </a:txBody>
                  <a:tcPr/>
                </a:tc>
                <a:extLst>
                  <a:ext uri="{0D108BD9-81ED-4DB2-BD59-A6C34878D82A}">
                    <a16:rowId xmlns:a16="http://schemas.microsoft.com/office/drawing/2014/main" val="277450348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81093262"/>
              </p:ext>
            </p:extLst>
          </p:nvPr>
        </p:nvGraphicFramePr>
        <p:xfrm>
          <a:off x="6096000" y="1981851"/>
          <a:ext cx="5445992" cy="1521105"/>
        </p:xfrm>
        <a:graphic>
          <a:graphicData uri="http://schemas.openxmlformats.org/drawingml/2006/table">
            <a:tbl>
              <a:tblPr firstRow="1" bandRow="1">
                <a:tableStyleId>{5C22544A-7EE6-4342-B048-85BDC9FD1C3A}</a:tableStyleId>
              </a:tblPr>
              <a:tblGrid>
                <a:gridCol w="5445992">
                  <a:extLst>
                    <a:ext uri="{9D8B030D-6E8A-4147-A177-3AD203B41FA5}">
                      <a16:colId xmlns:a16="http://schemas.microsoft.com/office/drawing/2014/main" val="2380437777"/>
                    </a:ext>
                  </a:extLst>
                </a:gridCol>
              </a:tblGrid>
              <a:tr h="388367">
                <a:tc>
                  <a:txBody>
                    <a:bodyPr/>
                    <a:lstStyle/>
                    <a:p>
                      <a:r>
                        <a:rPr lang="zh-TW" altLang="en-US" b="1" dirty="0" smtClean="0"/>
                        <a:t>參與者</a:t>
                      </a:r>
                      <a:endParaRPr lang="zh-TW" altLang="en-US" b="1" dirty="0"/>
                    </a:p>
                  </a:txBody>
                  <a:tcPr/>
                </a:tc>
                <a:extLst>
                  <a:ext uri="{0D108BD9-81ED-4DB2-BD59-A6C34878D82A}">
                    <a16:rowId xmlns:a16="http://schemas.microsoft.com/office/drawing/2014/main" val="2297035409"/>
                  </a:ext>
                </a:extLst>
              </a:tr>
              <a:tr h="1132738">
                <a:tc>
                  <a:txBody>
                    <a:bodyPr/>
                    <a:lstStyle/>
                    <a:p>
                      <a:r>
                        <a:rPr lang="en-US" altLang="zh-TW" sz="1600" b="1" dirty="0" smtClean="0"/>
                        <a:t>1.</a:t>
                      </a:r>
                      <a:r>
                        <a:rPr lang="zh-TW" altLang="en-US" sz="1600" b="1" dirty="0" smtClean="0"/>
                        <a:t> 成功爬</a:t>
                      </a:r>
                      <a:r>
                        <a:rPr lang="zh-TW" altLang="en-US" sz="1600" b="1" dirty="0" smtClean="0"/>
                        <a:t>取</a:t>
                      </a:r>
                      <a:r>
                        <a:rPr lang="en-US" altLang="zh-TW" sz="1600" b="1" dirty="0" smtClean="0"/>
                        <a:t>SITCA</a:t>
                      </a:r>
                      <a:r>
                        <a:rPr lang="zh-TW" altLang="en-US" sz="1600" b="1" dirty="0" smtClean="0"/>
                        <a:t>網站</a:t>
                      </a:r>
                    </a:p>
                  </a:txBody>
                  <a:tcPr/>
                </a:tc>
                <a:extLst>
                  <a:ext uri="{0D108BD9-81ED-4DB2-BD59-A6C34878D82A}">
                    <a16:rowId xmlns:a16="http://schemas.microsoft.com/office/drawing/2014/main" val="2937756299"/>
                  </a:ext>
                </a:extLst>
              </a:tr>
            </a:tbl>
          </a:graphicData>
        </a:graphic>
      </p:graphicFrame>
    </p:spTree>
    <p:extLst>
      <p:ext uri="{BB962C8B-B14F-4D97-AF65-F5344CB8AC3E}">
        <p14:creationId xmlns:p14="http://schemas.microsoft.com/office/powerpoint/2010/main" val="339384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4214" y="4952755"/>
            <a:ext cx="8534400" cy="1507067"/>
          </a:xfrm>
        </p:spPr>
        <p:txBody>
          <a:bodyPr/>
          <a:lstStyle/>
          <a:p>
            <a:r>
              <a:rPr lang="zh-TW" altLang="en-US" b="1" dirty="0"/>
              <a:t>使用案例圖</a:t>
            </a:r>
          </a:p>
        </p:txBody>
      </p:sp>
      <p:sp>
        <p:nvSpPr>
          <p:cNvPr id="28" name="橢圓 27"/>
          <p:cNvSpPr/>
          <p:nvPr/>
        </p:nvSpPr>
        <p:spPr>
          <a:xfrm>
            <a:off x="4934274" y="4629977"/>
            <a:ext cx="2384153" cy="1269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solidFill>
                  <a:schemeClr val="bg1"/>
                </a:solidFill>
              </a:rPr>
              <a:t>爬取</a:t>
            </a:r>
            <a:r>
              <a:rPr lang="en-US" altLang="zh-TW" sz="2400" dirty="0" smtClean="0">
                <a:solidFill>
                  <a:schemeClr val="bg1"/>
                </a:solidFill>
              </a:rPr>
              <a:t>SITCA</a:t>
            </a:r>
            <a:r>
              <a:rPr lang="zh-TW" altLang="en-US" sz="2400" dirty="0" smtClean="0">
                <a:solidFill>
                  <a:schemeClr val="bg1"/>
                </a:solidFill>
              </a:rPr>
              <a:t>的資料</a:t>
            </a:r>
            <a:endParaRPr lang="zh-TW" altLang="en-US" sz="2400" dirty="0">
              <a:solidFill>
                <a:schemeClr val="bg1"/>
              </a:solidFill>
            </a:endParaRPr>
          </a:p>
        </p:txBody>
      </p:sp>
      <p:sp>
        <p:nvSpPr>
          <p:cNvPr id="37" name="文字方塊 36"/>
          <p:cNvSpPr txBox="1"/>
          <p:nvPr/>
        </p:nvSpPr>
        <p:spPr>
          <a:xfrm>
            <a:off x="1263315" y="770214"/>
            <a:ext cx="1833343" cy="477054"/>
          </a:xfrm>
          <a:prstGeom prst="rect">
            <a:avLst/>
          </a:prstGeom>
          <a:noFill/>
        </p:spPr>
        <p:txBody>
          <a:bodyPr wrap="square" rtlCol="0">
            <a:spAutoFit/>
          </a:bodyPr>
          <a:lstStyle/>
          <a:p>
            <a:r>
              <a:rPr lang="zh-TW" altLang="en-US" sz="2500" b="1" dirty="0" smtClean="0">
                <a:solidFill>
                  <a:schemeClr val="bg1"/>
                </a:solidFill>
              </a:rPr>
              <a:t>主要參與者</a:t>
            </a:r>
            <a:endParaRPr lang="zh-TW" altLang="en-US" sz="2500" b="1" dirty="0">
              <a:solidFill>
                <a:schemeClr val="bg1"/>
              </a:solidFill>
            </a:endParaRPr>
          </a:p>
        </p:txBody>
      </p:sp>
      <p:sp>
        <p:nvSpPr>
          <p:cNvPr id="45" name="文字方塊 44"/>
          <p:cNvSpPr txBox="1"/>
          <p:nvPr/>
        </p:nvSpPr>
        <p:spPr>
          <a:xfrm>
            <a:off x="1446393" y="3053758"/>
            <a:ext cx="1467185" cy="553998"/>
          </a:xfrm>
          <a:prstGeom prst="rect">
            <a:avLst/>
          </a:prstGeom>
          <a:noFill/>
        </p:spPr>
        <p:txBody>
          <a:bodyPr wrap="square" rtlCol="0">
            <a:spAutoFit/>
          </a:bodyPr>
          <a:lstStyle/>
          <a:p>
            <a:r>
              <a:rPr lang="zh-TW" altLang="en-US" sz="3000" b="1" dirty="0" smtClean="0">
                <a:solidFill>
                  <a:schemeClr val="bg1"/>
                </a:solidFill>
              </a:rPr>
              <a:t>使用者</a:t>
            </a:r>
            <a:endParaRPr lang="zh-TW" altLang="en-US" sz="3000" b="1" dirty="0">
              <a:solidFill>
                <a:schemeClr val="bg1"/>
              </a:solidFill>
            </a:endParaRPr>
          </a:p>
        </p:txBody>
      </p:sp>
      <p:pic>
        <p:nvPicPr>
          <p:cNvPr id="48" name="圖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5969811" y="3626967"/>
            <a:ext cx="274406" cy="1091764"/>
          </a:xfrm>
          <a:prstGeom prst="rect">
            <a:avLst/>
          </a:prstGeom>
        </p:spPr>
      </p:pic>
      <p:sp>
        <p:nvSpPr>
          <p:cNvPr id="51" name="文字方塊 50"/>
          <p:cNvSpPr txBox="1"/>
          <p:nvPr/>
        </p:nvSpPr>
        <p:spPr>
          <a:xfrm>
            <a:off x="9658686" y="3657090"/>
            <a:ext cx="1467185" cy="553998"/>
          </a:xfrm>
          <a:prstGeom prst="rect">
            <a:avLst/>
          </a:prstGeom>
          <a:noFill/>
        </p:spPr>
        <p:txBody>
          <a:bodyPr wrap="square" rtlCol="0">
            <a:spAutoFit/>
          </a:bodyPr>
          <a:lstStyle/>
          <a:p>
            <a:r>
              <a:rPr lang="zh-TW" altLang="en-US" sz="3000" b="1" dirty="0" smtClean="0">
                <a:solidFill>
                  <a:schemeClr val="bg1"/>
                </a:solidFill>
              </a:rPr>
              <a:t>管理者</a:t>
            </a:r>
            <a:endParaRPr lang="zh-TW" altLang="en-US" sz="3000" b="1" dirty="0">
              <a:solidFill>
                <a:schemeClr val="bg1"/>
              </a:solidFill>
            </a:endParaRPr>
          </a:p>
        </p:txBody>
      </p:sp>
      <p:sp>
        <p:nvSpPr>
          <p:cNvPr id="52" name="矩形 51"/>
          <p:cNvSpPr/>
          <p:nvPr/>
        </p:nvSpPr>
        <p:spPr>
          <a:xfrm>
            <a:off x="9359648" y="1462846"/>
            <a:ext cx="2342480" cy="12022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500" dirty="0" smtClean="0">
                <a:solidFill>
                  <a:schemeClr val="bg1"/>
                </a:solidFill>
                <a:latin typeface="+mj-ea"/>
                <a:ea typeface="+mj-ea"/>
              </a:rPr>
              <a:t>&lt;&lt;actor&gt;&gt;</a:t>
            </a:r>
          </a:p>
          <a:p>
            <a:pPr algn="ctr"/>
            <a:r>
              <a:rPr lang="en-US" altLang="zh-TW" sz="3000" dirty="0" smtClean="0">
                <a:solidFill>
                  <a:schemeClr val="bg1"/>
                </a:solidFill>
                <a:latin typeface="+mj-ea"/>
                <a:ea typeface="+mj-ea"/>
              </a:rPr>
              <a:t>SQL</a:t>
            </a:r>
            <a:r>
              <a:rPr lang="zh-TW" altLang="en-US" sz="3000" dirty="0" smtClean="0">
                <a:solidFill>
                  <a:schemeClr val="bg1"/>
                </a:solidFill>
                <a:latin typeface="+mj-ea"/>
                <a:ea typeface="+mj-ea"/>
              </a:rPr>
              <a:t>資料庫</a:t>
            </a:r>
            <a:endParaRPr lang="zh-TW" altLang="en-US" sz="3000" dirty="0">
              <a:solidFill>
                <a:schemeClr val="bg1"/>
              </a:solidFill>
              <a:latin typeface="+mj-ea"/>
              <a:ea typeface="+mj-ea"/>
            </a:endParaRPr>
          </a:p>
        </p:txBody>
      </p:sp>
      <p:sp>
        <p:nvSpPr>
          <p:cNvPr id="55" name="文字方塊 54"/>
          <p:cNvSpPr txBox="1"/>
          <p:nvPr/>
        </p:nvSpPr>
        <p:spPr>
          <a:xfrm>
            <a:off x="5239052" y="6001404"/>
            <a:ext cx="2580260" cy="400110"/>
          </a:xfrm>
          <a:prstGeom prst="rect">
            <a:avLst/>
          </a:prstGeom>
          <a:noFill/>
        </p:spPr>
        <p:txBody>
          <a:bodyPr wrap="square" rtlCol="0">
            <a:spAutoFit/>
          </a:bodyPr>
          <a:lstStyle/>
          <a:p>
            <a:r>
              <a:rPr lang="en-US" altLang="zh-TW" sz="2000" b="1" dirty="0" smtClean="0">
                <a:solidFill>
                  <a:schemeClr val="bg1"/>
                </a:solidFill>
              </a:rPr>
              <a:t>&lt;&lt;include&gt;&gt;</a:t>
            </a:r>
            <a:endParaRPr lang="zh-TW" altLang="en-US" sz="2000" b="1" dirty="0">
              <a:solidFill>
                <a:schemeClr val="bg1"/>
              </a:solidFill>
            </a:endParaRPr>
          </a:p>
        </p:txBody>
      </p:sp>
      <p:sp>
        <p:nvSpPr>
          <p:cNvPr id="56" name="矩形 55"/>
          <p:cNvSpPr/>
          <p:nvPr/>
        </p:nvSpPr>
        <p:spPr>
          <a:xfrm>
            <a:off x="4576661" y="1122196"/>
            <a:ext cx="3030583" cy="54850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p:cNvSpPr/>
          <p:nvPr/>
        </p:nvSpPr>
        <p:spPr>
          <a:xfrm>
            <a:off x="4950122" y="2696236"/>
            <a:ext cx="2384153" cy="123785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smtClean="0">
                <a:solidFill>
                  <a:schemeClr val="bg1"/>
                </a:solidFill>
              </a:rPr>
              <a:t>資料篩選</a:t>
            </a:r>
            <a:endParaRPr lang="zh-TW" altLang="en-US" sz="2800" dirty="0">
              <a:solidFill>
                <a:schemeClr val="bg1"/>
              </a:solidFill>
            </a:endParaRPr>
          </a:p>
        </p:txBody>
      </p:sp>
      <p:sp>
        <p:nvSpPr>
          <p:cNvPr id="58" name="橢圓 57"/>
          <p:cNvSpPr/>
          <p:nvPr/>
        </p:nvSpPr>
        <p:spPr>
          <a:xfrm>
            <a:off x="4914938" y="1188452"/>
            <a:ext cx="2384153" cy="1269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smtClean="0">
                <a:solidFill>
                  <a:schemeClr val="bg1"/>
                </a:solidFill>
              </a:rPr>
              <a:t>分析結果</a:t>
            </a:r>
            <a:endParaRPr lang="zh-TW" altLang="en-US" sz="2800" dirty="0">
              <a:solidFill>
                <a:schemeClr val="bg1"/>
              </a:solidFill>
            </a:endParaRPr>
          </a:p>
        </p:txBody>
      </p:sp>
      <p:sp>
        <p:nvSpPr>
          <p:cNvPr id="59" name="文字方塊 58"/>
          <p:cNvSpPr txBox="1"/>
          <p:nvPr/>
        </p:nvSpPr>
        <p:spPr>
          <a:xfrm>
            <a:off x="4425453" y="393308"/>
            <a:ext cx="3393859" cy="553998"/>
          </a:xfrm>
          <a:prstGeom prst="rect">
            <a:avLst/>
          </a:prstGeom>
          <a:noFill/>
        </p:spPr>
        <p:txBody>
          <a:bodyPr wrap="square" rtlCol="0">
            <a:spAutoFit/>
          </a:bodyPr>
          <a:lstStyle/>
          <a:p>
            <a:r>
              <a:rPr lang="zh-TW" altLang="en-US" sz="3000" b="1" dirty="0" smtClean="0">
                <a:solidFill>
                  <a:schemeClr val="bg1"/>
                </a:solidFill>
              </a:rPr>
              <a:t>基金投資分析</a:t>
            </a:r>
            <a:r>
              <a:rPr lang="zh-TW" altLang="en-US" sz="3000" b="1" dirty="0">
                <a:solidFill>
                  <a:schemeClr val="bg1"/>
                </a:solidFill>
              </a:rPr>
              <a:t>系統</a:t>
            </a:r>
          </a:p>
        </p:txBody>
      </p:sp>
      <p:sp>
        <p:nvSpPr>
          <p:cNvPr id="60" name="文字方塊 59"/>
          <p:cNvSpPr txBox="1"/>
          <p:nvPr/>
        </p:nvSpPr>
        <p:spPr>
          <a:xfrm>
            <a:off x="9614216" y="741307"/>
            <a:ext cx="1833343" cy="477054"/>
          </a:xfrm>
          <a:prstGeom prst="rect">
            <a:avLst/>
          </a:prstGeom>
          <a:noFill/>
        </p:spPr>
        <p:txBody>
          <a:bodyPr wrap="square" rtlCol="0">
            <a:spAutoFit/>
          </a:bodyPr>
          <a:lstStyle/>
          <a:p>
            <a:r>
              <a:rPr lang="zh-TW" altLang="en-US" sz="2500" b="1" dirty="0">
                <a:solidFill>
                  <a:schemeClr val="bg1"/>
                </a:solidFill>
              </a:rPr>
              <a:t>支持</a:t>
            </a:r>
            <a:r>
              <a:rPr lang="zh-TW" altLang="en-US" sz="2500" b="1" dirty="0" smtClean="0">
                <a:solidFill>
                  <a:schemeClr val="bg1"/>
                </a:solidFill>
              </a:rPr>
              <a:t>參與者</a:t>
            </a:r>
            <a:endParaRPr lang="zh-TW" altLang="en-US" sz="2500" b="1" dirty="0">
              <a:solidFill>
                <a:schemeClr val="bg1"/>
              </a:solidFill>
            </a:endParaRPr>
          </a:p>
        </p:txBody>
      </p:sp>
      <p:grpSp>
        <p:nvGrpSpPr>
          <p:cNvPr id="5" name="群組 4"/>
          <p:cNvGrpSpPr/>
          <p:nvPr/>
        </p:nvGrpSpPr>
        <p:grpSpPr>
          <a:xfrm>
            <a:off x="1812383" y="1322045"/>
            <a:ext cx="610529" cy="1479019"/>
            <a:chOff x="1812383" y="1322045"/>
            <a:chExt cx="610529" cy="1479019"/>
          </a:xfrm>
          <a:solidFill>
            <a:schemeClr val="bg1"/>
          </a:solidFill>
        </p:grpSpPr>
        <p:sp>
          <p:nvSpPr>
            <p:cNvPr id="3" name="橢圓 2"/>
            <p:cNvSpPr/>
            <p:nvPr/>
          </p:nvSpPr>
          <p:spPr>
            <a:xfrm>
              <a:off x="1912997" y="1322045"/>
              <a:ext cx="409303" cy="39208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4" name="流程圖: 程序 3"/>
            <p:cNvSpPr/>
            <p:nvPr/>
          </p:nvSpPr>
          <p:spPr>
            <a:xfrm>
              <a:off x="1812383" y="1849793"/>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38" name="流程圖: 程序 37"/>
            <p:cNvSpPr/>
            <p:nvPr/>
          </p:nvSpPr>
          <p:spPr>
            <a:xfrm rot="16200000">
              <a:off x="1817854" y="1976140"/>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39" name="流程圖: 程序 38"/>
            <p:cNvSpPr/>
            <p:nvPr/>
          </p:nvSpPr>
          <p:spPr>
            <a:xfrm rot="18660935">
              <a:off x="1623130" y="2472940"/>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40" name="流程圖: 程序 39"/>
            <p:cNvSpPr/>
            <p:nvPr/>
          </p:nvSpPr>
          <p:spPr>
            <a:xfrm rot="3053519">
              <a:off x="1993446" y="2466982"/>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grpSp>
      <p:grpSp>
        <p:nvGrpSpPr>
          <p:cNvPr id="41" name="群組 40"/>
          <p:cNvGrpSpPr/>
          <p:nvPr/>
        </p:nvGrpSpPr>
        <p:grpSpPr>
          <a:xfrm>
            <a:off x="9954105" y="4356699"/>
            <a:ext cx="610529" cy="1479019"/>
            <a:chOff x="1812383" y="1322045"/>
            <a:chExt cx="610529" cy="1479019"/>
          </a:xfrm>
          <a:solidFill>
            <a:schemeClr val="bg1"/>
          </a:solidFill>
        </p:grpSpPr>
        <p:sp>
          <p:nvSpPr>
            <p:cNvPr id="42" name="橢圓 41"/>
            <p:cNvSpPr/>
            <p:nvPr/>
          </p:nvSpPr>
          <p:spPr>
            <a:xfrm>
              <a:off x="1912997" y="1322045"/>
              <a:ext cx="409303" cy="39208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43" name="流程圖: 程序 42"/>
            <p:cNvSpPr/>
            <p:nvPr/>
          </p:nvSpPr>
          <p:spPr>
            <a:xfrm>
              <a:off x="1812383" y="1849793"/>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44" name="流程圖: 程序 43"/>
            <p:cNvSpPr/>
            <p:nvPr/>
          </p:nvSpPr>
          <p:spPr>
            <a:xfrm rot="16200000">
              <a:off x="1817854" y="1976140"/>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46" name="流程圖: 程序 45"/>
            <p:cNvSpPr/>
            <p:nvPr/>
          </p:nvSpPr>
          <p:spPr>
            <a:xfrm rot="18660935">
              <a:off x="1623130" y="2472940"/>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sp>
          <p:nvSpPr>
            <p:cNvPr id="47" name="流程圖: 程序 46"/>
            <p:cNvSpPr/>
            <p:nvPr/>
          </p:nvSpPr>
          <p:spPr>
            <a:xfrm rot="3053519">
              <a:off x="1993446" y="2466982"/>
              <a:ext cx="610529" cy="45719"/>
            </a:xfrm>
            <a:prstGeom prst="flowChartProcess">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6">
                    <a:lumMod val="50000"/>
                  </a:schemeClr>
                </a:solidFill>
              </a:endParaRPr>
            </a:p>
          </p:txBody>
        </p:sp>
      </p:grpSp>
      <p:cxnSp>
        <p:nvCxnSpPr>
          <p:cNvPr id="9" name="直線接點 8"/>
          <p:cNvCxnSpPr>
            <a:endCxn id="58" idx="2"/>
          </p:cNvCxnSpPr>
          <p:nvPr/>
        </p:nvCxnSpPr>
        <p:spPr>
          <a:xfrm>
            <a:off x="2492693" y="1733362"/>
            <a:ext cx="2422245" cy="89602"/>
          </a:xfrm>
          <a:prstGeom prst="line">
            <a:avLst/>
          </a:prstGeom>
        </p:spPr>
        <p:style>
          <a:lnRef idx="3">
            <a:schemeClr val="dk1"/>
          </a:lnRef>
          <a:fillRef idx="0">
            <a:schemeClr val="dk1"/>
          </a:fillRef>
          <a:effectRef idx="2">
            <a:schemeClr val="dk1"/>
          </a:effectRef>
          <a:fontRef idx="minor">
            <a:schemeClr val="tx1"/>
          </a:fontRef>
        </p:style>
      </p:cxnSp>
      <p:cxnSp>
        <p:nvCxnSpPr>
          <p:cNvPr id="50" name="直線接點 49"/>
          <p:cNvCxnSpPr>
            <a:endCxn id="52" idx="1"/>
          </p:cNvCxnSpPr>
          <p:nvPr/>
        </p:nvCxnSpPr>
        <p:spPr>
          <a:xfrm>
            <a:off x="7318427" y="1804993"/>
            <a:ext cx="2041221" cy="258962"/>
          </a:xfrm>
          <a:prstGeom prst="line">
            <a:avLst/>
          </a:prstGeom>
        </p:spPr>
        <p:style>
          <a:lnRef idx="3">
            <a:schemeClr val="dk1"/>
          </a:lnRef>
          <a:fillRef idx="0">
            <a:schemeClr val="dk1"/>
          </a:fillRef>
          <a:effectRef idx="2">
            <a:schemeClr val="dk1"/>
          </a:effectRef>
          <a:fontRef idx="minor">
            <a:schemeClr val="tx1"/>
          </a:fontRef>
        </p:style>
      </p:cxnSp>
      <p:cxnSp>
        <p:nvCxnSpPr>
          <p:cNvPr id="61" name="直線接點 60"/>
          <p:cNvCxnSpPr>
            <a:stCxn id="57" idx="6"/>
          </p:cNvCxnSpPr>
          <p:nvPr/>
        </p:nvCxnSpPr>
        <p:spPr>
          <a:xfrm>
            <a:off x="7334275" y="3315163"/>
            <a:ext cx="2518259" cy="1433616"/>
          </a:xfrm>
          <a:prstGeom prst="line">
            <a:avLst/>
          </a:prstGeom>
        </p:spPr>
        <p:style>
          <a:lnRef idx="3">
            <a:schemeClr val="dk1"/>
          </a:lnRef>
          <a:fillRef idx="0">
            <a:schemeClr val="dk1"/>
          </a:fillRef>
          <a:effectRef idx="2">
            <a:schemeClr val="dk1"/>
          </a:effectRef>
          <a:fontRef idx="minor">
            <a:schemeClr val="tx1"/>
          </a:fontRef>
        </p:style>
      </p:cxnSp>
      <p:cxnSp>
        <p:nvCxnSpPr>
          <p:cNvPr id="62" name="直線接點 61"/>
          <p:cNvCxnSpPr>
            <a:stCxn id="57" idx="6"/>
            <a:endCxn id="52" idx="1"/>
          </p:cNvCxnSpPr>
          <p:nvPr/>
        </p:nvCxnSpPr>
        <p:spPr>
          <a:xfrm flipV="1">
            <a:off x="7334275" y="2063955"/>
            <a:ext cx="2025373" cy="1251208"/>
          </a:xfrm>
          <a:prstGeom prst="line">
            <a:avLst/>
          </a:prstGeom>
        </p:spPr>
        <p:style>
          <a:lnRef idx="3">
            <a:schemeClr val="dk1"/>
          </a:lnRef>
          <a:fillRef idx="0">
            <a:schemeClr val="dk1"/>
          </a:fillRef>
          <a:effectRef idx="2">
            <a:schemeClr val="dk1"/>
          </a:effectRef>
          <a:fontRef idx="minor">
            <a:schemeClr val="tx1"/>
          </a:fontRef>
        </p:style>
      </p:cxnSp>
      <p:cxnSp>
        <p:nvCxnSpPr>
          <p:cNvPr id="53" name="直線接點 52"/>
          <p:cNvCxnSpPr>
            <a:stCxn id="28" idx="6"/>
          </p:cNvCxnSpPr>
          <p:nvPr/>
        </p:nvCxnSpPr>
        <p:spPr>
          <a:xfrm flipV="1">
            <a:off x="7318427" y="4837564"/>
            <a:ext cx="2534107" cy="42692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01856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8418" y="5105641"/>
            <a:ext cx="8534400" cy="1507067"/>
          </a:xfrm>
        </p:spPr>
        <p:txBody>
          <a:bodyPr/>
          <a:lstStyle/>
          <a:p>
            <a:r>
              <a:rPr lang="zh-TW" altLang="en-US" b="1" dirty="0" smtClean="0"/>
              <a:t>系統</a:t>
            </a:r>
            <a:r>
              <a:rPr lang="zh-TW" altLang="en-US" b="1" dirty="0"/>
              <a:t>畫面</a:t>
            </a: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590" y="403498"/>
            <a:ext cx="7474857" cy="5669642"/>
          </a:xfrm>
          <a:prstGeom prst="rect">
            <a:avLst/>
          </a:prstGeom>
        </p:spPr>
      </p:pic>
    </p:spTree>
    <p:extLst>
      <p:ext uri="{BB962C8B-B14F-4D97-AF65-F5344CB8AC3E}">
        <p14:creationId xmlns:p14="http://schemas.microsoft.com/office/powerpoint/2010/main" val="4205181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437</TotalTime>
  <Words>403</Words>
  <Application>Microsoft Office PowerPoint</Application>
  <PresentationFormat>寬螢幕</PresentationFormat>
  <Paragraphs>109</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微軟正黑體</vt:lpstr>
      <vt:lpstr>Century Gothic</vt:lpstr>
      <vt:lpstr>Wingdings 3</vt:lpstr>
      <vt:lpstr>切割線</vt:lpstr>
      <vt:lpstr>網路爬蟲與資料分析實務-    以中華民國證券投資信託暨顧問商業同業公會公布之基金投資明細-國內投資股票型為例</vt:lpstr>
      <vt:lpstr>專題內容</vt:lpstr>
      <vt:lpstr>利害關係人目標表 </vt:lpstr>
      <vt:lpstr>事件表</vt:lpstr>
      <vt:lpstr>使用案例</vt:lpstr>
      <vt:lpstr>使用案例</vt:lpstr>
      <vt:lpstr>使用案例</vt:lpstr>
      <vt:lpstr>使用案例圖</vt:lpstr>
      <vt:lpstr>系統畫面</vt:lpstr>
      <vt:lpstr>PowerPoint 簡報</vt:lpstr>
      <vt:lpstr>系統活動圖</vt:lpstr>
      <vt:lpstr>報告結束 Thanks for your participation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網路爬蟲與資料分析實務-以中華民國證券投資信託暨顧問商業同業公會公布之國內投資股票為例</dc:title>
  <dc:creator>品伸 陳</dc:creator>
  <cp:lastModifiedBy>User</cp:lastModifiedBy>
  <cp:revision>66</cp:revision>
  <dcterms:created xsi:type="dcterms:W3CDTF">2018-10-24T12:57:34Z</dcterms:created>
  <dcterms:modified xsi:type="dcterms:W3CDTF">2019-01-01T16:05:34Z</dcterms:modified>
</cp:coreProperties>
</file>