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6092B-B6F3-461C-859C-BAA13839D86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3D0EA-7CBC-4111-B85C-C988A1704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974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C4302-DA58-41B1-803B-CD78C33DE075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009B1-A641-4E7A-B680-35921FAA9A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8090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1677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49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9AE027E-B95F-48FD-9C7A-BCC3FC503EE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15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39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325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012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260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0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752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89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3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05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2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21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80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74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81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07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027E-B95F-48FD-9C7A-BCC3FC503EE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AE027E-B95F-48FD-9C7A-BCC3FC503EEC}" type="datetimeFigureOut">
              <a:rPr lang="zh-TW" altLang="en-US" smtClean="0"/>
              <a:t>2018/12/29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71507C-6992-45EB-8842-997C999E1F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99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88166" y="1871131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行政小幫手系統</a:t>
            </a:r>
            <a:b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50769" y="2992582"/>
            <a:ext cx="9290462" cy="2885704"/>
          </a:xfrm>
        </p:spPr>
        <p:txBody>
          <a:bodyPr>
            <a:noAutofit/>
          </a:bodyPr>
          <a:lstStyle/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黃文楨教授</a:t>
            </a:r>
            <a:endParaRPr lang="en-US" altLang="zh-TW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小組成員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0524062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許玉峰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0524043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黃浩軒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0524071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黃思翰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58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eaLnBrk="0" hangingPunct="0">
              <a:buNone/>
            </a:pPr>
            <a:r>
              <a:rPr lang="zh-TW" altLang="en-US" sz="2800" b="1" dirty="0" smtClean="0">
                <a:latin typeface="+mj-ea"/>
                <a:ea typeface="+mj-ea"/>
              </a:rPr>
              <a:t>開學時，很多人要辦車證，常常資料沒有帶齊，又在排一次隊，造成沒有效率、浪費時間。</a:t>
            </a:r>
            <a:endParaRPr lang="en-US" altLang="zh-TW" sz="2800" b="1" dirty="0" smtClean="0">
              <a:latin typeface="+mj-ea"/>
              <a:ea typeface="+mj-ea"/>
            </a:endParaRPr>
          </a:p>
          <a:p>
            <a:pPr marL="0" indent="0" eaLnBrk="0" hangingPunct="0">
              <a:buNone/>
            </a:pPr>
            <a:endParaRPr lang="en-US" altLang="zh-TW" sz="2800" b="1" dirty="0" smtClean="0">
              <a:latin typeface="+mj-ea"/>
              <a:ea typeface="+mj-ea"/>
            </a:endParaRPr>
          </a:p>
          <a:p>
            <a:pPr marL="0" indent="457200" eaLnBrk="0" hangingPunct="0">
              <a:buNone/>
            </a:pPr>
            <a:r>
              <a:rPr lang="zh-TW" altLang="en-US" sz="2800" b="1" dirty="0" smtClean="0">
                <a:latin typeface="+mj-ea"/>
                <a:ea typeface="+mj-ea"/>
              </a:rPr>
              <a:t>因此我們小組討論出用</a:t>
            </a:r>
            <a:r>
              <a:rPr lang="en-US" altLang="zh-TW" sz="2800" b="1" dirty="0" err="1" smtClean="0">
                <a:latin typeface="+mj-ea"/>
                <a:ea typeface="+mj-ea"/>
              </a:rPr>
              <a:t>Zenbo</a:t>
            </a:r>
            <a:r>
              <a:rPr lang="zh-TW" altLang="en-US" sz="2800" b="1" dirty="0" smtClean="0">
                <a:latin typeface="+mj-ea"/>
                <a:ea typeface="+mj-ea"/>
              </a:rPr>
              <a:t>行政小幫手來提供學生相關資訊來讓作業有更好的效率準備資料、準確的到達各處室。</a:t>
            </a:r>
            <a:endParaRPr lang="zh-TW" altLang="en-US" sz="2800" b="1" dirty="0">
              <a:latin typeface="+mj-ea"/>
              <a:ea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721748" y="655754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1/8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99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利害關係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人目標表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01747"/>
              </p:ext>
            </p:extLst>
          </p:nvPr>
        </p:nvGraphicFramePr>
        <p:xfrm>
          <a:off x="1306286" y="2815771"/>
          <a:ext cx="9579429" cy="3222172"/>
        </p:xfrm>
        <a:graphic>
          <a:graphicData uri="http://schemas.openxmlformats.org/drawingml/2006/table">
            <a:tbl>
              <a:tblPr/>
              <a:tblGrid>
                <a:gridCol w="323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82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利害關係人</a:t>
                      </a:r>
                      <a:r>
                        <a:rPr lang="en-US" altLang="zh-TW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zh-TW" altLang="en-US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參與者</a:t>
                      </a:r>
                      <a:r>
                        <a:rPr lang="en-US" altLang="zh-TW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zh-TW" altLang="en-US" sz="2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目標</a:t>
                      </a:r>
                      <a:endParaRPr lang="zh-TW" altLang="en-US" sz="2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69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latin typeface="+mj-ea"/>
                          <a:ea typeface="+mj-ea"/>
                        </a:rPr>
                        <a:t>使用者</a:t>
                      </a:r>
                      <a:r>
                        <a:rPr lang="en-US" altLang="zh-TW" sz="2800" b="1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2800" b="1" dirty="0" smtClean="0">
                          <a:latin typeface="+mj-ea"/>
                          <a:ea typeface="+mj-ea"/>
                        </a:rPr>
                        <a:t>學生</a:t>
                      </a:r>
                      <a:r>
                        <a:rPr lang="en-US" altLang="zh-TW" sz="2800" b="1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2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由傳統人力接待變成機器人接待所產生的新奇感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696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latin typeface="+mj-ea"/>
                          <a:ea typeface="+mj-ea"/>
                        </a:rPr>
                        <a:t>行政人員</a:t>
                      </a:r>
                      <a:endParaRPr lang="zh-TW" altLang="en-US" sz="2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藉由行政小幫手</a:t>
                      </a:r>
                      <a:r>
                        <a:rPr lang="en-US" altLang="zh-TW" sz="2800" b="0" kern="1200" dirty="0" err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Zenbo</a:t>
                      </a:r>
                      <a:r>
                        <a:rPr lang="zh-TW" altLang="en-US" sz="28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來達成節省人力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721748" y="65575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2</a:t>
            </a:r>
            <a:r>
              <a:rPr lang="en-US" altLang="zh-TW" b="1" dirty="0" smtClean="0"/>
              <a:t>/8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5228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事件表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48397"/>
              </p:ext>
            </p:extLst>
          </p:nvPr>
        </p:nvGraphicFramePr>
        <p:xfrm>
          <a:off x="1306286" y="2554514"/>
          <a:ext cx="9579430" cy="3560355"/>
        </p:xfrm>
        <a:graphic>
          <a:graphicData uri="http://schemas.openxmlformats.org/drawingml/2006/table">
            <a:tbl>
              <a:tblPr/>
              <a:tblGrid>
                <a:gridCol w="478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7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事件名稱</a:t>
                      </a:r>
                      <a:endParaRPr lang="zh-TW" altLang="en-US" sz="2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使用案例名稱</a:t>
                      </a:r>
                      <a:endParaRPr lang="zh-TW" altLang="en-US" sz="2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latin typeface="+mj-ea"/>
                          <a:ea typeface="+mj-ea"/>
                        </a:rPr>
                        <a:t>當使用者靠近</a:t>
                      </a:r>
                      <a:endParaRPr lang="zh-TW" altLang="en-US" sz="2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人臉偵測作業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latin typeface="+mj-ea"/>
                          <a:ea typeface="+mj-ea"/>
                        </a:rPr>
                        <a:t>各處室事務查詢</a:t>
                      </a:r>
                      <a:endParaRPr lang="zh-TW" altLang="en-US" sz="2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事務查詢作業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latin typeface="+mj-ea"/>
                          <a:ea typeface="+mj-ea"/>
                        </a:rPr>
                        <a:t>使用者詢問目的地</a:t>
                      </a:r>
                      <a:endParaRPr lang="zh-TW" altLang="en-US" sz="2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0" kern="120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n-ea"/>
                          <a:cs typeface="+mn-cs"/>
                        </a:rPr>
                        <a:t>帶路引導作業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1721748" y="65575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3</a:t>
            </a:r>
            <a:r>
              <a:rPr lang="en-US" altLang="zh-TW" b="1" dirty="0" smtClean="0"/>
              <a:t>/8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695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1252217" y="755699"/>
            <a:ext cx="9601196" cy="698621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使用案例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89566" y="1645921"/>
            <a:ext cx="2812868" cy="445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020492" y="2499360"/>
            <a:ext cx="2151017" cy="98406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20492" y="3635829"/>
            <a:ext cx="2151017" cy="98406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5020492" y="4846320"/>
            <a:ext cx="2151017" cy="98406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926449" y="180267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行政小幫手系統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5311170" y="28085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人臉偵測作業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234226" y="39278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事務查詢作業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234226" y="513829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帶路引導作業</a:t>
            </a:r>
          </a:p>
        </p:txBody>
      </p:sp>
      <p:cxnSp>
        <p:nvCxnSpPr>
          <p:cNvPr id="21" name="直線接點 20"/>
          <p:cNvCxnSpPr/>
          <p:nvPr/>
        </p:nvCxnSpPr>
        <p:spPr>
          <a:xfrm flipV="1">
            <a:off x="3386593" y="2808516"/>
            <a:ext cx="1645848" cy="827313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386593" y="3936517"/>
            <a:ext cx="164584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7123612" y="2876007"/>
            <a:ext cx="1976772" cy="43434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6953062" y="3635829"/>
            <a:ext cx="2147322" cy="1441268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/>
          <p:cNvGrpSpPr/>
          <p:nvPr/>
        </p:nvGrpSpPr>
        <p:grpSpPr>
          <a:xfrm>
            <a:off x="8821696" y="2947193"/>
            <a:ext cx="1210588" cy="1314752"/>
            <a:chOff x="757632" y="1384663"/>
            <a:chExt cx="1210588" cy="1314752"/>
          </a:xfrm>
        </p:grpSpPr>
        <p:grpSp>
          <p:nvGrpSpPr>
            <p:cNvPr id="28" name="群組 27"/>
            <p:cNvGrpSpPr/>
            <p:nvPr/>
          </p:nvGrpSpPr>
          <p:grpSpPr>
            <a:xfrm>
              <a:off x="1036320" y="1384663"/>
              <a:ext cx="653143" cy="870968"/>
              <a:chOff x="1036320" y="1384663"/>
              <a:chExt cx="653143" cy="870968"/>
            </a:xfrm>
          </p:grpSpPr>
          <p:sp>
            <p:nvSpPr>
              <p:cNvPr id="2" name="橢圓 1"/>
              <p:cNvSpPr/>
              <p:nvPr/>
            </p:nvSpPr>
            <p:spPr>
              <a:xfrm>
                <a:off x="1140824" y="1384663"/>
                <a:ext cx="426720" cy="4267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" name="直線接點 3"/>
              <p:cNvCxnSpPr/>
              <p:nvPr/>
            </p:nvCxnSpPr>
            <p:spPr>
              <a:xfrm flipV="1">
                <a:off x="1036320" y="1933303"/>
                <a:ext cx="653143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/>
              <p:cNvCxnSpPr/>
              <p:nvPr/>
            </p:nvCxnSpPr>
            <p:spPr>
              <a:xfrm>
                <a:off x="1354184" y="1811384"/>
                <a:ext cx="0" cy="3396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 flipH="1">
                <a:off x="1149533" y="2142308"/>
                <a:ext cx="213360" cy="1133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>
              <a:xfrm flipH="1" flipV="1">
                <a:off x="1345478" y="2120634"/>
                <a:ext cx="222066" cy="1349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字方塊 34"/>
            <p:cNvSpPr txBox="1"/>
            <p:nvPr/>
          </p:nvSpPr>
          <p:spPr>
            <a:xfrm>
              <a:off x="757632" y="229930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/>
                <a:t>行政</a:t>
              </a:r>
              <a:r>
                <a:rPr lang="zh-TW" altLang="en-US" sz="2000" b="1" dirty="0" smtClean="0"/>
                <a:t>人員</a:t>
              </a:r>
              <a:endParaRPr lang="zh-TW" altLang="en-US" sz="2000" b="1" dirty="0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2807002" y="3330248"/>
            <a:ext cx="697627" cy="1314752"/>
            <a:chOff x="1036320" y="1384663"/>
            <a:chExt cx="697627" cy="1314752"/>
          </a:xfrm>
        </p:grpSpPr>
        <p:grpSp>
          <p:nvGrpSpPr>
            <p:cNvPr id="37" name="群組 36"/>
            <p:cNvGrpSpPr/>
            <p:nvPr/>
          </p:nvGrpSpPr>
          <p:grpSpPr>
            <a:xfrm>
              <a:off x="1086469" y="1384663"/>
              <a:ext cx="584414" cy="870968"/>
              <a:chOff x="1086469" y="1384663"/>
              <a:chExt cx="584414" cy="870968"/>
            </a:xfrm>
          </p:grpSpPr>
          <p:sp>
            <p:nvSpPr>
              <p:cNvPr id="39" name="橢圓 38"/>
              <p:cNvSpPr/>
              <p:nvPr/>
            </p:nvSpPr>
            <p:spPr>
              <a:xfrm>
                <a:off x="1140824" y="1384663"/>
                <a:ext cx="426720" cy="42672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0" name="直線接點 39"/>
              <p:cNvCxnSpPr/>
              <p:nvPr/>
            </p:nvCxnSpPr>
            <p:spPr>
              <a:xfrm>
                <a:off x="1086469" y="1932016"/>
                <a:ext cx="5844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1354184" y="1811384"/>
                <a:ext cx="0" cy="33963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 flipH="1">
                <a:off x="1149533" y="2142308"/>
                <a:ext cx="213360" cy="1133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>
              <a:xfrm flipH="1" flipV="1">
                <a:off x="1345478" y="2120634"/>
                <a:ext cx="222066" cy="13499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文字方塊 37"/>
            <p:cNvSpPr txBox="1"/>
            <p:nvPr/>
          </p:nvSpPr>
          <p:spPr>
            <a:xfrm>
              <a:off x="1036320" y="229930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b="1" dirty="0" smtClean="0"/>
                <a:t>學生</a:t>
              </a:r>
              <a:endParaRPr lang="zh-TW" altLang="en-US" sz="2000" b="1" dirty="0"/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11721748" y="65575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4</a:t>
            </a:r>
            <a:r>
              <a:rPr lang="en-US" altLang="zh-TW" b="1" dirty="0" smtClean="0"/>
              <a:t>/8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5151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48316"/>
              </p:ext>
            </p:extLst>
          </p:nvPr>
        </p:nvGraphicFramePr>
        <p:xfrm>
          <a:off x="975360" y="783765"/>
          <a:ext cx="10328366" cy="5375977"/>
        </p:xfrm>
        <a:graphic>
          <a:graphicData uri="http://schemas.openxmlformats.org/drawingml/2006/table">
            <a:tbl>
              <a:tblPr/>
              <a:tblGrid>
                <a:gridCol w="2860363">
                  <a:extLst>
                    <a:ext uri="{9D8B030D-6E8A-4147-A177-3AD203B41FA5}">
                      <a16:colId xmlns:a16="http://schemas.microsoft.com/office/drawing/2014/main" val="2109092931"/>
                    </a:ext>
                  </a:extLst>
                </a:gridCol>
                <a:gridCol w="4025215">
                  <a:extLst>
                    <a:ext uri="{9D8B030D-6E8A-4147-A177-3AD203B41FA5}">
                      <a16:colId xmlns:a16="http://schemas.microsoft.com/office/drawing/2014/main" val="3708976904"/>
                    </a:ext>
                  </a:extLst>
                </a:gridCol>
                <a:gridCol w="3442788">
                  <a:extLst>
                    <a:ext uri="{9D8B030D-6E8A-4147-A177-3AD203B41FA5}">
                      <a16:colId xmlns:a16="http://schemas.microsoft.com/office/drawing/2014/main" val="3023148738"/>
                    </a:ext>
                  </a:extLst>
                </a:gridCol>
              </a:tblGrid>
              <a:tr h="417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使用案例名稱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2000" b="1" u="none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事務查詢作業</a:t>
                      </a:r>
                      <a:endParaRPr lang="zh-TW" altLang="en-US" sz="2000" b="1" u="none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970886"/>
                  </a:ext>
                </a:extLst>
              </a:tr>
              <a:tr h="417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使用案例描述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使用者使用</a:t>
                      </a:r>
                      <a:r>
                        <a:rPr lang="en-US" altLang="zh-TW" b="1" u="none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Zenbo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查詢校內事宜</a:t>
                      </a:r>
                      <a:endParaRPr lang="zh-TW" altLang="en-US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506688"/>
                  </a:ext>
                </a:extLst>
              </a:tr>
              <a:tr h="417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主要參與者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使用者</a:t>
                      </a:r>
                      <a:endParaRPr lang="zh-TW" altLang="en-US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292274"/>
                  </a:ext>
                </a:extLst>
              </a:tr>
              <a:tr h="83463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利害關係人與目標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使用者：透過</a:t>
                      </a:r>
                      <a:r>
                        <a:rPr lang="en-US" altLang="zh-TW" b="1" u="none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Zenbo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進行事務查詢</a:t>
                      </a:r>
                      <a:endParaRPr lang="en-US" altLang="zh-TW" b="1" u="none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  <a:p>
                      <a:endParaRPr lang="en-US" altLang="zh-TW" b="1" u="none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  <a:p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管理者：檢視使用者查詢情形</a:t>
                      </a:r>
                      <a:endParaRPr lang="zh-TW" altLang="en-US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43971"/>
                  </a:ext>
                </a:extLst>
              </a:tr>
              <a:tr h="417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前置條件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使用者前往行政大樓辦理事務</a:t>
                      </a:r>
                      <a:endParaRPr lang="zh-TW" altLang="en-US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143147"/>
                  </a:ext>
                </a:extLst>
              </a:tr>
              <a:tr h="4173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後置條件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b="1" u="none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Zenbo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偵測人臉並前往詢問功能</a:t>
                      </a:r>
                      <a:endParaRPr lang="zh-TW" altLang="en-US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535751"/>
                  </a:ext>
                </a:extLst>
              </a:tr>
              <a:tr h="417315"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主要成功情節</a:t>
                      </a:r>
                      <a:endParaRPr lang="zh-TW" altLang="en-US" sz="20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參與者</a:t>
                      </a:r>
                      <a:endParaRPr lang="zh-TW" altLang="en-US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系統</a:t>
                      </a:r>
                      <a:endParaRPr lang="zh-TW" altLang="en-US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69738"/>
                  </a:ext>
                </a:extLst>
              </a:tr>
              <a:tr h="104328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1.Zenbo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偵測人臉並主動詢問</a:t>
                      </a:r>
                      <a:endParaRPr lang="en-US" altLang="zh-TW" b="1" u="none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  <a:p>
                      <a:pPr algn="l"/>
                      <a:r>
                        <a:rPr lang="en-US" altLang="zh-TW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2.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點選</a:t>
                      </a:r>
                      <a:r>
                        <a:rPr lang="en-US" altLang="zh-TW" b="1" u="none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Zenbo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事務查詢作業</a:t>
                      </a:r>
                      <a:endParaRPr lang="en-US" altLang="zh-TW" b="1" u="none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  <a:p>
                      <a:pPr algn="l"/>
                      <a:r>
                        <a:rPr lang="en-US" altLang="zh-TW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3.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獲得欲辦事務相關資訊</a:t>
                      </a:r>
                      <a:endParaRPr lang="zh-TW" altLang="en-US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1.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啟動功能選單畫面</a:t>
                      </a:r>
                      <a:endParaRPr lang="en-US" altLang="zh-TW" b="1" u="none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  <a:p>
                      <a:pPr algn="l"/>
                      <a:r>
                        <a:rPr lang="en-US" altLang="zh-TW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2.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進行事務查詢作業</a:t>
                      </a:r>
                      <a:endParaRPr lang="en-US" altLang="zh-TW" b="1" u="none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  <a:p>
                      <a:pPr algn="l"/>
                      <a:r>
                        <a:rPr lang="en-US" altLang="zh-TW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3.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顯示使用者欲獲得資訊</a:t>
                      </a:r>
                      <a:endParaRPr lang="zh-TW" altLang="en-US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809981"/>
                  </a:ext>
                </a:extLst>
              </a:tr>
              <a:tr h="83463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例外情節</a:t>
                      </a:r>
                      <a:endParaRPr lang="en-US" altLang="zh-TW" sz="20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1.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若當</a:t>
                      </a:r>
                      <a:r>
                        <a:rPr lang="en-US" altLang="zh-TW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2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人以上使用者靠近，應該要先服務誰</a:t>
                      </a:r>
                      <a:endParaRPr lang="en-US" altLang="zh-TW" b="1" u="none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  <a:p>
                      <a:endParaRPr lang="en-US" altLang="zh-TW" b="1" u="none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  <a:p>
                      <a:r>
                        <a:rPr lang="en-US" altLang="zh-TW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2.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使用當中</a:t>
                      </a:r>
                      <a:r>
                        <a:rPr lang="en-US" altLang="zh-TW" b="1" u="none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Zenbo</a:t>
                      </a:r>
                      <a:r>
                        <a:rPr lang="zh-TW" altLang="en-US" b="1" u="none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ea"/>
                          <a:ea typeface="+mj-ea"/>
                        </a:rPr>
                        <a:t>沒電，則需要進行充電維護</a:t>
                      </a:r>
                      <a:endParaRPr lang="zh-TW" altLang="en-US" b="1" u="none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795366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1721748" y="65575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5</a:t>
            </a:r>
            <a:r>
              <a:rPr lang="en-US" altLang="zh-TW" b="1" dirty="0" smtClean="0"/>
              <a:t>/8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725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畫面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34" y="2672341"/>
            <a:ext cx="2997096" cy="224680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52" y="2672341"/>
            <a:ext cx="2997096" cy="224680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516" y="2672341"/>
            <a:ext cx="2997096" cy="2246808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1487567" y="5045484"/>
            <a:ext cx="214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1.</a:t>
            </a:r>
            <a:r>
              <a:rPr lang="zh-TW" altLang="en-US" sz="2000" b="1" dirty="0" smtClean="0"/>
              <a:t>當</a:t>
            </a:r>
            <a:r>
              <a:rPr lang="zh-TW" altLang="en-US" sz="2000" b="1" dirty="0"/>
              <a:t>偵測到人</a:t>
            </a:r>
            <a:r>
              <a:rPr lang="zh-TW" altLang="en-US" sz="2000" b="1" dirty="0" smtClean="0"/>
              <a:t>臉</a:t>
            </a:r>
            <a:r>
              <a:rPr lang="zh-TW" altLang="en-US" sz="2000" b="1" dirty="0"/>
              <a:t>時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8570033" y="5045484"/>
            <a:ext cx="2424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/>
              <a:t>3.</a:t>
            </a:r>
            <a:r>
              <a:rPr lang="zh-TW" altLang="en-US" sz="2000" b="1" dirty="0" smtClean="0"/>
              <a:t>提供相關事務資訊</a:t>
            </a:r>
            <a:endParaRPr lang="zh-TW" altLang="en-US" sz="2000" b="1" dirty="0"/>
          </a:p>
        </p:txBody>
      </p:sp>
      <p:sp>
        <p:nvSpPr>
          <p:cNvPr id="14" name="向右箭號 13"/>
          <p:cNvSpPr/>
          <p:nvPr/>
        </p:nvSpPr>
        <p:spPr>
          <a:xfrm>
            <a:off x="4132884" y="3649877"/>
            <a:ext cx="360739" cy="29173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向右箭號 47"/>
          <p:cNvSpPr/>
          <p:nvPr/>
        </p:nvSpPr>
        <p:spPr>
          <a:xfrm>
            <a:off x="7764536" y="3651847"/>
            <a:ext cx="360739" cy="29173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5021827" y="5045484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2</a:t>
            </a:r>
            <a:r>
              <a:rPr lang="en-US" altLang="zh-TW" sz="2000" b="1" dirty="0" smtClean="0"/>
              <a:t>.</a:t>
            </a:r>
            <a:r>
              <a:rPr lang="zh-TW" altLang="en-US" sz="2000" b="1" dirty="0" smtClean="0"/>
              <a:t>選擇欲辦事務</a:t>
            </a:r>
            <a:endParaRPr lang="zh-TW" altLang="en-US" sz="2000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1721748" y="65575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6</a:t>
            </a:r>
            <a:r>
              <a:rPr lang="en-US" altLang="zh-TW" b="1" dirty="0" smtClean="0"/>
              <a:t>/8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432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系統活動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66746"/>
              </p:ext>
            </p:extLst>
          </p:nvPr>
        </p:nvGraphicFramePr>
        <p:xfrm>
          <a:off x="1306286" y="2554513"/>
          <a:ext cx="9579430" cy="3568993"/>
        </p:xfrm>
        <a:graphic>
          <a:graphicData uri="http://schemas.openxmlformats.org/drawingml/2006/table">
            <a:tbl>
              <a:tblPr/>
              <a:tblGrid>
                <a:gridCol w="478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830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行政人員</a:t>
                      </a:r>
                      <a:endParaRPr lang="zh-TW" altLang="en-US" sz="2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使用者</a:t>
                      </a:r>
                      <a:r>
                        <a:rPr lang="en-US" altLang="zh-TW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學生</a:t>
                      </a:r>
                      <a:r>
                        <a:rPr lang="en-US" altLang="zh-TW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)</a:t>
                      </a:r>
                      <a:endParaRPr lang="zh-TW" altLang="en-US" sz="2800" b="1" dirty="0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685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橢圓 1"/>
          <p:cNvSpPr/>
          <p:nvPr/>
        </p:nvSpPr>
        <p:spPr>
          <a:xfrm>
            <a:off x="2812869" y="3396342"/>
            <a:ext cx="243840" cy="2264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>
            <a:off x="2934789" y="3605347"/>
            <a:ext cx="0" cy="304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2307769" y="3918850"/>
            <a:ext cx="1280160" cy="5486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啟動系統</a:t>
            </a:r>
            <a:endParaRPr lang="zh-TW" alt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3587929" y="5098959"/>
            <a:ext cx="1976848" cy="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2307769" y="4824647"/>
            <a:ext cx="1280160" cy="5486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檢查</a:t>
            </a:r>
            <a:r>
              <a:rPr lang="zh-TW" alt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是否</a:t>
            </a:r>
            <a:endParaRPr lang="en-US" altLang="zh-TW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偵測到人</a:t>
            </a:r>
            <a:r>
              <a:rPr lang="zh-TW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臉</a:t>
            </a:r>
          </a:p>
        </p:txBody>
      </p:sp>
      <p:sp>
        <p:nvSpPr>
          <p:cNvPr id="12" name="菱形 11"/>
          <p:cNvSpPr/>
          <p:nvPr/>
        </p:nvSpPr>
        <p:spPr>
          <a:xfrm>
            <a:off x="5564777" y="4998746"/>
            <a:ext cx="470262" cy="25254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5747642" y="4804508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[</a:t>
            </a:r>
            <a:r>
              <a:rPr lang="zh-TW" altLang="en-US" sz="1200" dirty="0" smtClean="0"/>
              <a:t>是</a:t>
            </a:r>
            <a:r>
              <a:rPr lang="en-US" altLang="zh-TW" sz="1200" dirty="0" smtClean="0"/>
              <a:t>]</a:t>
            </a:r>
            <a:endParaRPr lang="zh-TW" altLang="en-US" sz="12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224109" y="5257388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[</a:t>
            </a:r>
            <a:r>
              <a:rPr lang="zh-TW" altLang="en-US" sz="1200" dirty="0" smtClean="0"/>
              <a:t>不是</a:t>
            </a:r>
            <a:r>
              <a:rPr lang="en-US" altLang="zh-TW" sz="1200" dirty="0" smtClean="0"/>
              <a:t>]</a:t>
            </a:r>
            <a:endParaRPr lang="zh-TW" altLang="en-US" sz="12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6026330" y="5125020"/>
            <a:ext cx="209876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3100222" y="5808650"/>
            <a:ext cx="2699687" cy="52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2760579" y="5625764"/>
            <a:ext cx="339643" cy="326592"/>
            <a:chOff x="2760579" y="5477711"/>
            <a:chExt cx="339643" cy="326592"/>
          </a:xfrm>
        </p:grpSpPr>
        <p:sp>
          <p:nvSpPr>
            <p:cNvPr id="27" name="橢圓 26"/>
            <p:cNvSpPr/>
            <p:nvPr/>
          </p:nvSpPr>
          <p:spPr>
            <a:xfrm>
              <a:off x="2760579" y="5477711"/>
              <a:ext cx="339643" cy="3265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2817216" y="5525685"/>
              <a:ext cx="243840" cy="2264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圓角矩形 29"/>
          <p:cNvSpPr/>
          <p:nvPr/>
        </p:nvSpPr>
        <p:spPr>
          <a:xfrm>
            <a:off x="8125097" y="4850708"/>
            <a:ext cx="1280160" cy="5486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詢問</a:t>
            </a:r>
            <a:r>
              <a:rPr lang="zh-TW" alt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是否</a:t>
            </a:r>
            <a:endParaRPr lang="en-US" altLang="zh-TW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查詢</a:t>
            </a:r>
            <a:r>
              <a:rPr lang="zh-TW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事務</a:t>
            </a:r>
            <a:endParaRPr lang="en-US" altLang="zh-TW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>
            <a:off x="8817383" y="5408064"/>
            <a:ext cx="4354" cy="1863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菱形 33"/>
          <p:cNvSpPr/>
          <p:nvPr/>
        </p:nvSpPr>
        <p:spPr>
          <a:xfrm>
            <a:off x="8586606" y="5589191"/>
            <a:ext cx="470262" cy="25254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/>
          <p:nvPr/>
        </p:nvCxnSpPr>
        <p:spPr>
          <a:xfrm>
            <a:off x="8821737" y="5841740"/>
            <a:ext cx="4354" cy="1863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圓角矩形 35"/>
          <p:cNvSpPr/>
          <p:nvPr/>
        </p:nvSpPr>
        <p:spPr>
          <a:xfrm>
            <a:off x="8186011" y="6028108"/>
            <a:ext cx="1280160" cy="5486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路過</a:t>
            </a:r>
            <a:endParaRPr lang="en-US" altLang="zh-TW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965880" y="5457747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[</a:t>
            </a:r>
            <a:r>
              <a:rPr lang="zh-TW" altLang="en-US" sz="1200" dirty="0" smtClean="0"/>
              <a:t>是</a:t>
            </a:r>
            <a:r>
              <a:rPr lang="en-US" altLang="zh-TW" sz="1200" dirty="0" smtClean="0"/>
              <a:t>]</a:t>
            </a:r>
            <a:endParaRPr lang="zh-TW" altLang="en-US" sz="1200" dirty="0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9048159" y="5724174"/>
            <a:ext cx="892629" cy="148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8241584" y="5773842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[</a:t>
            </a:r>
            <a:r>
              <a:rPr lang="zh-TW" altLang="en-US" sz="1200" dirty="0" smtClean="0"/>
              <a:t>不是</a:t>
            </a:r>
            <a:r>
              <a:rPr lang="en-US" altLang="zh-TW" sz="1200" dirty="0" smtClean="0"/>
              <a:t>]</a:t>
            </a:r>
            <a:endParaRPr lang="zh-TW" altLang="en-US" sz="1200" dirty="0"/>
          </a:p>
        </p:txBody>
      </p:sp>
      <p:sp>
        <p:nvSpPr>
          <p:cNvPr id="41" name="圓角矩形 40"/>
          <p:cNvSpPr/>
          <p:nvPr/>
        </p:nvSpPr>
        <p:spPr>
          <a:xfrm>
            <a:off x="9940788" y="5457747"/>
            <a:ext cx="1280160" cy="5486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進行</a:t>
            </a:r>
            <a:endParaRPr lang="en-US" altLang="zh-TW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事務</a:t>
            </a:r>
            <a:r>
              <a:rPr lang="zh-TW" alt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查詢</a:t>
            </a:r>
            <a:endParaRPr lang="en-US" altLang="zh-TW" sz="16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11220948" y="5789060"/>
            <a:ext cx="18285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群組 43"/>
          <p:cNvGrpSpPr/>
          <p:nvPr/>
        </p:nvGrpSpPr>
        <p:grpSpPr>
          <a:xfrm>
            <a:off x="11482246" y="5621514"/>
            <a:ext cx="339643" cy="326592"/>
            <a:chOff x="2760579" y="5477711"/>
            <a:chExt cx="339643" cy="326592"/>
          </a:xfrm>
        </p:grpSpPr>
        <p:sp>
          <p:nvSpPr>
            <p:cNvPr id="45" name="橢圓 44"/>
            <p:cNvSpPr/>
            <p:nvPr/>
          </p:nvSpPr>
          <p:spPr>
            <a:xfrm>
              <a:off x="2760579" y="5477711"/>
              <a:ext cx="339643" cy="3265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/>
            <p:cNvSpPr/>
            <p:nvPr/>
          </p:nvSpPr>
          <p:spPr>
            <a:xfrm>
              <a:off x="2808507" y="5525685"/>
              <a:ext cx="243840" cy="2264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3" name="直線單箭頭接點 32"/>
          <p:cNvCxnSpPr/>
          <p:nvPr/>
        </p:nvCxnSpPr>
        <p:spPr>
          <a:xfrm>
            <a:off x="2938975" y="4471837"/>
            <a:ext cx="4354" cy="3396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5799908" y="5251295"/>
            <a:ext cx="0" cy="5626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1721748" y="65575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7</a:t>
            </a:r>
            <a:r>
              <a:rPr lang="en-US" altLang="zh-TW" b="1" dirty="0" smtClean="0"/>
              <a:t>/8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3623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564" y="969621"/>
            <a:ext cx="8370872" cy="491875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721748" y="65575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8</a:t>
            </a:r>
            <a:r>
              <a:rPr lang="en-US" altLang="zh-TW" b="1" dirty="0" smtClean="0"/>
              <a:t>/8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303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367</Words>
  <Application>Microsoft Office PowerPoint</Application>
  <PresentationFormat>寬螢幕</PresentationFormat>
  <Paragraphs>87</Paragraphs>
  <Slides>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Garamond</vt:lpstr>
      <vt:lpstr>有機</vt:lpstr>
      <vt:lpstr>行政小幫手系統 </vt:lpstr>
      <vt:lpstr>專題內容</vt:lpstr>
      <vt:lpstr>利害關係人目標表</vt:lpstr>
      <vt:lpstr>事件表</vt:lpstr>
      <vt:lpstr>PowerPoint 簡報</vt:lpstr>
      <vt:lpstr>PowerPoint 簡報</vt:lpstr>
      <vt:lpstr>系統畫面</vt:lpstr>
      <vt:lpstr>系統活動表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行政小幫手系統 </dc:title>
  <dc:creator>Windows 使用者</dc:creator>
  <cp:lastModifiedBy>student</cp:lastModifiedBy>
  <cp:revision>28</cp:revision>
  <dcterms:created xsi:type="dcterms:W3CDTF">2018-10-18T09:39:26Z</dcterms:created>
  <dcterms:modified xsi:type="dcterms:W3CDTF">2018-12-29T05:59:57Z</dcterms:modified>
</cp:coreProperties>
</file>