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2" r:id="rId4"/>
    <p:sldId id="264" r:id="rId5"/>
    <p:sldId id="268" r:id="rId6"/>
    <p:sldId id="267" r:id="rId7"/>
    <p:sldId id="266" r:id="rId8"/>
    <p:sldId id="265" r:id="rId9"/>
    <p:sldId id="271" r:id="rId10"/>
    <p:sldId id="257" r:id="rId11"/>
  </p:sldIdLst>
  <p:sldSz cx="10801350" cy="6858000"/>
  <p:notesSz cx="6858000" cy="9144000"/>
  <p:custDataLst>
    <p:tags r:id="rId13"/>
  </p:custDataLst>
  <p:defaultTextStyle>
    <a:defPPr>
      <a:defRPr lang="zh-CN"/>
    </a:defPPr>
    <a:lvl1pPr marL="0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03" y="72"/>
      </p:cViewPr>
      <p:guideLst>
        <p:guide orient="horz" pos="2160"/>
        <p:guide pos="384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522-9C40-4B36-95C4-2CF1D6B6756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60E2-8382-41CE-ADFD-9FF5ADFE5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5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1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28663" y="685800"/>
            <a:ext cx="54006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</a:t>
            </a:fld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64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91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30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71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87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83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8538" y="1143000"/>
            <a:ext cx="4860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0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71" y="1122363"/>
            <a:ext cx="81010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71" y="3602038"/>
            <a:ext cx="81010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8" indent="0" algn="ctr">
              <a:buNone/>
              <a:defRPr sz="1800"/>
            </a:lvl3pPr>
            <a:lvl4pPr marL="1371446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4" indent="0" algn="ctr">
              <a:buNone/>
              <a:defRPr sz="1600"/>
            </a:lvl6pPr>
            <a:lvl7pPr marL="2742893" indent="0" algn="ctr">
              <a:buNone/>
              <a:defRPr sz="1600"/>
            </a:lvl7pPr>
            <a:lvl8pPr marL="3200041" indent="0" algn="ctr">
              <a:buNone/>
              <a:defRPr sz="1600"/>
            </a:lvl8pPr>
            <a:lvl9pPr marL="3657191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29716" y="365125"/>
            <a:ext cx="232904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594" y="365125"/>
            <a:ext cx="685210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3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22363"/>
            <a:ext cx="81010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602038"/>
            <a:ext cx="81010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7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90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09739"/>
            <a:ext cx="931616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589464"/>
            <a:ext cx="93161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0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593" y="1825625"/>
            <a:ext cx="4590574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8183" y="1825625"/>
            <a:ext cx="4590574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4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65126"/>
            <a:ext cx="931616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000" y="1681163"/>
            <a:ext cx="45694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4000" y="2505075"/>
            <a:ext cx="456947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68183" y="1681163"/>
            <a:ext cx="45919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68183" y="2505075"/>
            <a:ext cx="459198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41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59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88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57200"/>
            <a:ext cx="348371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987426"/>
            <a:ext cx="5468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057400"/>
            <a:ext cx="348371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50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57200"/>
            <a:ext cx="348371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987426"/>
            <a:ext cx="54681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057400"/>
            <a:ext cx="348371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60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62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29716" y="365125"/>
            <a:ext cx="232904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593" y="365125"/>
            <a:ext cx="685210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5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09745"/>
            <a:ext cx="931616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589471"/>
            <a:ext cx="93161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594" y="1825625"/>
            <a:ext cx="4590574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8185" y="1825625"/>
            <a:ext cx="4590574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0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2" y="365129"/>
            <a:ext cx="931616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002" y="1681164"/>
            <a:ext cx="45694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4002" y="2505075"/>
            <a:ext cx="456947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68187" y="1681164"/>
            <a:ext cx="45919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68187" y="2505075"/>
            <a:ext cx="459198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2" y="457201"/>
            <a:ext cx="348371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2" y="987432"/>
            <a:ext cx="54681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2" y="2057400"/>
            <a:ext cx="348371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8" indent="0">
              <a:buNone/>
              <a:defRPr sz="1200"/>
            </a:lvl3pPr>
            <a:lvl4pPr marL="1371446" indent="0">
              <a:buNone/>
              <a:defRPr sz="1000"/>
            </a:lvl4pPr>
            <a:lvl5pPr marL="1828595" indent="0">
              <a:buNone/>
              <a:defRPr sz="1000"/>
            </a:lvl5pPr>
            <a:lvl6pPr marL="2285744" indent="0">
              <a:buNone/>
              <a:defRPr sz="1000"/>
            </a:lvl6pPr>
            <a:lvl7pPr marL="2742893" indent="0">
              <a:buNone/>
              <a:defRPr sz="1000"/>
            </a:lvl7pPr>
            <a:lvl8pPr marL="3200041" indent="0">
              <a:buNone/>
              <a:defRPr sz="1000"/>
            </a:lvl8pPr>
            <a:lvl9pPr marL="3657191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2" y="457201"/>
            <a:ext cx="348371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2" y="987432"/>
            <a:ext cx="54681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2" y="2057400"/>
            <a:ext cx="348371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8" indent="0">
              <a:buNone/>
              <a:defRPr sz="1200"/>
            </a:lvl3pPr>
            <a:lvl4pPr marL="1371446" indent="0">
              <a:buNone/>
              <a:defRPr sz="1000"/>
            </a:lvl4pPr>
            <a:lvl5pPr marL="1828595" indent="0">
              <a:buNone/>
              <a:defRPr sz="1000"/>
            </a:lvl5pPr>
            <a:lvl6pPr marL="2285744" indent="0">
              <a:buNone/>
              <a:defRPr sz="1000"/>
            </a:lvl6pPr>
            <a:lvl7pPr marL="2742893" indent="0">
              <a:buNone/>
              <a:defRPr sz="1000"/>
            </a:lvl7pPr>
            <a:lvl8pPr marL="3200041" indent="0">
              <a:buNone/>
              <a:defRPr sz="1000"/>
            </a:lvl8pPr>
            <a:lvl9pPr marL="3657191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5000" r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94" y="365129"/>
            <a:ext cx="9316164" cy="1325563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94" y="1825625"/>
            <a:ext cx="9316164" cy="4351338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94" y="6356357"/>
            <a:ext cx="2430304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C7D-BD5D-41AA-BD8D-3272251CCA6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948" y="6356357"/>
            <a:ext cx="3645456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8455" y="6356357"/>
            <a:ext cx="2430304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5" indent="-228575" algn="l" defTabSz="9142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3" indent="-228575" algn="l" defTabSz="9142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93" y="365126"/>
            <a:ext cx="9316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93" y="1825625"/>
            <a:ext cx="93161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93" y="6356351"/>
            <a:ext cx="243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6CDFC7D-BD5D-41AA-BD8D-3272251CCA6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 defTabSz="914400"/>
              <a:t>2018/12/14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947" y="6356351"/>
            <a:ext cx="3645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8453" y="6356351"/>
            <a:ext cx="243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1A08839-2BE3-4A31-B1A7-5457980CFFB3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 defTabSz="914400"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jpg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gif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76894" y="2982820"/>
            <a:ext cx="4857007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zh-CN"/>
            </a:defPPr>
            <a:lvl1pPr>
              <a:defRPr sz="3600" spc="300">
                <a:solidFill>
                  <a:schemeClr val="accent1">
                    <a:lumMod val="75000"/>
                  </a:schemeClr>
                </a:solidFill>
                <a:cs typeface="+mn-ea"/>
              </a:defRPr>
            </a:lvl1pPr>
          </a:lstStyle>
          <a:p>
            <a:r>
              <a:rPr lang="zh-TW" altLang="zh-TW" sz="4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蝦皮</a:t>
            </a:r>
            <a:r>
              <a:rPr lang="en-US" altLang="zh-TW" sz="4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&amp;</a:t>
            </a:r>
            <a:r>
              <a:rPr lang="zh-TW" altLang="zh-TW" sz="4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淘寶比一比</a:t>
            </a:r>
            <a:endParaRPr lang="zh-CN" altLang="en-US" sz="4400" dirty="0"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006" y="4670238"/>
            <a:ext cx="3322734" cy="64632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成員</a:t>
            </a: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</a:rPr>
              <a:t>：</a:t>
            </a:r>
            <a:r>
              <a:rPr lang="zh-TW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資管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3A 0524085 </a:t>
            </a:r>
            <a:r>
              <a:rPr lang="zh-TW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劉心荷</a:t>
            </a:r>
            <a:b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zh-TW" altLang="en-US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</a:t>
            </a:r>
            <a:r>
              <a:rPr lang="zh-TW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資管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3A 0524099 </a:t>
            </a:r>
            <a:r>
              <a:rPr lang="zh-TW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許玳瑋</a:t>
            </a:r>
            <a:endParaRPr lang="zh-CN" altLang="en-US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3008" y="4201744"/>
            <a:ext cx="2586462" cy="369322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指導老師：周斯畏 教授</a:t>
            </a:r>
            <a:endParaRPr lang="zh-CN" altLang="en-US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1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9223417" y="1578484"/>
            <a:ext cx="804895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8667653" y="879580"/>
            <a:ext cx="555764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4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5"/>
            </p:custDataLst>
          </p:nvPr>
        </p:nvSpPr>
        <p:spPr>
          <a:xfrm>
            <a:off x="8603625" y="1252338"/>
            <a:ext cx="899814" cy="2060862"/>
          </a:xfrm>
          <a:prstGeom prst="rect">
            <a:avLst/>
          </a:prstGeom>
          <a:noFill/>
        </p:spPr>
        <p:txBody>
          <a:bodyPr vert="eaVert" wrap="square" rtlCol="0" anchor="ctr" anchorCtr="0">
            <a:normAutofit fontScale="70000" lnSpcReduction="20000"/>
          </a:bodyPr>
          <a:lstStyle/>
          <a:p>
            <a:pPr defTabSz="914400"/>
            <a:r>
              <a:rPr lang="zh-TW" altLang="en-US" sz="5400" b="1" dirty="0">
                <a:solidFill>
                  <a:srgbClr val="00A09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ea"/>
                <a:sym typeface="+mn-lt"/>
              </a:rPr>
              <a:t>專題內容</a:t>
            </a:r>
            <a:endParaRPr lang="zh-CN" altLang="en-US" sz="5400" b="1" dirty="0">
              <a:solidFill>
                <a:srgbClr val="00A09D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10" name="MH_Title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36868" y="3515363"/>
            <a:ext cx="3928099" cy="16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微软雅黑 Light" panose="020F0502020204030204"/>
              <a:ea typeface="+mn-ea"/>
              <a:cs typeface="+mn-ea"/>
              <a:sym typeface="+mn-lt"/>
            </a:endParaRPr>
          </a:p>
        </p:txBody>
      </p:sp>
      <p:sp>
        <p:nvSpPr>
          <p:cNvPr id="13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98456" y="3515368"/>
            <a:ext cx="6439901" cy="16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利用此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APP</a:t>
            </a:r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比較蝦皮跟淘寶的商品，減少需要開啟多個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APP</a:t>
            </a:r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或頁面，來找尋同</a:t>
            </a:r>
            <a:r>
              <a:rPr lang="zh-TW" altLang="en-US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一</a:t>
            </a:r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個商品</a:t>
            </a:r>
            <a:r>
              <a:rPr lang="zh-TW" altLang="en-US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之</a:t>
            </a:r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不同價格及資訊</a:t>
            </a:r>
            <a:endParaRPr lang="zh-CN" altLang="en-US" sz="2800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974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6038" y="304800"/>
            <a:ext cx="486061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72121" y="251472"/>
            <a:ext cx="371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600" dirty="0">
                <a:latin typeface="Times New Roman" panose="02020603050405020304" pitchFamily="18" charset="0"/>
                <a:ea typeface="新細明體" panose="02020500000000000000" pitchFamily="18" charset="-120"/>
                <a:cs typeface="+mn-ea"/>
                <a:sym typeface="+mn-lt"/>
              </a:rPr>
              <a:t>利害關係人目標表</a:t>
            </a:r>
            <a:endParaRPr lang="zh-CN" altLang="en-US" sz="2800" spc="600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83219"/>
              </p:ext>
            </p:extLst>
          </p:nvPr>
        </p:nvGraphicFramePr>
        <p:xfrm>
          <a:off x="1673724" y="1568688"/>
          <a:ext cx="7743408" cy="4131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利害關係人（參與者）</a:t>
                      </a: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目標</a:t>
                      </a: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5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顧客</a:t>
                      </a: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可以買到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較</a:t>
                      </a: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高的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東西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多方比較避免買到瑕疵品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貨比三家不吃虧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避免遇到黑心商人或是詐騙集團</a:t>
                      </a: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系統管理者</a:t>
                      </a: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提供好的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給大眾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提供更多商品資訊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服務</a:t>
                      </a: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商品店家</a:t>
                      </a: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可以利用此</a:t>
                      </a:r>
                      <a:r>
                        <a:rPr 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，查詢其他店家的商品資訊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比較其他店家的銷售方式</a:t>
                      </a: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6038" y="304800"/>
            <a:ext cx="486061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72121" y="275221"/>
            <a:ext cx="2286286" cy="52322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事件表</a:t>
            </a:r>
            <a:endParaRPr lang="zh-CN" altLang="en-US" sz="2800" spc="600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3420"/>
              </p:ext>
            </p:extLst>
          </p:nvPr>
        </p:nvGraphicFramePr>
        <p:xfrm>
          <a:off x="1647691" y="1825079"/>
          <a:ext cx="7353800" cy="3733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事件名稱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使用案例名稱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能夠搜尋到商品價格及資訊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商品搜尋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作業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能夠記錄使用者搜尋紀錄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查詢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紀錄作業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購買商品時，將會連結到購物網站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連結網站購買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管理及新增商品資訊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商品</a:t>
                      </a: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資料作業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管理及新增會員資料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客戶基本資料作業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/>
                        </a:rPr>
                        <a:t>與商家協調優惠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/>
                        </a:rPr>
                        <a:t>促銷優惠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0758" marR="6075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6038" y="304800"/>
            <a:ext cx="486061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72121" y="251471"/>
            <a:ext cx="2286286" cy="52322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使用案例圖</a:t>
            </a:r>
            <a:endParaRPr lang="zh-CN" altLang="en-US" sz="2800" spc="600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EAAEB5-C98A-4111-97FF-DEF938CBAF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7"/>
          <a:stretch/>
        </p:blipFill>
        <p:spPr>
          <a:xfrm>
            <a:off x="865239" y="1100177"/>
            <a:ext cx="8082116" cy="51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6038" y="304800"/>
            <a:ext cx="486061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72121" y="251473"/>
            <a:ext cx="4621157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提出一個最重要的</a:t>
            </a:r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使用案例</a:t>
            </a:r>
            <a:endParaRPr lang="zh-CN" altLang="en-US" sz="2800" spc="600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76635"/>
              </p:ext>
            </p:extLst>
          </p:nvPr>
        </p:nvGraphicFramePr>
        <p:xfrm>
          <a:off x="693466" y="1151905"/>
          <a:ext cx="9673692" cy="530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使用案例名稱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商品搜尋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使用案例描述</a:t>
                      </a:r>
                      <a:endParaRPr lang="zh-TW" sz="1600" kern="100" baseline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能夠搜尋到商品價格及資訊</a:t>
                      </a:r>
                      <a:endParaRPr lang="zh-TW" sz="1600" kern="100" baseline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主要參與者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使用者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利害關係人與目標</a:t>
                      </a:r>
                      <a:endParaRPr lang="zh-TW" sz="1600" kern="100" baseline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使用者：比較商品找尋同個商品之不同價格及資訊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系統管理者：能夠了解哪些熱門商品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前置條件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使用手機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APP</a:t>
                      </a: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圖示進入系統，會顯現系統首頁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後置條件</a:t>
                      </a:r>
                      <a:endParaRPr lang="zh-TW" sz="1600" kern="100" baseline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系統給予使用者可以查詢商品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主要成功情節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參與者</a:t>
                      </a:r>
                      <a:endParaRPr lang="zh-TW" sz="1600" b="1" kern="1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系統</a:t>
                      </a:r>
                      <a:endParaRPr lang="zh-TW" sz="1600" b="1" kern="1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25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點選手機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APP</a:t>
                      </a: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圖示，進入比價系統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使用者點選搜尋列，並輸入搜尋文字，即可查詢商品資訊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1-1</a:t>
                      </a:r>
                      <a:r>
                        <a:rPr lang="zh-TW" alt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啟動登入主畫面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2-1</a:t>
                      </a:r>
                      <a:r>
                        <a:rPr lang="zh-TW" alt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進入搜尋畫面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2-2</a:t>
                      </a:r>
                      <a:r>
                        <a:rPr lang="zh-TW" alt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連結至查詢後頁面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2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例外情節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＊如果系統進入維護狀態：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暫停系統使用，讓管理者進行系統維護作業，</a:t>
                      </a:r>
                      <a:r>
                        <a:rPr 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APP</a:t>
                      </a: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畫面會顯現「系統維護中」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2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其他需求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商品搜尋至少一</a:t>
                      </a:r>
                      <a:r>
                        <a:rPr lang="zh-TW" altLang="en-US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個</a:t>
                      </a:r>
                      <a:r>
                        <a:rPr lang="zh-TW" sz="1600" kern="1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字以上</a:t>
                      </a:r>
                      <a:endParaRPr lang="zh-TW" sz="1600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6038" y="304800"/>
            <a:ext cx="486061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72121" y="251471"/>
            <a:ext cx="2286286" cy="52322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系統畫面</a:t>
            </a:r>
            <a:endParaRPr lang="zh-CN" altLang="en-US" sz="2800" spc="600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" y="1282534"/>
            <a:ext cx="2579172" cy="4126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C:\Users\瑋\Desktop\物件導向\進去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45" y="1283609"/>
            <a:ext cx="2578500" cy="412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瑋\Desktop\物件導向\恐龍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92" y="1283609"/>
            <a:ext cx="2578500" cy="412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761340" y="6048565"/>
            <a:ext cx="169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搜尋結果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36393" y="6062486"/>
            <a:ext cx="169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首頁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122019" y="6048565"/>
            <a:ext cx="169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初始頁面</a:t>
            </a:r>
          </a:p>
        </p:txBody>
      </p:sp>
    </p:spTree>
    <p:extLst>
      <p:ext uri="{BB962C8B-B14F-4D97-AF65-F5344CB8AC3E}">
        <p14:creationId xmlns:p14="http://schemas.microsoft.com/office/powerpoint/2010/main" val="13502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6038" y="304800"/>
            <a:ext cx="486061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72121" y="251471"/>
            <a:ext cx="2286286" cy="52322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zh-TW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系統活動圖</a:t>
            </a:r>
            <a:endParaRPr lang="zh-CN" altLang="en-US" sz="2800" spc="600" dirty="0">
              <a:latin typeface="Times New Roman" panose="02020603050405020304" pitchFamily="18" charset="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83171" y="5830043"/>
            <a:ext cx="181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活動圖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28F661-0386-47E9-BDF9-D5BBAE4119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0" t="14449" r="11975" b="22126"/>
          <a:stretch/>
        </p:blipFill>
        <p:spPr>
          <a:xfrm>
            <a:off x="1091681" y="1464906"/>
            <a:ext cx="9025392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893007" y="2206552"/>
            <a:ext cx="4210632" cy="70787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zh-CN" sz="4000" b="1" spc="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THANK YOU</a:t>
            </a:r>
            <a:endParaRPr lang="zh-CN" altLang="en-US" sz="4000" b="1" spc="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026" name="Picture 2" descr="C:\Users\瑋\Desktop\恐龍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04" y="4151313"/>
            <a:ext cx="2786723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369</Words>
  <Application>Microsoft Office PowerPoint</Application>
  <PresentationFormat>自訂</PresentationFormat>
  <Paragraphs>78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</vt:lpstr>
      <vt:lpstr>微软雅黑 Light</vt:lpstr>
      <vt:lpstr>Arial</vt:lpstr>
      <vt:lpstr>Calibri</vt:lpstr>
      <vt:lpstr>Times New Roman</vt:lpstr>
      <vt:lpstr>第一PPT，www.1ppt.com</vt:lpstr>
      <vt:lpstr>1_第一PPT，www.1ppt.com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蓝色水彩</dc:title>
  <dc:creator>第一PPT</dc:creator>
  <cp:keywords>www.1ppt.com</cp:keywords>
  <dc:description>www.1ppt.com</dc:description>
  <cp:lastModifiedBy>USER</cp:lastModifiedBy>
  <cp:revision>67</cp:revision>
  <dcterms:created xsi:type="dcterms:W3CDTF">2017-08-01T09:51:47Z</dcterms:created>
  <dcterms:modified xsi:type="dcterms:W3CDTF">2018-12-14T02:39:14Z</dcterms:modified>
</cp:coreProperties>
</file>