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88" r:id="rId4"/>
    <p:sldId id="272" r:id="rId5"/>
    <p:sldId id="296" r:id="rId6"/>
    <p:sldId id="292" r:id="rId7"/>
    <p:sldId id="310" r:id="rId8"/>
    <p:sldId id="312" r:id="rId9"/>
    <p:sldId id="315" r:id="rId10"/>
    <p:sldId id="313" r:id="rId11"/>
    <p:sldId id="314" r:id="rId12"/>
    <p:sldId id="309" r:id="rId13"/>
    <p:sldId id="307" r:id="rId14"/>
    <p:sldId id="308" r:id="rId15"/>
    <p:sldId id="299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779"/>
    <a:srgbClr val="E94848"/>
    <a:srgbClr val="EEECE1"/>
    <a:srgbClr val="A5CB52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91" autoAdjust="0"/>
  </p:normalViewPr>
  <p:slideViewPr>
    <p:cSldViewPr>
      <p:cViewPr varScale="1">
        <p:scale>
          <a:sx n="91" d="100"/>
          <a:sy n="91" d="100"/>
        </p:scale>
        <p:origin x="810" y="84"/>
      </p:cViewPr>
      <p:guideLst>
        <p:guide orient="horz" pos="1588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2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39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44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73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78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04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80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7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2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6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將台灣的科技產品利用我們的網頁平台可以提供消費者商品連結，巴基斯坦的人可以利用社群連結看到商品的資訊，並且利用</a:t>
            </a:r>
            <a:r>
              <a:rPr lang="en-US" altLang="zh-TW" dirty="0" err="1" smtClean="0"/>
              <a:t>Pchome</a:t>
            </a:r>
            <a:r>
              <a:rPr lang="zh-TW" altLang="en-US" dirty="0" smtClean="0"/>
              <a:t>去購買台灣的科技產品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2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87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7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9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86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專題是一種行銷方式提案，藉著在三大社群網站設置帳號收集台灣商品資訊（三大社群為ｆａｃｅｂｏｏｋ、ｉｇ、ｙｏｕｔｕｂｅ），再經由網頁統整這三隻社群帳號，將所有淺在消費群匯流至同個地方，引導他們至ｐｃｈｏｍｅ消費，擴增台灣產品在巴基斯坦方的能見度。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由於本專題並非是一套程式系統，所以測試將著重在網頁呈現方式是否完善，以及檢視流程方法是否恰當。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3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950112" y="-552328"/>
            <a:ext cx="3197376" cy="15986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272873" y="4021229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5696" y="1491630"/>
            <a:ext cx="552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 Taiwan</a:t>
            </a:r>
            <a:endParaRPr lang="zh-CN" altLang="en-US" sz="5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4"/>
          <p:cNvSpPr txBox="1"/>
          <p:nvPr/>
        </p:nvSpPr>
        <p:spPr>
          <a:xfrm>
            <a:off x="4294148" y="3436629"/>
            <a:ext cx="31648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TW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TW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en-US" altLang="zh-TW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組員</a:t>
            </a:r>
            <a:r>
              <a:rPr lang="en-US" altLang="zh-TW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:0524087</a:t>
            </a:r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曾心</a:t>
            </a:r>
            <a:r>
              <a:rPr lang="zh-TW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怡</a:t>
            </a:r>
            <a:endParaRPr lang="en-US" altLang="zh-TW" sz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TW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0524051</a:t>
            </a:r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李秋婷</a:t>
            </a:r>
            <a:endParaRPr lang="en-US" altLang="zh-TW" sz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TW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0524025</a:t>
            </a:r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楊芳沂</a:t>
            </a:r>
            <a:endParaRPr lang="en-US" altLang="zh-TW" sz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TW" sz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指導教師</a:t>
            </a:r>
            <a:r>
              <a:rPr lang="en-US" altLang="zh-TW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黃</a:t>
            </a:r>
            <a:r>
              <a:rPr lang="zh-TW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</a:t>
            </a:r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貴</a:t>
            </a:r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老師</a:t>
            </a:r>
            <a:endParaRPr lang="zh-CN" alt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4"/>
          <p:cNvSpPr txBox="1"/>
          <p:nvPr/>
        </p:nvSpPr>
        <p:spPr>
          <a:xfrm>
            <a:off x="3633525" y="2332495"/>
            <a:ext cx="375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將台灣科技產品連結到巴基斯</a:t>
            </a: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71"/>
                            </p:stCondLst>
                            <p:childTnLst>
                              <p:par>
                                <p:cTn id="294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6662"/>
                            </p:stCondLst>
                            <p:childTnLst>
                              <p:par>
                                <p:cTn id="3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115" grpId="0"/>
      <p:bldP spid="1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67545" y="60997"/>
            <a:ext cx="2330389" cy="561321"/>
            <a:chOff x="472838" y="-11422"/>
            <a:chExt cx="2330389" cy="561321"/>
          </a:xfrm>
        </p:grpSpPr>
        <p:sp>
          <p:nvSpPr>
            <p:cNvPr id="41" name="文本框 40"/>
            <p:cNvSpPr txBox="1"/>
            <p:nvPr/>
          </p:nvSpPr>
          <p:spPr>
            <a:xfrm>
              <a:off x="472838" y="-11422"/>
              <a:ext cx="233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測試工作時程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673480" y="46804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10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06818"/>
              </p:ext>
            </p:extLst>
          </p:nvPr>
        </p:nvGraphicFramePr>
        <p:xfrm>
          <a:off x="1547664" y="1347614"/>
          <a:ext cx="5946347" cy="273630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6384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48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30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7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測試內容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日期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時間長度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網站載入速度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1/12(</a:t>
                      </a:r>
                      <a:r>
                        <a:rPr lang="zh-TW" sz="1200" kern="100">
                          <a:effectLst/>
                        </a:rPr>
                        <a:t>六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一天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檢查資訊完整度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1/13(</a:t>
                      </a:r>
                      <a:r>
                        <a:rPr lang="zh-TW" sz="1200" kern="100">
                          <a:effectLst/>
                        </a:rPr>
                        <a:t>日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一天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統整上述問題進行最後調整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1/14(</a:t>
                      </a:r>
                      <a:r>
                        <a:rPr lang="zh-TW" sz="1200" kern="100">
                          <a:effectLst/>
                        </a:rPr>
                        <a:t>一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r>
                        <a:rPr lang="zh-TW" sz="1200" kern="100">
                          <a:effectLst/>
                        </a:rPr>
                        <a:t>～</a:t>
                      </a:r>
                      <a:r>
                        <a:rPr lang="en-US" sz="1200" kern="100">
                          <a:effectLst/>
                        </a:rPr>
                        <a:t>1/19(</a:t>
                      </a:r>
                      <a:r>
                        <a:rPr lang="zh-TW" sz="1200" kern="100">
                          <a:effectLst/>
                        </a:rPr>
                        <a:t>六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六天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開放網頁紀錄成效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1/20(</a:t>
                      </a:r>
                      <a:r>
                        <a:rPr lang="zh-TW" sz="1200" kern="100">
                          <a:effectLst/>
                        </a:rPr>
                        <a:t>日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r>
                        <a:rPr lang="zh-TW" sz="1200" kern="100">
                          <a:effectLst/>
                        </a:rPr>
                        <a:t>～</a:t>
                      </a:r>
                      <a:r>
                        <a:rPr lang="en-US" sz="1200" kern="100">
                          <a:effectLst/>
                        </a:rPr>
                        <a:t>2/16(</a:t>
                      </a:r>
                      <a:r>
                        <a:rPr lang="zh-TW" sz="1200" kern="100">
                          <a:effectLst/>
                        </a:rPr>
                        <a:t>六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四周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六边形 2"/>
          <p:cNvSpPr/>
          <p:nvPr/>
        </p:nvSpPr>
        <p:spPr>
          <a:xfrm rot="20402482">
            <a:off x="1290280" y="1303922"/>
            <a:ext cx="684919" cy="551800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74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67545" y="60997"/>
            <a:ext cx="2330389" cy="561321"/>
            <a:chOff x="472838" y="-11422"/>
            <a:chExt cx="2330389" cy="561321"/>
          </a:xfrm>
        </p:grpSpPr>
        <p:sp>
          <p:nvSpPr>
            <p:cNvPr id="41" name="文本框 40"/>
            <p:cNvSpPr txBox="1"/>
            <p:nvPr/>
          </p:nvSpPr>
          <p:spPr>
            <a:xfrm>
              <a:off x="472838" y="-11422"/>
              <a:ext cx="233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檢核表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673480" y="46804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11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134"/>
              </p:ext>
            </p:extLst>
          </p:nvPr>
        </p:nvGraphicFramePr>
        <p:xfrm>
          <a:off x="1403648" y="1059582"/>
          <a:ext cx="6192689" cy="3384374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0566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66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91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89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89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523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3482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商品名稱：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從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482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Youtube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facebook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Web site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482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到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Youtube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Facebook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Web site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 smtClean="0">
                          <a:effectLst/>
                        </a:rPr>
                        <a:t>Pchome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六边形 2"/>
          <p:cNvSpPr/>
          <p:nvPr/>
        </p:nvSpPr>
        <p:spPr>
          <a:xfrm rot="20402482">
            <a:off x="1189224" y="871875"/>
            <a:ext cx="684919" cy="551800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745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732784" y="2114900"/>
            <a:ext cx="261246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方正兰亭中黑_GBK" pitchFamily="2" charset="-122"/>
                <a:ea typeface="方正兰亭中黑_GBK" pitchFamily="2" charset="-122"/>
              </a:rPr>
              <a:t>GitHub</a:t>
            </a:r>
            <a:r>
              <a:rPr lang="zh-TW" altLang="en-US" sz="2000" dirty="0">
                <a:latin typeface="方正兰亭中黑_GBK" pitchFamily="2" charset="-122"/>
                <a:ea typeface="方正兰亭中黑_GBK" pitchFamily="2" charset="-122"/>
              </a:rPr>
              <a:t>展示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935115" y="1926369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8673480" y="46804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12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67545" y="60997"/>
            <a:ext cx="2330389" cy="561321"/>
            <a:chOff x="472838" y="-11422"/>
            <a:chExt cx="2330389" cy="561321"/>
          </a:xfrm>
        </p:grpSpPr>
        <p:sp>
          <p:nvSpPr>
            <p:cNvPr id="41" name="文本框 40"/>
            <p:cNvSpPr txBox="1"/>
            <p:nvPr/>
          </p:nvSpPr>
          <p:spPr>
            <a:xfrm>
              <a:off x="472838" y="-11422"/>
              <a:ext cx="233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TW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8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t="14759" r="1781" b="7231"/>
          <a:stretch/>
        </p:blipFill>
        <p:spPr>
          <a:xfrm>
            <a:off x="323528" y="622318"/>
            <a:ext cx="8568952" cy="439667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673480" y="46979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13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4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67545" y="60997"/>
            <a:ext cx="2330389" cy="561321"/>
            <a:chOff x="472838" y="-11422"/>
            <a:chExt cx="2330389" cy="561321"/>
          </a:xfrm>
        </p:grpSpPr>
        <p:sp>
          <p:nvSpPr>
            <p:cNvPr id="41" name="文本框 40"/>
            <p:cNvSpPr txBox="1"/>
            <p:nvPr/>
          </p:nvSpPr>
          <p:spPr>
            <a:xfrm>
              <a:off x="472838" y="-11422"/>
              <a:ext cx="233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TW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673480" y="46804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14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t="15700" r="3291" b="7785"/>
          <a:stretch/>
        </p:blipFill>
        <p:spPr>
          <a:xfrm>
            <a:off x="323528" y="622319"/>
            <a:ext cx="8352928" cy="439667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707503" y="434188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2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622431" y="-511446"/>
            <a:ext cx="2637494" cy="150591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35381" y="1874606"/>
            <a:ext cx="5774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5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9914" y="1166106"/>
            <a:ext cx="4464496" cy="3277199"/>
            <a:chOff x="611560" y="1735977"/>
            <a:chExt cx="5256584" cy="3277199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11560" y="1735977"/>
              <a:ext cx="496855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1560" y="2555277"/>
              <a:ext cx="439248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11560" y="3374577"/>
              <a:ext cx="424847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11560" y="4193877"/>
              <a:ext cx="446449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11560" y="5013176"/>
              <a:ext cx="525658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513278" y="1389278"/>
            <a:ext cx="4195822" cy="514347"/>
            <a:chOff x="562412" y="1277570"/>
            <a:chExt cx="4195822" cy="514347"/>
          </a:xfrm>
        </p:grpSpPr>
        <p:sp>
          <p:nvSpPr>
            <p:cNvPr id="21" name="TextBox 20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gray">
            <a:xfrm>
              <a:off x="562412" y="1277570"/>
              <a:ext cx="2423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latin typeface="方正兰亭中黑_GBK" pitchFamily="2" charset="-122"/>
                  <a:ea typeface="方正兰亭中黑_GBK" pitchFamily="2" charset="-122"/>
                </a:rPr>
                <a:t>Tech Taiwan</a:t>
              </a:r>
              <a:r>
                <a:rPr lang="zh-TW" altLang="en-US" sz="1600" dirty="0" smtClean="0">
                  <a:latin typeface="方正兰亭中黑_GBK" pitchFamily="2" charset="-122"/>
                  <a:ea typeface="方正兰亭中黑_GBK" pitchFamily="2" charset="-122"/>
                </a:rPr>
                <a:t>是什麼</a:t>
              </a:r>
              <a:r>
                <a:rPr lang="en-US" altLang="zh-TW" sz="1600" dirty="0" smtClean="0">
                  <a:latin typeface="方正兰亭中黑_GBK" pitchFamily="2" charset="-122"/>
                  <a:ea typeface="方正兰亭中黑_GBK" pitchFamily="2" charset="-122"/>
                </a:rPr>
                <a:t>?</a:t>
              </a:r>
              <a:endParaRPr lang="zh-CN" altLang="en-US" sz="1600" dirty="0"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13278" y="2223095"/>
            <a:ext cx="4195822" cy="498857"/>
            <a:chOff x="562412" y="1293059"/>
            <a:chExt cx="4195822" cy="498857"/>
          </a:xfrm>
        </p:grpSpPr>
        <p:sp>
          <p:nvSpPr>
            <p:cNvPr id="51" name="TextBox 50"/>
            <p:cNvSpPr txBox="1"/>
            <p:nvPr/>
          </p:nvSpPr>
          <p:spPr>
            <a:xfrm>
              <a:off x="562412" y="1530306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gray">
            <a:xfrm>
              <a:off x="562412" y="1293059"/>
              <a:ext cx="2423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TW" altLang="en-US" sz="1600" dirty="0" smtClean="0">
                  <a:latin typeface="方正兰亭中黑_GBK" pitchFamily="2" charset="-122"/>
                  <a:ea typeface="方正兰亭中黑_GBK" pitchFamily="2" charset="-122"/>
                </a:rPr>
                <a:t>類別圖、循序圖</a:t>
              </a:r>
              <a:endParaRPr lang="zh-CN" altLang="en-US" sz="1600" dirty="0"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13278" y="3031268"/>
            <a:ext cx="4195822" cy="512405"/>
            <a:chOff x="562412" y="1279512"/>
            <a:chExt cx="4195822" cy="512405"/>
          </a:xfrm>
        </p:grpSpPr>
        <p:sp>
          <p:nvSpPr>
            <p:cNvPr id="54" name="TextBox 53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gray">
            <a:xfrm>
              <a:off x="562412" y="1279512"/>
              <a:ext cx="2423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TW" altLang="en-US" sz="1600" dirty="0" smtClean="0">
                  <a:latin typeface="方正兰亭中黑_GBK" pitchFamily="2" charset="-122"/>
                  <a:ea typeface="方正兰亭中黑_GBK" pitchFamily="2" charset="-122"/>
                </a:rPr>
                <a:t>測試計畫</a:t>
              </a:r>
              <a:endParaRPr lang="zh-CN" altLang="en-US" sz="1600" dirty="0"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513278" y="3847178"/>
            <a:ext cx="4195822" cy="547437"/>
            <a:chOff x="562412" y="1244480"/>
            <a:chExt cx="4195822" cy="547437"/>
          </a:xfrm>
        </p:grpSpPr>
        <p:sp>
          <p:nvSpPr>
            <p:cNvPr id="57" name="TextBox 56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gray">
            <a:xfrm>
              <a:off x="562412" y="1244480"/>
              <a:ext cx="2423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sz="1600" dirty="0" err="1">
                  <a:latin typeface="方正兰亭中黑_GBK" pitchFamily="2" charset="-122"/>
                  <a:ea typeface="方正兰亭中黑_GBK" pitchFamily="2" charset="-122"/>
                </a:rPr>
                <a:t>GitHub</a:t>
              </a:r>
              <a:r>
                <a:rPr lang="zh-TW" altLang="en-US" sz="1600" dirty="0">
                  <a:latin typeface="方正兰亭中黑_GBK" pitchFamily="2" charset="-122"/>
                  <a:ea typeface="方正兰亭中黑_GBK" pitchFamily="2" charset="-122"/>
                </a:rPr>
                <a:t>展示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07904" y="119156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07904" y="2010010"/>
            <a:ext cx="710599" cy="773822"/>
            <a:chOff x="550069" y="1100038"/>
            <a:chExt cx="710599" cy="773822"/>
          </a:xfrm>
        </p:grpSpPr>
        <p:sp>
          <p:nvSpPr>
            <p:cNvPr id="98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0069" y="1182919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707904" y="2825056"/>
            <a:ext cx="710599" cy="773822"/>
            <a:chOff x="550069" y="1100038"/>
            <a:chExt cx="710599" cy="7738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1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0069" y="1198061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707904" y="3646912"/>
            <a:ext cx="710599" cy="773822"/>
            <a:chOff x="550069" y="1100038"/>
            <a:chExt cx="710599" cy="773822"/>
          </a:xfrm>
        </p:grpSpPr>
        <p:sp>
          <p:nvSpPr>
            <p:cNvPr id="10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0069" y="117700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587366" y="2154432"/>
            <a:ext cx="170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 smtClean="0">
                <a:solidFill>
                  <a:schemeClr val="accent3">
                    <a:lumMod val="75000"/>
                  </a:schemeClr>
                </a:solidFill>
              </a:rPr>
              <a:t>目</a:t>
            </a:r>
            <a:r>
              <a:rPr lang="zh-TW" altLang="en-US" sz="3600" dirty="0">
                <a:solidFill>
                  <a:schemeClr val="accent3">
                    <a:lumMod val="75000"/>
                  </a:schemeClr>
                </a:solidFill>
              </a:rPr>
              <a:t>錄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Contents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9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9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2196" y="2114900"/>
            <a:ext cx="242309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方正兰亭中黑_GBK" pitchFamily="2" charset="-122"/>
                <a:ea typeface="方正兰亭中黑_GBK" pitchFamily="2" charset="-122"/>
              </a:rPr>
              <a:t>Tech Taiwan</a:t>
            </a:r>
            <a:r>
              <a:rPr lang="zh-CN" altLang="en-US" sz="2000" dirty="0">
                <a:latin typeface="方正兰亭中黑_GBK" pitchFamily="2" charset="-122"/>
                <a:ea typeface="方正兰亭中黑_GBK" pitchFamily="2" charset="-122"/>
              </a:rPr>
              <a:t>是什麼</a:t>
            </a:r>
            <a:r>
              <a:rPr lang="en-US" altLang="zh-CN" sz="2000" dirty="0">
                <a:latin typeface="方正兰亭中黑_GBK" pitchFamily="2" charset="-122"/>
                <a:ea typeface="方正兰亭中黑_GBK" pitchFamily="2" charset="-122"/>
              </a:rPr>
              <a:t>?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864527" y="1926369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3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auto">
          <a:xfrm>
            <a:off x="3730907" y="2376212"/>
            <a:ext cx="4034029" cy="2128857"/>
          </a:xfrm>
          <a:custGeom>
            <a:avLst/>
            <a:gdLst/>
            <a:ahLst/>
            <a:cxnLst>
              <a:cxn ang="0">
                <a:pos x="1771" y="885"/>
              </a:cxn>
              <a:cxn ang="0">
                <a:pos x="885" y="0"/>
              </a:cxn>
              <a:cxn ang="0">
                <a:pos x="0" y="885"/>
              </a:cxn>
              <a:cxn ang="0">
                <a:pos x="0" y="890"/>
              </a:cxn>
              <a:cxn ang="0">
                <a:pos x="1771" y="890"/>
              </a:cxn>
              <a:cxn ang="0">
                <a:pos x="1771" y="885"/>
              </a:cxn>
            </a:cxnLst>
            <a:rect l="0" t="0" r="r" b="b"/>
            <a:pathLst>
              <a:path w="1771" h="890">
                <a:moveTo>
                  <a:pt x="1771" y="885"/>
                </a:moveTo>
                <a:cubicBezTo>
                  <a:pt x="1771" y="396"/>
                  <a:pt x="1374" y="0"/>
                  <a:pt x="885" y="0"/>
                </a:cubicBezTo>
                <a:cubicBezTo>
                  <a:pt x="396" y="0"/>
                  <a:pt x="0" y="396"/>
                  <a:pt x="0" y="885"/>
                </a:cubicBezTo>
                <a:cubicBezTo>
                  <a:pt x="0" y="887"/>
                  <a:pt x="0" y="889"/>
                  <a:pt x="0" y="890"/>
                </a:cubicBezTo>
                <a:cubicBezTo>
                  <a:pt x="1771" y="890"/>
                  <a:pt x="1771" y="890"/>
                  <a:pt x="1771" y="890"/>
                </a:cubicBezTo>
                <a:cubicBezTo>
                  <a:pt x="1771" y="889"/>
                  <a:pt x="1771" y="887"/>
                  <a:pt x="1771" y="885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506743" y="3154672"/>
            <a:ext cx="2267344" cy="1397796"/>
            <a:chOff x="3506743" y="3154672"/>
            <a:chExt cx="2267344" cy="1397796"/>
          </a:xfrm>
        </p:grpSpPr>
        <p:sp>
          <p:nvSpPr>
            <p:cNvPr id="5" name="Freeform 9"/>
            <p:cNvSpPr/>
            <p:nvPr/>
          </p:nvSpPr>
          <p:spPr bwMode="auto">
            <a:xfrm>
              <a:off x="3506743" y="3154672"/>
              <a:ext cx="2267344" cy="1397796"/>
            </a:xfrm>
            <a:custGeom>
              <a:avLst/>
              <a:gdLst/>
              <a:ahLst/>
              <a:cxnLst>
                <a:cxn ang="0">
                  <a:pos x="0" y="491"/>
                </a:cxn>
                <a:cxn ang="0">
                  <a:pos x="0" y="496"/>
                </a:cxn>
                <a:cxn ang="0">
                  <a:pos x="883" y="496"/>
                </a:cxn>
                <a:cxn ang="0">
                  <a:pos x="155" y="0"/>
                </a:cxn>
                <a:cxn ang="0">
                  <a:pos x="0" y="491"/>
                </a:cxn>
              </a:cxnLst>
              <a:rect l="0" t="0" r="r" b="b"/>
              <a:pathLst>
                <a:path w="883" h="496">
                  <a:moveTo>
                    <a:pt x="0" y="491"/>
                  </a:moveTo>
                  <a:cubicBezTo>
                    <a:pt x="0" y="493"/>
                    <a:pt x="0" y="494"/>
                    <a:pt x="0" y="496"/>
                  </a:cubicBezTo>
                  <a:cubicBezTo>
                    <a:pt x="883" y="496"/>
                    <a:pt x="883" y="496"/>
                    <a:pt x="883" y="49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57" y="141"/>
                    <a:pt x="0" y="310"/>
                    <a:pt x="0" y="49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51737" y="3846829"/>
              <a:ext cx="1062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1600" kern="0" dirty="0" smtClean="0">
                  <a:latin typeface="方正兰亭中粗黑_GBK" pitchFamily="2" charset="-122"/>
                  <a:ea typeface="方正兰亭中粗黑_GBK" pitchFamily="2" charset="-122"/>
                </a:rPr>
                <a:t>網頁平台</a:t>
              </a:r>
              <a:endParaRPr lang="zh-CN" altLang="en-US" sz="1600" kern="0" dirty="0">
                <a:latin typeface="方正兰亭中粗黑_GBK" pitchFamily="2" charset="-122"/>
                <a:ea typeface="方正兰亭中粗黑_GBK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59412" y="2276904"/>
            <a:ext cx="1700772" cy="2098004"/>
            <a:chOff x="3959412" y="2276904"/>
            <a:chExt cx="1700772" cy="2098004"/>
          </a:xfrm>
          <a:solidFill>
            <a:schemeClr val="accent5"/>
          </a:solidFill>
        </p:grpSpPr>
        <p:sp>
          <p:nvSpPr>
            <p:cNvPr id="8" name="Freeform 12"/>
            <p:cNvSpPr/>
            <p:nvPr/>
          </p:nvSpPr>
          <p:spPr bwMode="auto">
            <a:xfrm>
              <a:off x="3959412" y="2276904"/>
              <a:ext cx="1700772" cy="2098004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330"/>
                </a:cxn>
                <a:cxn ang="0">
                  <a:pos x="747" y="839"/>
                </a:cxn>
                <a:cxn ang="0">
                  <a:pos x="458" y="0"/>
                </a:cxn>
              </a:cxnLst>
              <a:rect l="0" t="0" r="r" b="b"/>
              <a:pathLst>
                <a:path w="747" h="839">
                  <a:moveTo>
                    <a:pt x="458" y="0"/>
                  </a:moveTo>
                  <a:cubicBezTo>
                    <a:pt x="271" y="63"/>
                    <a:pt x="112" y="180"/>
                    <a:pt x="0" y="330"/>
                  </a:cubicBezTo>
                  <a:cubicBezTo>
                    <a:pt x="747" y="839"/>
                    <a:pt x="747" y="839"/>
                    <a:pt x="747" y="839"/>
                  </a:cubicBezTo>
                  <a:lnTo>
                    <a:pt x="45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54692" y="2945614"/>
              <a:ext cx="1062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kern="0" dirty="0" smtClean="0">
                  <a:latin typeface="方正兰亭中粗黑_GBK" pitchFamily="2" charset="-122"/>
                  <a:ea typeface="方正兰亭中粗黑_GBK" pitchFamily="2" charset="-122"/>
                </a:rPr>
                <a:t>IG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68191" y="2144814"/>
            <a:ext cx="1332464" cy="2232986"/>
            <a:chOff x="5068191" y="2144814"/>
            <a:chExt cx="1332464" cy="2232986"/>
          </a:xfrm>
          <a:solidFill>
            <a:schemeClr val="accent6">
              <a:lumMod val="50000"/>
            </a:schemeClr>
          </a:solidFill>
        </p:grpSpPr>
        <p:sp>
          <p:nvSpPr>
            <p:cNvPr id="6" name="Freeform 10"/>
            <p:cNvSpPr/>
            <p:nvPr/>
          </p:nvSpPr>
          <p:spPr bwMode="auto">
            <a:xfrm>
              <a:off x="5068191" y="2144814"/>
              <a:ext cx="1332464" cy="2232986"/>
            </a:xfrm>
            <a:custGeom>
              <a:avLst/>
              <a:gdLst/>
              <a:ahLst/>
              <a:cxnLst>
                <a:cxn ang="0">
                  <a:pos x="585" y="43"/>
                </a:cxn>
                <a:cxn ang="0">
                  <a:pos x="293" y="0"/>
                </a:cxn>
                <a:cxn ang="0">
                  <a:pos x="0" y="44"/>
                </a:cxn>
                <a:cxn ang="0">
                  <a:pos x="293" y="893"/>
                </a:cxn>
                <a:cxn ang="0">
                  <a:pos x="585" y="43"/>
                </a:cxn>
              </a:cxnLst>
              <a:rect l="0" t="0" r="r" b="b"/>
              <a:pathLst>
                <a:path w="585" h="893">
                  <a:moveTo>
                    <a:pt x="585" y="43"/>
                  </a:moveTo>
                  <a:cubicBezTo>
                    <a:pt x="493" y="16"/>
                    <a:pt x="395" y="0"/>
                    <a:pt x="293" y="0"/>
                  </a:cubicBezTo>
                  <a:cubicBezTo>
                    <a:pt x="191" y="0"/>
                    <a:pt x="92" y="16"/>
                    <a:pt x="0" y="44"/>
                  </a:cubicBezTo>
                  <a:cubicBezTo>
                    <a:pt x="293" y="893"/>
                    <a:pt x="293" y="893"/>
                    <a:pt x="293" y="893"/>
                  </a:cubicBezTo>
                  <a:lnTo>
                    <a:pt x="585" y="4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rgbClr val="383838"/>
                </a:solidFill>
                <a:latin typeface="Calibri" panose="020F0502020204030204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16845" y="2669585"/>
              <a:ext cx="1062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kern="0" dirty="0" smtClean="0">
                  <a:latin typeface="方正兰亭中粗黑_GBK" pitchFamily="2" charset="-122"/>
                  <a:ea typeface="方正兰亭中粗黑_GBK" pitchFamily="2" charset="-122"/>
                </a:rPr>
                <a:t>FB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805771" y="2276904"/>
            <a:ext cx="1710414" cy="2110539"/>
            <a:chOff x="5805771" y="2276904"/>
            <a:chExt cx="1710414" cy="2110539"/>
          </a:xfrm>
          <a:solidFill>
            <a:schemeClr val="accent4"/>
          </a:solidFill>
        </p:grpSpPr>
        <p:sp>
          <p:nvSpPr>
            <p:cNvPr id="7" name="Freeform 11"/>
            <p:cNvSpPr/>
            <p:nvPr/>
          </p:nvSpPr>
          <p:spPr bwMode="auto">
            <a:xfrm>
              <a:off x="5805771" y="2276904"/>
              <a:ext cx="1710414" cy="2110539"/>
            </a:xfrm>
            <a:custGeom>
              <a:avLst/>
              <a:gdLst/>
              <a:ahLst/>
              <a:cxnLst>
                <a:cxn ang="0">
                  <a:pos x="751" y="331"/>
                </a:cxn>
                <a:cxn ang="0">
                  <a:pos x="290" y="0"/>
                </a:cxn>
                <a:cxn ang="0">
                  <a:pos x="0" y="844"/>
                </a:cxn>
                <a:cxn ang="0">
                  <a:pos x="751" y="331"/>
                </a:cxn>
              </a:cxnLst>
              <a:rect l="0" t="0" r="r" b="b"/>
              <a:pathLst>
                <a:path w="751" h="844">
                  <a:moveTo>
                    <a:pt x="751" y="331"/>
                  </a:moveTo>
                  <a:cubicBezTo>
                    <a:pt x="638" y="180"/>
                    <a:pt x="478" y="63"/>
                    <a:pt x="290" y="0"/>
                  </a:cubicBezTo>
                  <a:cubicBezTo>
                    <a:pt x="0" y="844"/>
                    <a:pt x="0" y="844"/>
                    <a:pt x="0" y="844"/>
                  </a:cubicBezTo>
                  <a:lnTo>
                    <a:pt x="751" y="33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rgbClr val="383838"/>
                </a:solidFill>
                <a:latin typeface="Calibri" panose="020F0502020204030204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37886" y="2947688"/>
              <a:ext cx="1062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kern="0" dirty="0" smtClean="0">
                  <a:latin typeface="方正兰亭中粗黑_GBK" pitchFamily="2" charset="-122"/>
                  <a:ea typeface="方正兰亭中粗黑_GBK" pitchFamily="2" charset="-122"/>
                </a:rPr>
                <a:t>YOUTUBE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360016">
            <a:off x="5879153" y="2583455"/>
            <a:ext cx="2819221" cy="2011171"/>
            <a:chOff x="5904114" y="3164891"/>
            <a:chExt cx="2001589" cy="1237976"/>
          </a:xfrm>
        </p:grpSpPr>
        <p:sp>
          <p:nvSpPr>
            <p:cNvPr id="9" name="Freeform 13"/>
            <p:cNvSpPr/>
            <p:nvPr/>
          </p:nvSpPr>
          <p:spPr bwMode="auto">
            <a:xfrm>
              <a:off x="5904114" y="3164891"/>
              <a:ext cx="2001589" cy="1237976"/>
            </a:xfrm>
            <a:custGeom>
              <a:avLst/>
              <a:gdLst/>
              <a:ahLst/>
              <a:cxnLst>
                <a:cxn ang="0">
                  <a:pos x="0" y="495"/>
                </a:cxn>
                <a:cxn ang="0">
                  <a:pos x="879" y="495"/>
                </a:cxn>
                <a:cxn ang="0">
                  <a:pos x="879" y="490"/>
                </a:cxn>
                <a:cxn ang="0">
                  <a:pos x="725" y="0"/>
                </a:cxn>
                <a:cxn ang="0">
                  <a:pos x="0" y="495"/>
                </a:cxn>
              </a:cxnLst>
              <a:rect l="0" t="0" r="r" b="b"/>
              <a:pathLst>
                <a:path w="879" h="495">
                  <a:moveTo>
                    <a:pt x="0" y="495"/>
                  </a:moveTo>
                  <a:cubicBezTo>
                    <a:pt x="879" y="495"/>
                    <a:pt x="879" y="495"/>
                    <a:pt x="879" y="495"/>
                  </a:cubicBezTo>
                  <a:cubicBezTo>
                    <a:pt x="879" y="493"/>
                    <a:pt x="879" y="492"/>
                    <a:pt x="879" y="490"/>
                  </a:cubicBezTo>
                  <a:cubicBezTo>
                    <a:pt x="879" y="309"/>
                    <a:pt x="822" y="141"/>
                    <a:pt x="725" y="0"/>
                  </a:cubicBezTo>
                  <a:lnTo>
                    <a:pt x="0" y="4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rgbClr val="383838"/>
                </a:solidFill>
                <a:latin typeface="Calibri" panose="020F0502020204030204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15049" y="3834107"/>
              <a:ext cx="1062153" cy="246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kern="0" dirty="0" err="1" smtClean="0">
                  <a:latin typeface="方正兰亭中粗黑_GBK" pitchFamily="2" charset="-122"/>
                  <a:ea typeface="方正兰亭中粗黑_GBK" pitchFamily="2" charset="-122"/>
                </a:rPr>
                <a:t>PChome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680699" y="3436232"/>
            <a:ext cx="2114887" cy="1196825"/>
            <a:chOff x="4680699" y="3436232"/>
            <a:chExt cx="2114887" cy="1196825"/>
          </a:xfrm>
        </p:grpSpPr>
        <p:sp>
          <p:nvSpPr>
            <p:cNvPr id="10" name="Freeform 14"/>
            <p:cNvSpPr/>
            <p:nvPr/>
          </p:nvSpPr>
          <p:spPr bwMode="auto">
            <a:xfrm>
              <a:off x="4680699" y="3436232"/>
              <a:ext cx="2114887" cy="1196825"/>
            </a:xfrm>
            <a:custGeom>
              <a:avLst/>
              <a:gdLst/>
              <a:ahLst/>
              <a:cxnLst>
                <a:cxn ang="0">
                  <a:pos x="1259" y="645"/>
                </a:cxn>
                <a:cxn ang="0">
                  <a:pos x="629" y="0"/>
                </a:cxn>
                <a:cxn ang="0">
                  <a:pos x="0" y="645"/>
                </a:cxn>
                <a:cxn ang="0">
                  <a:pos x="0" y="649"/>
                </a:cxn>
                <a:cxn ang="0">
                  <a:pos x="1259" y="649"/>
                </a:cxn>
                <a:cxn ang="0">
                  <a:pos x="1259" y="645"/>
                </a:cxn>
              </a:cxnLst>
              <a:rect l="0" t="0" r="r" b="b"/>
              <a:pathLst>
                <a:path w="1259" h="649">
                  <a:moveTo>
                    <a:pt x="1259" y="645"/>
                  </a:moveTo>
                  <a:cubicBezTo>
                    <a:pt x="1259" y="289"/>
                    <a:pt x="977" y="0"/>
                    <a:pt x="629" y="0"/>
                  </a:cubicBezTo>
                  <a:cubicBezTo>
                    <a:pt x="282" y="0"/>
                    <a:pt x="0" y="289"/>
                    <a:pt x="0" y="645"/>
                  </a:cubicBezTo>
                  <a:cubicBezTo>
                    <a:pt x="0" y="646"/>
                    <a:pt x="0" y="647"/>
                    <a:pt x="0" y="649"/>
                  </a:cubicBezTo>
                  <a:cubicBezTo>
                    <a:pt x="1259" y="649"/>
                    <a:pt x="1259" y="649"/>
                    <a:pt x="1259" y="649"/>
                  </a:cubicBezTo>
                  <a:cubicBezTo>
                    <a:pt x="1259" y="647"/>
                    <a:pt x="1259" y="646"/>
                    <a:pt x="1259" y="6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rgbClr val="383838"/>
                </a:solidFill>
                <a:latin typeface="Calibri" panose="020F0502020204030204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2778" y="3948396"/>
              <a:ext cx="176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 smtClean="0">
                  <a:latin typeface="方正兰亭中黑_GBK" pitchFamily="2" charset="-122"/>
                  <a:ea typeface="方正兰亭中黑_GBK" pitchFamily="2" charset="-122"/>
                </a:rPr>
                <a:t>TechTaiwan</a:t>
              </a:r>
              <a:endParaRPr lang="zh-CN" altLang="en-US" sz="2400" dirty="0"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7544" y="74968"/>
            <a:ext cx="2376264" cy="568009"/>
            <a:chOff x="472838" y="-18110"/>
            <a:chExt cx="2376264" cy="568009"/>
          </a:xfrm>
        </p:grpSpPr>
        <p:sp>
          <p:nvSpPr>
            <p:cNvPr id="28" name="文本框 27"/>
            <p:cNvSpPr txBox="1"/>
            <p:nvPr/>
          </p:nvSpPr>
          <p:spPr>
            <a:xfrm>
              <a:off x="472838" y="-18110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Tech Taiwan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是什麼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1663" y="950712"/>
            <a:ext cx="3959453" cy="2247834"/>
            <a:chOff x="4969857" y="119757"/>
            <a:chExt cx="3959453" cy="2247834"/>
          </a:xfrm>
        </p:grpSpPr>
        <p:sp>
          <p:nvSpPr>
            <p:cNvPr id="31" name="文本框 30"/>
            <p:cNvSpPr txBox="1"/>
            <p:nvPr/>
          </p:nvSpPr>
          <p:spPr>
            <a:xfrm>
              <a:off x="4969857" y="119757"/>
              <a:ext cx="3109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｢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Tag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｣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9857" y="982596"/>
              <a:ext cx="39594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讓外國人能知道台灣科技的進步以及有許多先進的技術，所以為了能讓更多國家認識到台灣科技產品，我們以</a:t>
              </a:r>
              <a:r>
                <a: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Tech Taiwan</a:t>
              </a: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為名號做了一個跨境電商的連結網站。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3" name="PA_直接连接符 30"/>
            <p:cNvCxnSpPr/>
            <p:nvPr>
              <p:custDataLst>
                <p:tags r:id="rId2"/>
              </p:custDataLst>
            </p:nvPr>
          </p:nvCxnSpPr>
          <p:spPr>
            <a:xfrm>
              <a:off x="5066621" y="687014"/>
              <a:ext cx="892323" cy="0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文字方塊 33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4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700067" y="2247389"/>
            <a:ext cx="242309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方正兰亭中黑_GBK" pitchFamily="2" charset="-122"/>
                <a:ea typeface="方正兰亭中黑_GBK" pitchFamily="2" charset="-122"/>
              </a:rPr>
              <a:t>類別圖、循序圖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902398" y="205885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5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67544" y="54309"/>
            <a:ext cx="2330389" cy="568009"/>
            <a:chOff x="472837" y="-18110"/>
            <a:chExt cx="2330389" cy="568009"/>
          </a:xfrm>
        </p:grpSpPr>
        <p:sp>
          <p:nvSpPr>
            <p:cNvPr id="41" name="文本框 40"/>
            <p:cNvSpPr txBox="1"/>
            <p:nvPr/>
          </p:nvSpPr>
          <p:spPr>
            <a:xfrm>
              <a:off x="472837" y="-18110"/>
              <a:ext cx="233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類別</a:t>
              </a:r>
              <a:r>
                <a:rPr lang="zh-TW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圖</a:t>
              </a:r>
              <a:endParaRPr lang="en-US" altLang="zh-TW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6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2" t="14339" r="3083" b="53253"/>
          <a:stretch/>
        </p:blipFill>
        <p:spPr>
          <a:xfrm>
            <a:off x="2123728" y="1203598"/>
            <a:ext cx="5540866" cy="26847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67544" y="54309"/>
            <a:ext cx="2330389" cy="568009"/>
            <a:chOff x="472837" y="-18110"/>
            <a:chExt cx="2330389" cy="568009"/>
          </a:xfrm>
        </p:grpSpPr>
        <p:sp>
          <p:nvSpPr>
            <p:cNvPr id="41" name="文本框 40"/>
            <p:cNvSpPr txBox="1"/>
            <p:nvPr/>
          </p:nvSpPr>
          <p:spPr>
            <a:xfrm>
              <a:off x="472837" y="-18110"/>
              <a:ext cx="233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循序</a:t>
              </a:r>
              <a:r>
                <a:rPr lang="zh-TW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圖</a:t>
              </a:r>
              <a:endParaRPr lang="en-US" altLang="zh-TW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7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0" t="23400" r="17546" b="26200"/>
          <a:stretch/>
        </p:blipFill>
        <p:spPr>
          <a:xfrm>
            <a:off x="755576" y="622318"/>
            <a:ext cx="7284128" cy="45211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90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1077" y="1978187"/>
            <a:ext cx="242309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方正兰亭中黑_GBK" pitchFamily="2" charset="-122"/>
                <a:ea typeface="方正兰亭中黑_GBK" pitchFamily="2" charset="-122"/>
              </a:rPr>
              <a:t>測試</a:t>
            </a:r>
            <a:r>
              <a:rPr lang="zh-TW" altLang="en-US" sz="2000" dirty="0" smtClean="0">
                <a:latin typeface="方正兰亭中黑_GBK" pitchFamily="2" charset="-122"/>
                <a:ea typeface="方正兰亭中黑_GBK" pitchFamily="2" charset="-122"/>
              </a:rPr>
              <a:t>計畫</a:t>
            </a:r>
            <a:endParaRPr lang="zh-CN" altLang="en-US" sz="2000" dirty="0"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</a:t>
              </a:r>
              <a:r>
                <a:rPr lang="en-US" altLang="zh-TW" sz="3200" dirty="0" smtClean="0">
                  <a:solidFill>
                    <a:schemeClr val="bg1"/>
                  </a:solidFill>
                  <a:latin typeface="Swiss911 XCm BT" pitchFamily="34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3574008" y="2606661"/>
            <a:ext cx="287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/>
              <a:t>測試</a:t>
            </a:r>
            <a:r>
              <a:rPr lang="zh-CN" altLang="en-US" sz="1400" dirty="0" smtClean="0"/>
              <a:t>目標</a:t>
            </a:r>
            <a:endParaRPr lang="en-US" altLang="zh-CN" sz="1400" dirty="0" smtClean="0"/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/>
              <a:t>測試</a:t>
            </a:r>
            <a:r>
              <a:rPr lang="zh-CN" altLang="en-US" sz="1400" dirty="0" smtClean="0"/>
              <a:t>方式</a:t>
            </a:r>
            <a:endParaRPr lang="en-US" altLang="zh-CN" sz="1400" dirty="0" smtClean="0"/>
          </a:p>
          <a:p>
            <a:pPr marL="285750" indent="-285750">
              <a:buFont typeface="Wingdings" panose="05000000000000000000"/>
              <a:buChar char="u"/>
            </a:pPr>
            <a:r>
              <a:rPr lang="zh-TW" altLang="en-US" sz="1400" dirty="0"/>
              <a:t>測試工作時</a:t>
            </a:r>
            <a:r>
              <a:rPr lang="zh-TW" altLang="en-US" sz="1400" dirty="0" smtClean="0"/>
              <a:t>程</a:t>
            </a:r>
            <a:endParaRPr lang="en-US" altLang="zh-TW" sz="1400" dirty="0" smtClean="0"/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/>
              <a:t>檢核表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6736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25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 tmFilter="0,0; .5, 1; 1, 1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5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 tmFilter="0,0; .5, 1; 1, 1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1" presetClass="entr" presetSubtype="0" fill="hold" nodeType="withEffect">
                                  <p:stCondLst>
                                    <p:cond delay="4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 tmFilter="0,0; .5, 1; 1, 1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2607170" y="3016735"/>
            <a:ext cx="3676706" cy="3741237"/>
          </a:xfrm>
          <a:custGeom>
            <a:avLst/>
            <a:gdLst>
              <a:gd name="connsiteX0" fmla="*/ 0 w 3948545"/>
              <a:gd name="connsiteY0" fmla="*/ 41592 h 4017847"/>
              <a:gd name="connsiteX1" fmla="*/ 0 w 3948545"/>
              <a:gd name="connsiteY1" fmla="*/ 41592 h 4017847"/>
              <a:gd name="connsiteX2" fmla="*/ 3131127 w 3948545"/>
              <a:gd name="connsiteY2" fmla="*/ 13883 h 4017847"/>
              <a:gd name="connsiteX3" fmla="*/ 3948545 w 3948545"/>
              <a:gd name="connsiteY3" fmla="*/ 28 h 4017847"/>
              <a:gd name="connsiteX4" fmla="*/ 3948545 w 3948545"/>
              <a:gd name="connsiteY4" fmla="*/ 4017847 h 401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8545" h="4017847">
                <a:moveTo>
                  <a:pt x="0" y="41592"/>
                </a:moveTo>
                <a:lnTo>
                  <a:pt x="0" y="41592"/>
                </a:lnTo>
                <a:lnTo>
                  <a:pt x="3131127" y="13883"/>
                </a:lnTo>
                <a:cubicBezTo>
                  <a:pt x="4154421" y="-1277"/>
                  <a:pt x="3463851" y="28"/>
                  <a:pt x="3948545" y="28"/>
                </a:cubicBezTo>
                <a:lnTo>
                  <a:pt x="3948545" y="4017847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607171" y="3608885"/>
            <a:ext cx="5997278" cy="1361626"/>
          </a:xfrm>
          <a:custGeom>
            <a:avLst/>
            <a:gdLst>
              <a:gd name="connsiteX0" fmla="*/ 0 w 3685309"/>
              <a:gd name="connsiteY0" fmla="*/ 0 h 4031673"/>
              <a:gd name="connsiteX1" fmla="*/ 3685309 w 3685309"/>
              <a:gd name="connsiteY1" fmla="*/ 0 h 4031673"/>
              <a:gd name="connsiteX2" fmla="*/ 3685309 w 3685309"/>
              <a:gd name="connsiteY2" fmla="*/ 4031673 h 403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309" h="4031673">
                <a:moveTo>
                  <a:pt x="0" y="0"/>
                </a:moveTo>
                <a:lnTo>
                  <a:pt x="3685309" y="0"/>
                </a:lnTo>
                <a:lnTo>
                  <a:pt x="3685309" y="403167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33700" y="1458992"/>
            <a:ext cx="2480872" cy="2562504"/>
            <a:chOff x="433700" y="1458992"/>
            <a:chExt cx="2480872" cy="2562504"/>
          </a:xfrm>
        </p:grpSpPr>
        <p:sp>
          <p:nvSpPr>
            <p:cNvPr id="2" name="椭圆 1"/>
            <p:cNvSpPr/>
            <p:nvPr/>
          </p:nvSpPr>
          <p:spPr>
            <a:xfrm>
              <a:off x="433700" y="1540624"/>
              <a:ext cx="2480872" cy="2480872"/>
            </a:xfrm>
            <a:prstGeom prst="ellips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727223" y="3149839"/>
              <a:ext cx="187348" cy="187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740650" y="1458992"/>
              <a:ext cx="163263" cy="16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06842" y="3657081"/>
              <a:ext cx="163263" cy="16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187624" y="877261"/>
            <a:ext cx="7755849" cy="862040"/>
          </a:xfrm>
          <a:custGeom>
            <a:avLst/>
            <a:gdLst>
              <a:gd name="connsiteX0" fmla="*/ 0 w 7398327"/>
              <a:gd name="connsiteY0" fmla="*/ 623454 h 1288473"/>
              <a:gd name="connsiteX1" fmla="*/ 0 w 7398327"/>
              <a:gd name="connsiteY1" fmla="*/ 0 h 1288473"/>
              <a:gd name="connsiteX2" fmla="*/ 1427018 w 7398327"/>
              <a:gd name="connsiteY2" fmla="*/ 0 h 1288473"/>
              <a:gd name="connsiteX3" fmla="*/ 2715491 w 7398327"/>
              <a:gd name="connsiteY3" fmla="*/ 1288473 h 1288473"/>
              <a:gd name="connsiteX4" fmla="*/ 7398327 w 7398327"/>
              <a:gd name="connsiteY4" fmla="*/ 1288473 h 128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8327" h="1288473">
                <a:moveTo>
                  <a:pt x="0" y="623454"/>
                </a:moveTo>
                <a:lnTo>
                  <a:pt x="0" y="0"/>
                </a:lnTo>
                <a:lnTo>
                  <a:pt x="1427018" y="0"/>
                </a:lnTo>
                <a:lnTo>
                  <a:pt x="2715491" y="1288473"/>
                </a:lnTo>
                <a:lnTo>
                  <a:pt x="7398327" y="128847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20402482">
            <a:off x="811822" y="1440387"/>
            <a:ext cx="650779" cy="551800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6522" y="13423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ctr">
              <a:defRPr/>
            </a:pPr>
            <a:r>
              <a:rPr lang="zh-CN" altLang="en-US" sz="16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粗黑_GBK" pitchFamily="2" charset="-122"/>
                <a:ea typeface="方正兰亭中粗黑_GBK" pitchFamily="2" charset="-122"/>
              </a:rPr>
              <a:t>測試目標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2261" y="322545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粗黑_GBK" pitchFamily="2" charset="-122"/>
                <a:ea typeface="方正兰亭中粗黑_GBK" pitchFamily="2" charset="-122"/>
              </a:rPr>
              <a:t>測試方式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7879" y="3698639"/>
            <a:ext cx="5746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１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、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使用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google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提供的網頁載入速度檢測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服務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纤黑简体" pitchFamily="65" charset="-122"/>
              <a:ea typeface="方正兰亭纤黑简体" pitchFamily="65" charset="-122"/>
            </a:endParaRPr>
          </a:p>
          <a:p>
            <a:pPr algn="just"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https://testmysite.withgoogle.com/intl/zh-tw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）根據服務提供的網頁報告書進行改善。</a:t>
            </a:r>
          </a:p>
          <a:p>
            <a:pPr algn="just"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２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、比照檢核表，確認各商品三個社群帳號和網頁提供的連接正常，資訊沒有遺漏。</a:t>
            </a:r>
          </a:p>
          <a:p>
            <a:pPr algn="just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３、開放給巴基斯坦的姊妹校使用，紀錄帳號瀏覽人次和網站瀏覽人次、追蹤連接點擊成效，查看流程是否有效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纤黑简体" pitchFamily="65" charset="-122"/>
              <a:ea typeface="方正兰亭纤黑简体" pitchFamily="65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6522" y="1832126"/>
            <a:ext cx="465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依據優先程度排列如下：</a:t>
            </a:r>
          </a:p>
          <a:p>
            <a:pPr algn="just"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１、網站載入速度</a:t>
            </a:r>
          </a:p>
          <a:p>
            <a:pPr algn="just"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２、連接有效、資訊完整</a:t>
            </a:r>
          </a:p>
          <a:p>
            <a:pPr algn="just"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３、流程是否能達到專題目標（擴增台商產品能見度）</a:t>
            </a:r>
          </a:p>
        </p:txBody>
      </p:sp>
      <p:sp>
        <p:nvSpPr>
          <p:cNvPr id="3" name="六边形 2"/>
          <p:cNvSpPr/>
          <p:nvPr/>
        </p:nvSpPr>
        <p:spPr>
          <a:xfrm rot="20402482">
            <a:off x="2133734" y="3309235"/>
            <a:ext cx="684919" cy="551800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40"/>
          <p:cNvSpPr txBox="1"/>
          <p:nvPr/>
        </p:nvSpPr>
        <p:spPr>
          <a:xfrm>
            <a:off x="467545" y="60997"/>
            <a:ext cx="233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測試目標</a:t>
            </a:r>
            <a:r>
              <a:rPr lang="en-US" altLang="zh-TW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TW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測試方</a:t>
            </a:r>
            <a:r>
              <a:rPr lang="zh-TW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410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530</Words>
  <Application>Microsoft Office PowerPoint</Application>
  <PresentationFormat>如螢幕大小 (16:9)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31" baseType="lpstr">
      <vt:lpstr>Arial Unicode MS</vt:lpstr>
      <vt:lpstr>微软雅黑</vt:lpstr>
      <vt:lpstr>黑体</vt:lpstr>
      <vt:lpstr>宋体</vt:lpstr>
      <vt:lpstr>Swiss911 XCm BT</vt:lpstr>
      <vt:lpstr>方正兰亭中粗黑_GBK</vt:lpstr>
      <vt:lpstr>方正兰亭中黑_GBK</vt:lpstr>
      <vt:lpstr>方正兰亭纤黑简体</vt:lpstr>
      <vt:lpstr>方正兰亭黑_GBK</vt:lpstr>
      <vt:lpstr>微軟正黑體</vt:lpstr>
      <vt:lpstr>新細明體</vt:lpstr>
      <vt:lpstr>Arial</vt:lpstr>
      <vt:lpstr>Calibri</vt:lpstr>
      <vt:lpstr>Times New Roman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彩色多边形</dc:title>
  <dc:creator>第一PPT</dc:creator>
  <cp:keywords>www.1ppt.com</cp:keywords>
  <dc:description>www.1ppt.com</dc:description>
  <cp:lastModifiedBy>Windows 使用者</cp:lastModifiedBy>
  <cp:revision>333</cp:revision>
  <dcterms:created xsi:type="dcterms:W3CDTF">2014-09-21T03:23:00Z</dcterms:created>
  <dcterms:modified xsi:type="dcterms:W3CDTF">2018-12-27T03:40:02Z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