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310" r:id="rId4"/>
    <p:sldId id="267" r:id="rId5"/>
    <p:sldId id="306" r:id="rId6"/>
    <p:sldId id="307" r:id="rId7"/>
    <p:sldId id="308" r:id="rId8"/>
    <p:sldId id="312" r:id="rId9"/>
    <p:sldId id="311" r:id="rId10"/>
    <p:sldId id="309" r:id="rId11"/>
    <p:sldId id="293" r:id="rId12"/>
  </p:sldIdLst>
  <p:sldSz cx="9144000" cy="5143500" type="screen16x9"/>
  <p:notesSz cx="6858000" cy="9144000"/>
  <p:defaultTextStyle>
    <a:defPPr>
      <a:defRPr lang="zh-CN"/>
    </a:defPPr>
    <a:lvl1pPr marL="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F26"/>
    <a:srgbClr val="383838"/>
    <a:srgbClr val="C4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660"/>
  </p:normalViewPr>
  <p:slideViewPr>
    <p:cSldViewPr>
      <p:cViewPr varScale="1">
        <p:scale>
          <a:sx n="85" d="100"/>
          <a:sy n="85" d="100"/>
        </p:scale>
        <p:origin x="888" y="64"/>
      </p:cViewPr>
      <p:guideLst>
        <p:guide orient="horz" pos="202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2753-E963-4CFF-BF24-1B0D4C8C652E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A4BE4-EAFD-4213-BE1B-3066191D1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7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3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9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9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7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4BE4-EAFD-4213-BE1B-3066191D1F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9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1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80985" indent="0">
              <a:buNone/>
              <a:defRPr sz="2300"/>
            </a:lvl2pPr>
            <a:lvl3pPr marL="761970" indent="0">
              <a:buNone/>
              <a:defRPr sz="2000"/>
            </a:lvl3pPr>
            <a:lvl4pPr marL="1142954" indent="0">
              <a:buNone/>
              <a:defRPr sz="1700"/>
            </a:lvl4pPr>
            <a:lvl5pPr marL="1523939" indent="0">
              <a:buNone/>
              <a:defRPr sz="1700"/>
            </a:lvl5pPr>
            <a:lvl6pPr marL="1904924" indent="0">
              <a:buNone/>
              <a:defRPr sz="1700"/>
            </a:lvl6pPr>
            <a:lvl7pPr marL="2285909" indent="0">
              <a:buNone/>
              <a:defRPr sz="1700"/>
            </a:lvl7pPr>
            <a:lvl8pPr marL="2666893" indent="0">
              <a:buNone/>
              <a:defRPr sz="1700"/>
            </a:lvl8pPr>
            <a:lvl9pPr marL="3047878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76197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100" y="0"/>
            <a:ext cx="9324528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086" y="574329"/>
            <a:ext cx="4610946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7200" b="1" dirty="0" err="1" smtClean="0">
                <a:solidFill>
                  <a:srgbClr val="DC1F26"/>
                </a:solidFill>
                <a:ea typeface="微软雅黑" pitchFamily="34" charset="-122"/>
              </a:rPr>
              <a:t>TechTaiwan</a:t>
            </a:r>
            <a:endParaRPr lang="zh-CN" altLang="en-US" sz="7200" b="1" dirty="0">
              <a:solidFill>
                <a:srgbClr val="DC1F26"/>
              </a:solidFill>
              <a:ea typeface="微软雅黑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30322" y="1613075"/>
            <a:ext cx="44297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----</a:t>
            </a:r>
            <a:r>
              <a:rPr lang="zh-TW" altLang="en-US" dirty="0" smtClean="0"/>
              <a:t>用台灣科技產品連結到巴基斯坦行銷的電商網站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9086" y="3726381"/>
            <a:ext cx="2701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12</a:t>
            </a:r>
            <a:r>
              <a:rPr lang="zh-TW" altLang="en-US" dirty="0" smtClean="0"/>
              <a:t>組 組員</a:t>
            </a:r>
            <a:endParaRPr lang="en-US" altLang="zh-TW" dirty="0" smtClean="0"/>
          </a:p>
          <a:p>
            <a:r>
              <a:rPr lang="en-US" altLang="zh-TW" dirty="0" smtClean="0"/>
              <a:t>0524025</a:t>
            </a:r>
            <a:r>
              <a:rPr lang="zh-TW" altLang="en-US" dirty="0" smtClean="0"/>
              <a:t>  </a:t>
            </a:r>
            <a:r>
              <a:rPr lang="zh-TW" altLang="zh-TW" dirty="0" smtClean="0"/>
              <a:t>楊</a:t>
            </a:r>
            <a:r>
              <a:rPr lang="zh-TW" altLang="zh-TW" dirty="0"/>
              <a:t>芳沂 </a:t>
            </a:r>
            <a:endParaRPr lang="en-US" altLang="zh-TW" dirty="0" smtClean="0"/>
          </a:p>
          <a:p>
            <a:r>
              <a:rPr lang="en-US" altLang="zh-TW" dirty="0" smtClean="0"/>
              <a:t>0524051</a:t>
            </a:r>
            <a:r>
              <a:rPr lang="zh-TW" altLang="en-US" dirty="0" smtClean="0"/>
              <a:t>  </a:t>
            </a:r>
            <a:r>
              <a:rPr lang="zh-TW" altLang="zh-TW" dirty="0" smtClean="0"/>
              <a:t>李秋婷 </a:t>
            </a:r>
            <a:endParaRPr lang="en-US" altLang="zh-TW" dirty="0" smtClean="0"/>
          </a:p>
          <a:p>
            <a:r>
              <a:rPr lang="en-US" altLang="zh-TW" dirty="0" smtClean="0"/>
              <a:t>0524087</a:t>
            </a:r>
            <a:r>
              <a:rPr lang="zh-TW" altLang="en-US" dirty="0" smtClean="0"/>
              <a:t>  </a:t>
            </a:r>
            <a:r>
              <a:rPr lang="zh-TW" altLang="zh-TW" dirty="0" smtClean="0"/>
              <a:t>曾心怡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12160" y="4371950"/>
            <a:ext cx="288032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指導老師：黃照貴老師</a:t>
            </a:r>
            <a:endParaRPr lang="en-US" altLang="zh-TW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9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系統活動圖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467544" y="627534"/>
            <a:ext cx="8424936" cy="4280024"/>
            <a:chOff x="1687177" y="681241"/>
            <a:chExt cx="6098972" cy="4064000"/>
          </a:xfrm>
        </p:grpSpPr>
        <p:sp>
          <p:nvSpPr>
            <p:cNvPr id="20" name="手繪多邊形 19"/>
            <p:cNvSpPr/>
            <p:nvPr/>
          </p:nvSpPr>
          <p:spPr>
            <a:xfrm>
              <a:off x="5959163" y="681241"/>
              <a:ext cx="1826986" cy="4064000"/>
            </a:xfrm>
            <a:custGeom>
              <a:avLst/>
              <a:gdLst>
                <a:gd name="connsiteX0" fmla="*/ 0 w 1826986"/>
                <a:gd name="connsiteY0" fmla="*/ 182699 h 4064000"/>
                <a:gd name="connsiteX1" fmla="*/ 182699 w 1826986"/>
                <a:gd name="connsiteY1" fmla="*/ 0 h 4064000"/>
                <a:gd name="connsiteX2" fmla="*/ 1644287 w 1826986"/>
                <a:gd name="connsiteY2" fmla="*/ 0 h 4064000"/>
                <a:gd name="connsiteX3" fmla="*/ 1826986 w 1826986"/>
                <a:gd name="connsiteY3" fmla="*/ 182699 h 4064000"/>
                <a:gd name="connsiteX4" fmla="*/ 1826986 w 1826986"/>
                <a:gd name="connsiteY4" fmla="*/ 3881301 h 4064000"/>
                <a:gd name="connsiteX5" fmla="*/ 1644287 w 1826986"/>
                <a:gd name="connsiteY5" fmla="*/ 4064000 h 4064000"/>
                <a:gd name="connsiteX6" fmla="*/ 182699 w 1826986"/>
                <a:gd name="connsiteY6" fmla="*/ 4064000 h 4064000"/>
                <a:gd name="connsiteX7" fmla="*/ 0 w 1826986"/>
                <a:gd name="connsiteY7" fmla="*/ 3881301 h 4064000"/>
                <a:gd name="connsiteX8" fmla="*/ 0 w 1826986"/>
                <a:gd name="connsiteY8" fmla="*/ 182699 h 40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86" h="4064000">
                  <a:moveTo>
                    <a:pt x="0" y="182699"/>
                  </a:moveTo>
                  <a:cubicBezTo>
                    <a:pt x="0" y="81797"/>
                    <a:pt x="81797" y="0"/>
                    <a:pt x="182699" y="0"/>
                  </a:cubicBezTo>
                  <a:lnTo>
                    <a:pt x="1644287" y="0"/>
                  </a:lnTo>
                  <a:cubicBezTo>
                    <a:pt x="1745189" y="0"/>
                    <a:pt x="1826986" y="81797"/>
                    <a:pt x="1826986" y="182699"/>
                  </a:cubicBezTo>
                  <a:lnTo>
                    <a:pt x="1826986" y="3881301"/>
                  </a:lnTo>
                  <a:cubicBezTo>
                    <a:pt x="1826986" y="3982203"/>
                    <a:pt x="1745189" y="4064000"/>
                    <a:pt x="1644287" y="4064000"/>
                  </a:cubicBezTo>
                  <a:lnTo>
                    <a:pt x="182699" y="4064000"/>
                  </a:lnTo>
                  <a:cubicBezTo>
                    <a:pt x="81797" y="4064000"/>
                    <a:pt x="0" y="3982203"/>
                    <a:pt x="0" y="3881301"/>
                  </a:cubicBezTo>
                  <a:lnTo>
                    <a:pt x="0" y="182699"/>
                  </a:lnTo>
                  <a:close/>
                </a:path>
              </a:pathLst>
            </a:cu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30439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/>
                <a:t>商家</a:t>
              </a:r>
              <a:endParaRPr lang="zh-TW" altLang="en-US" sz="2000" dirty="0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3826186" y="681241"/>
              <a:ext cx="1826986" cy="4064000"/>
            </a:xfrm>
            <a:custGeom>
              <a:avLst/>
              <a:gdLst>
                <a:gd name="connsiteX0" fmla="*/ 0 w 1826986"/>
                <a:gd name="connsiteY0" fmla="*/ 182699 h 4064000"/>
                <a:gd name="connsiteX1" fmla="*/ 182699 w 1826986"/>
                <a:gd name="connsiteY1" fmla="*/ 0 h 4064000"/>
                <a:gd name="connsiteX2" fmla="*/ 1644287 w 1826986"/>
                <a:gd name="connsiteY2" fmla="*/ 0 h 4064000"/>
                <a:gd name="connsiteX3" fmla="*/ 1826986 w 1826986"/>
                <a:gd name="connsiteY3" fmla="*/ 182699 h 4064000"/>
                <a:gd name="connsiteX4" fmla="*/ 1826986 w 1826986"/>
                <a:gd name="connsiteY4" fmla="*/ 3881301 h 4064000"/>
                <a:gd name="connsiteX5" fmla="*/ 1644287 w 1826986"/>
                <a:gd name="connsiteY5" fmla="*/ 4064000 h 4064000"/>
                <a:gd name="connsiteX6" fmla="*/ 182699 w 1826986"/>
                <a:gd name="connsiteY6" fmla="*/ 4064000 h 4064000"/>
                <a:gd name="connsiteX7" fmla="*/ 0 w 1826986"/>
                <a:gd name="connsiteY7" fmla="*/ 3881301 h 4064000"/>
                <a:gd name="connsiteX8" fmla="*/ 0 w 1826986"/>
                <a:gd name="connsiteY8" fmla="*/ 182699 h 40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86" h="4064000">
                  <a:moveTo>
                    <a:pt x="0" y="182699"/>
                  </a:moveTo>
                  <a:cubicBezTo>
                    <a:pt x="0" y="81797"/>
                    <a:pt x="81797" y="0"/>
                    <a:pt x="182699" y="0"/>
                  </a:cubicBezTo>
                  <a:lnTo>
                    <a:pt x="1644287" y="0"/>
                  </a:lnTo>
                  <a:cubicBezTo>
                    <a:pt x="1745189" y="0"/>
                    <a:pt x="1826986" y="81797"/>
                    <a:pt x="1826986" y="182699"/>
                  </a:cubicBezTo>
                  <a:lnTo>
                    <a:pt x="1826986" y="3881301"/>
                  </a:lnTo>
                  <a:cubicBezTo>
                    <a:pt x="1826986" y="3982203"/>
                    <a:pt x="1745189" y="4064000"/>
                    <a:pt x="1644287" y="4064000"/>
                  </a:cubicBezTo>
                  <a:lnTo>
                    <a:pt x="182699" y="4064000"/>
                  </a:lnTo>
                  <a:cubicBezTo>
                    <a:pt x="81797" y="4064000"/>
                    <a:pt x="0" y="3982203"/>
                    <a:pt x="0" y="3881301"/>
                  </a:cubicBezTo>
                  <a:lnTo>
                    <a:pt x="0" y="182699"/>
                  </a:lnTo>
                  <a:close/>
                </a:path>
              </a:pathLst>
            </a:cu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30439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/>
                <a:t>管理人員</a:t>
              </a:r>
              <a:endParaRPr lang="zh-TW" altLang="en-US" sz="2000" dirty="0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1687177" y="681241"/>
              <a:ext cx="1826986" cy="4064000"/>
            </a:xfrm>
            <a:custGeom>
              <a:avLst/>
              <a:gdLst>
                <a:gd name="connsiteX0" fmla="*/ 0 w 1826986"/>
                <a:gd name="connsiteY0" fmla="*/ 182699 h 4064000"/>
                <a:gd name="connsiteX1" fmla="*/ 182699 w 1826986"/>
                <a:gd name="connsiteY1" fmla="*/ 0 h 4064000"/>
                <a:gd name="connsiteX2" fmla="*/ 1644287 w 1826986"/>
                <a:gd name="connsiteY2" fmla="*/ 0 h 4064000"/>
                <a:gd name="connsiteX3" fmla="*/ 1826986 w 1826986"/>
                <a:gd name="connsiteY3" fmla="*/ 182699 h 4064000"/>
                <a:gd name="connsiteX4" fmla="*/ 1826986 w 1826986"/>
                <a:gd name="connsiteY4" fmla="*/ 3881301 h 4064000"/>
                <a:gd name="connsiteX5" fmla="*/ 1644287 w 1826986"/>
                <a:gd name="connsiteY5" fmla="*/ 4064000 h 4064000"/>
                <a:gd name="connsiteX6" fmla="*/ 182699 w 1826986"/>
                <a:gd name="connsiteY6" fmla="*/ 4064000 h 4064000"/>
                <a:gd name="connsiteX7" fmla="*/ 0 w 1826986"/>
                <a:gd name="connsiteY7" fmla="*/ 3881301 h 4064000"/>
                <a:gd name="connsiteX8" fmla="*/ 0 w 1826986"/>
                <a:gd name="connsiteY8" fmla="*/ 182699 h 40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86" h="4064000">
                  <a:moveTo>
                    <a:pt x="0" y="182699"/>
                  </a:moveTo>
                  <a:cubicBezTo>
                    <a:pt x="0" y="81797"/>
                    <a:pt x="81797" y="0"/>
                    <a:pt x="182699" y="0"/>
                  </a:cubicBezTo>
                  <a:lnTo>
                    <a:pt x="1644287" y="0"/>
                  </a:lnTo>
                  <a:cubicBezTo>
                    <a:pt x="1745189" y="0"/>
                    <a:pt x="1826986" y="81797"/>
                    <a:pt x="1826986" y="182699"/>
                  </a:cubicBezTo>
                  <a:lnTo>
                    <a:pt x="1826986" y="3881301"/>
                  </a:lnTo>
                  <a:cubicBezTo>
                    <a:pt x="1826986" y="3982203"/>
                    <a:pt x="1745189" y="4064000"/>
                    <a:pt x="1644287" y="4064000"/>
                  </a:cubicBezTo>
                  <a:lnTo>
                    <a:pt x="182699" y="4064000"/>
                  </a:lnTo>
                  <a:cubicBezTo>
                    <a:pt x="81797" y="4064000"/>
                    <a:pt x="0" y="3982203"/>
                    <a:pt x="0" y="3881301"/>
                  </a:cubicBezTo>
                  <a:lnTo>
                    <a:pt x="0" y="182699"/>
                  </a:lnTo>
                  <a:close/>
                </a:path>
              </a:pathLst>
            </a:cu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30439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kern="1200" dirty="0" smtClean="0"/>
                <a:t>買家</a:t>
              </a:r>
              <a:endParaRPr lang="zh-TW" altLang="en-US" sz="2000" kern="1200" dirty="0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837533" y="1563638"/>
              <a:ext cx="1529953" cy="576066"/>
            </a:xfrm>
            <a:custGeom>
              <a:avLst/>
              <a:gdLst>
                <a:gd name="connsiteX0" fmla="*/ 0 w 1529953"/>
                <a:gd name="connsiteY0" fmla="*/ 76498 h 764976"/>
                <a:gd name="connsiteX1" fmla="*/ 76498 w 1529953"/>
                <a:gd name="connsiteY1" fmla="*/ 0 h 764976"/>
                <a:gd name="connsiteX2" fmla="*/ 1453455 w 1529953"/>
                <a:gd name="connsiteY2" fmla="*/ 0 h 764976"/>
                <a:gd name="connsiteX3" fmla="*/ 1529953 w 1529953"/>
                <a:gd name="connsiteY3" fmla="*/ 76498 h 764976"/>
                <a:gd name="connsiteX4" fmla="*/ 1529953 w 1529953"/>
                <a:gd name="connsiteY4" fmla="*/ 688478 h 764976"/>
                <a:gd name="connsiteX5" fmla="*/ 1453455 w 1529953"/>
                <a:gd name="connsiteY5" fmla="*/ 764976 h 764976"/>
                <a:gd name="connsiteX6" fmla="*/ 76498 w 1529953"/>
                <a:gd name="connsiteY6" fmla="*/ 764976 h 764976"/>
                <a:gd name="connsiteX7" fmla="*/ 0 w 1529953"/>
                <a:gd name="connsiteY7" fmla="*/ 688478 h 764976"/>
                <a:gd name="connsiteX8" fmla="*/ 0 w 1529953"/>
                <a:gd name="connsiteY8" fmla="*/ 76498 h 76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953" h="764976">
                  <a:moveTo>
                    <a:pt x="0" y="76498"/>
                  </a:moveTo>
                  <a:cubicBezTo>
                    <a:pt x="0" y="34249"/>
                    <a:pt x="34249" y="0"/>
                    <a:pt x="76498" y="0"/>
                  </a:cubicBezTo>
                  <a:lnTo>
                    <a:pt x="1453455" y="0"/>
                  </a:lnTo>
                  <a:cubicBezTo>
                    <a:pt x="1495704" y="0"/>
                    <a:pt x="1529953" y="34249"/>
                    <a:pt x="1529953" y="76498"/>
                  </a:cubicBezTo>
                  <a:lnTo>
                    <a:pt x="1529953" y="688478"/>
                  </a:lnTo>
                  <a:cubicBezTo>
                    <a:pt x="1529953" y="730727"/>
                    <a:pt x="1495704" y="764976"/>
                    <a:pt x="1453455" y="764976"/>
                  </a:cubicBezTo>
                  <a:lnTo>
                    <a:pt x="76498" y="764976"/>
                  </a:lnTo>
                  <a:cubicBezTo>
                    <a:pt x="34249" y="764976"/>
                    <a:pt x="0" y="730727"/>
                    <a:pt x="0" y="688478"/>
                  </a:cubicBezTo>
                  <a:lnTo>
                    <a:pt x="0" y="7649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10" tIns="49710" rIns="49710" bIns="49710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kern="1200" dirty="0" smtClean="0"/>
                <a:t>點開平台</a:t>
              </a:r>
              <a:endParaRPr lang="zh-TW" altLang="en-US" sz="2000" kern="1200" dirty="0"/>
            </a:p>
          </p:txBody>
        </p:sp>
      </p:grpSp>
      <p:sp>
        <p:nvSpPr>
          <p:cNvPr id="29" name="手繪多邊形 28"/>
          <p:cNvSpPr/>
          <p:nvPr/>
        </p:nvSpPr>
        <p:spPr>
          <a:xfrm>
            <a:off x="680804" y="2324796"/>
            <a:ext cx="2107868" cy="576066"/>
          </a:xfrm>
          <a:custGeom>
            <a:avLst/>
            <a:gdLst>
              <a:gd name="connsiteX0" fmla="*/ 0 w 1529953"/>
              <a:gd name="connsiteY0" fmla="*/ 76498 h 764976"/>
              <a:gd name="connsiteX1" fmla="*/ 76498 w 1529953"/>
              <a:gd name="connsiteY1" fmla="*/ 0 h 764976"/>
              <a:gd name="connsiteX2" fmla="*/ 1453455 w 1529953"/>
              <a:gd name="connsiteY2" fmla="*/ 0 h 764976"/>
              <a:gd name="connsiteX3" fmla="*/ 1529953 w 1529953"/>
              <a:gd name="connsiteY3" fmla="*/ 76498 h 764976"/>
              <a:gd name="connsiteX4" fmla="*/ 1529953 w 1529953"/>
              <a:gd name="connsiteY4" fmla="*/ 688478 h 764976"/>
              <a:gd name="connsiteX5" fmla="*/ 1453455 w 1529953"/>
              <a:gd name="connsiteY5" fmla="*/ 764976 h 764976"/>
              <a:gd name="connsiteX6" fmla="*/ 76498 w 1529953"/>
              <a:gd name="connsiteY6" fmla="*/ 764976 h 764976"/>
              <a:gd name="connsiteX7" fmla="*/ 0 w 1529953"/>
              <a:gd name="connsiteY7" fmla="*/ 688478 h 764976"/>
              <a:gd name="connsiteX8" fmla="*/ 0 w 1529953"/>
              <a:gd name="connsiteY8" fmla="*/ 76498 h 76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953" h="764976">
                <a:moveTo>
                  <a:pt x="0" y="76498"/>
                </a:moveTo>
                <a:cubicBezTo>
                  <a:pt x="0" y="34249"/>
                  <a:pt x="34249" y="0"/>
                  <a:pt x="76498" y="0"/>
                </a:cubicBezTo>
                <a:lnTo>
                  <a:pt x="1453455" y="0"/>
                </a:lnTo>
                <a:cubicBezTo>
                  <a:pt x="1495704" y="0"/>
                  <a:pt x="1529953" y="34249"/>
                  <a:pt x="1529953" y="76498"/>
                </a:cubicBezTo>
                <a:lnTo>
                  <a:pt x="1529953" y="688478"/>
                </a:lnTo>
                <a:cubicBezTo>
                  <a:pt x="1529953" y="730727"/>
                  <a:pt x="1495704" y="764976"/>
                  <a:pt x="1453455" y="764976"/>
                </a:cubicBezTo>
                <a:lnTo>
                  <a:pt x="76498" y="764976"/>
                </a:lnTo>
                <a:cubicBezTo>
                  <a:pt x="34249" y="764976"/>
                  <a:pt x="0" y="730727"/>
                  <a:pt x="0" y="688478"/>
                </a:cubicBezTo>
                <a:lnTo>
                  <a:pt x="0" y="7649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10" tIns="49710" rIns="49710" bIns="497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/>
              <a:t>看</a:t>
            </a:r>
            <a:r>
              <a:rPr lang="en-US" altLang="zh-TW" sz="2000" kern="1200" dirty="0" err="1" smtClean="0"/>
              <a:t>pchome</a:t>
            </a:r>
            <a:r>
              <a:rPr lang="zh-TW" altLang="en-US" sz="2000" kern="1200" dirty="0" smtClean="0"/>
              <a:t>操作教學</a:t>
            </a:r>
            <a:endParaRPr lang="zh-TW" altLang="en-US" sz="2000" kern="1200" dirty="0"/>
          </a:p>
        </p:txBody>
      </p:sp>
      <p:sp>
        <p:nvSpPr>
          <p:cNvPr id="31" name="手繪多邊形 30"/>
          <p:cNvSpPr/>
          <p:nvPr/>
        </p:nvSpPr>
        <p:spPr>
          <a:xfrm>
            <a:off x="675241" y="3039116"/>
            <a:ext cx="2113431" cy="576066"/>
          </a:xfrm>
          <a:custGeom>
            <a:avLst/>
            <a:gdLst>
              <a:gd name="connsiteX0" fmla="*/ 0 w 1529953"/>
              <a:gd name="connsiteY0" fmla="*/ 76498 h 764976"/>
              <a:gd name="connsiteX1" fmla="*/ 76498 w 1529953"/>
              <a:gd name="connsiteY1" fmla="*/ 0 h 764976"/>
              <a:gd name="connsiteX2" fmla="*/ 1453455 w 1529953"/>
              <a:gd name="connsiteY2" fmla="*/ 0 h 764976"/>
              <a:gd name="connsiteX3" fmla="*/ 1529953 w 1529953"/>
              <a:gd name="connsiteY3" fmla="*/ 76498 h 764976"/>
              <a:gd name="connsiteX4" fmla="*/ 1529953 w 1529953"/>
              <a:gd name="connsiteY4" fmla="*/ 688478 h 764976"/>
              <a:gd name="connsiteX5" fmla="*/ 1453455 w 1529953"/>
              <a:gd name="connsiteY5" fmla="*/ 764976 h 764976"/>
              <a:gd name="connsiteX6" fmla="*/ 76498 w 1529953"/>
              <a:gd name="connsiteY6" fmla="*/ 764976 h 764976"/>
              <a:gd name="connsiteX7" fmla="*/ 0 w 1529953"/>
              <a:gd name="connsiteY7" fmla="*/ 688478 h 764976"/>
              <a:gd name="connsiteX8" fmla="*/ 0 w 1529953"/>
              <a:gd name="connsiteY8" fmla="*/ 76498 h 76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953" h="764976">
                <a:moveTo>
                  <a:pt x="0" y="76498"/>
                </a:moveTo>
                <a:cubicBezTo>
                  <a:pt x="0" y="34249"/>
                  <a:pt x="34249" y="0"/>
                  <a:pt x="76498" y="0"/>
                </a:cubicBezTo>
                <a:lnTo>
                  <a:pt x="1453455" y="0"/>
                </a:lnTo>
                <a:cubicBezTo>
                  <a:pt x="1495704" y="0"/>
                  <a:pt x="1529953" y="34249"/>
                  <a:pt x="1529953" y="76498"/>
                </a:cubicBezTo>
                <a:lnTo>
                  <a:pt x="1529953" y="688478"/>
                </a:lnTo>
                <a:cubicBezTo>
                  <a:pt x="1529953" y="730727"/>
                  <a:pt x="1495704" y="764976"/>
                  <a:pt x="1453455" y="764976"/>
                </a:cubicBezTo>
                <a:lnTo>
                  <a:pt x="76498" y="764976"/>
                </a:lnTo>
                <a:cubicBezTo>
                  <a:pt x="34249" y="764976"/>
                  <a:pt x="0" y="730727"/>
                  <a:pt x="0" y="688478"/>
                </a:cubicBezTo>
                <a:lnTo>
                  <a:pt x="0" y="7649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10" tIns="49710" rIns="49710" bIns="497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/>
              <a:t>進入商品頁面</a:t>
            </a:r>
            <a:endParaRPr lang="zh-TW" altLang="en-US" sz="2000" kern="1200" dirty="0"/>
          </a:p>
        </p:txBody>
      </p:sp>
      <p:sp>
        <p:nvSpPr>
          <p:cNvPr id="32" name="手繪多邊形 31"/>
          <p:cNvSpPr/>
          <p:nvPr/>
        </p:nvSpPr>
        <p:spPr>
          <a:xfrm>
            <a:off x="3563886" y="3039116"/>
            <a:ext cx="2113431" cy="576066"/>
          </a:xfrm>
          <a:custGeom>
            <a:avLst/>
            <a:gdLst>
              <a:gd name="connsiteX0" fmla="*/ 0 w 1529953"/>
              <a:gd name="connsiteY0" fmla="*/ 76498 h 764976"/>
              <a:gd name="connsiteX1" fmla="*/ 76498 w 1529953"/>
              <a:gd name="connsiteY1" fmla="*/ 0 h 764976"/>
              <a:gd name="connsiteX2" fmla="*/ 1453455 w 1529953"/>
              <a:gd name="connsiteY2" fmla="*/ 0 h 764976"/>
              <a:gd name="connsiteX3" fmla="*/ 1529953 w 1529953"/>
              <a:gd name="connsiteY3" fmla="*/ 76498 h 764976"/>
              <a:gd name="connsiteX4" fmla="*/ 1529953 w 1529953"/>
              <a:gd name="connsiteY4" fmla="*/ 688478 h 764976"/>
              <a:gd name="connsiteX5" fmla="*/ 1453455 w 1529953"/>
              <a:gd name="connsiteY5" fmla="*/ 764976 h 764976"/>
              <a:gd name="connsiteX6" fmla="*/ 76498 w 1529953"/>
              <a:gd name="connsiteY6" fmla="*/ 764976 h 764976"/>
              <a:gd name="connsiteX7" fmla="*/ 0 w 1529953"/>
              <a:gd name="connsiteY7" fmla="*/ 688478 h 764976"/>
              <a:gd name="connsiteX8" fmla="*/ 0 w 1529953"/>
              <a:gd name="connsiteY8" fmla="*/ 76498 h 76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953" h="764976">
                <a:moveTo>
                  <a:pt x="0" y="76498"/>
                </a:moveTo>
                <a:cubicBezTo>
                  <a:pt x="0" y="34249"/>
                  <a:pt x="34249" y="0"/>
                  <a:pt x="76498" y="0"/>
                </a:cubicBezTo>
                <a:lnTo>
                  <a:pt x="1453455" y="0"/>
                </a:lnTo>
                <a:cubicBezTo>
                  <a:pt x="1495704" y="0"/>
                  <a:pt x="1529953" y="34249"/>
                  <a:pt x="1529953" y="76498"/>
                </a:cubicBezTo>
                <a:lnTo>
                  <a:pt x="1529953" y="688478"/>
                </a:lnTo>
                <a:cubicBezTo>
                  <a:pt x="1529953" y="730727"/>
                  <a:pt x="1495704" y="764976"/>
                  <a:pt x="1453455" y="764976"/>
                </a:cubicBezTo>
                <a:lnTo>
                  <a:pt x="76498" y="764976"/>
                </a:lnTo>
                <a:cubicBezTo>
                  <a:pt x="34249" y="764976"/>
                  <a:pt x="0" y="730727"/>
                  <a:pt x="0" y="688478"/>
                </a:cubicBezTo>
                <a:lnTo>
                  <a:pt x="0" y="7649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10" tIns="49710" rIns="49710" bIns="497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/>
              <a:t>提供連結頁面</a:t>
            </a:r>
            <a:endParaRPr lang="zh-TW" altLang="en-US" sz="2000" kern="1200" dirty="0"/>
          </a:p>
        </p:txBody>
      </p:sp>
      <p:sp>
        <p:nvSpPr>
          <p:cNvPr id="33" name="手繪多邊形 32"/>
          <p:cNvSpPr/>
          <p:nvPr/>
        </p:nvSpPr>
        <p:spPr>
          <a:xfrm>
            <a:off x="3563886" y="3755874"/>
            <a:ext cx="2113431" cy="576066"/>
          </a:xfrm>
          <a:custGeom>
            <a:avLst/>
            <a:gdLst>
              <a:gd name="connsiteX0" fmla="*/ 0 w 1529953"/>
              <a:gd name="connsiteY0" fmla="*/ 76498 h 764976"/>
              <a:gd name="connsiteX1" fmla="*/ 76498 w 1529953"/>
              <a:gd name="connsiteY1" fmla="*/ 0 h 764976"/>
              <a:gd name="connsiteX2" fmla="*/ 1453455 w 1529953"/>
              <a:gd name="connsiteY2" fmla="*/ 0 h 764976"/>
              <a:gd name="connsiteX3" fmla="*/ 1529953 w 1529953"/>
              <a:gd name="connsiteY3" fmla="*/ 76498 h 764976"/>
              <a:gd name="connsiteX4" fmla="*/ 1529953 w 1529953"/>
              <a:gd name="connsiteY4" fmla="*/ 688478 h 764976"/>
              <a:gd name="connsiteX5" fmla="*/ 1453455 w 1529953"/>
              <a:gd name="connsiteY5" fmla="*/ 764976 h 764976"/>
              <a:gd name="connsiteX6" fmla="*/ 76498 w 1529953"/>
              <a:gd name="connsiteY6" fmla="*/ 764976 h 764976"/>
              <a:gd name="connsiteX7" fmla="*/ 0 w 1529953"/>
              <a:gd name="connsiteY7" fmla="*/ 688478 h 764976"/>
              <a:gd name="connsiteX8" fmla="*/ 0 w 1529953"/>
              <a:gd name="connsiteY8" fmla="*/ 76498 h 76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953" h="764976">
                <a:moveTo>
                  <a:pt x="0" y="76498"/>
                </a:moveTo>
                <a:cubicBezTo>
                  <a:pt x="0" y="34249"/>
                  <a:pt x="34249" y="0"/>
                  <a:pt x="76498" y="0"/>
                </a:cubicBezTo>
                <a:lnTo>
                  <a:pt x="1453455" y="0"/>
                </a:lnTo>
                <a:cubicBezTo>
                  <a:pt x="1495704" y="0"/>
                  <a:pt x="1529953" y="34249"/>
                  <a:pt x="1529953" y="76498"/>
                </a:cubicBezTo>
                <a:lnTo>
                  <a:pt x="1529953" y="688478"/>
                </a:lnTo>
                <a:cubicBezTo>
                  <a:pt x="1529953" y="730727"/>
                  <a:pt x="1495704" y="764976"/>
                  <a:pt x="1453455" y="764976"/>
                </a:cubicBezTo>
                <a:lnTo>
                  <a:pt x="76498" y="764976"/>
                </a:lnTo>
                <a:cubicBezTo>
                  <a:pt x="34249" y="764976"/>
                  <a:pt x="0" y="730727"/>
                  <a:pt x="0" y="688478"/>
                </a:cubicBezTo>
                <a:lnTo>
                  <a:pt x="0" y="7649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10" tIns="49710" rIns="49710" bIns="497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/>
              <a:t>進入連結頁面</a:t>
            </a:r>
            <a:endParaRPr lang="zh-TW" altLang="en-US" sz="2000" kern="1200" dirty="0"/>
          </a:p>
        </p:txBody>
      </p:sp>
      <p:sp>
        <p:nvSpPr>
          <p:cNvPr id="34" name="手繪多邊形 33"/>
          <p:cNvSpPr/>
          <p:nvPr/>
        </p:nvSpPr>
        <p:spPr>
          <a:xfrm>
            <a:off x="6573892" y="3755874"/>
            <a:ext cx="2113431" cy="576066"/>
          </a:xfrm>
          <a:custGeom>
            <a:avLst/>
            <a:gdLst>
              <a:gd name="connsiteX0" fmla="*/ 0 w 1529953"/>
              <a:gd name="connsiteY0" fmla="*/ 76498 h 764976"/>
              <a:gd name="connsiteX1" fmla="*/ 76498 w 1529953"/>
              <a:gd name="connsiteY1" fmla="*/ 0 h 764976"/>
              <a:gd name="connsiteX2" fmla="*/ 1453455 w 1529953"/>
              <a:gd name="connsiteY2" fmla="*/ 0 h 764976"/>
              <a:gd name="connsiteX3" fmla="*/ 1529953 w 1529953"/>
              <a:gd name="connsiteY3" fmla="*/ 76498 h 764976"/>
              <a:gd name="connsiteX4" fmla="*/ 1529953 w 1529953"/>
              <a:gd name="connsiteY4" fmla="*/ 688478 h 764976"/>
              <a:gd name="connsiteX5" fmla="*/ 1453455 w 1529953"/>
              <a:gd name="connsiteY5" fmla="*/ 764976 h 764976"/>
              <a:gd name="connsiteX6" fmla="*/ 76498 w 1529953"/>
              <a:gd name="connsiteY6" fmla="*/ 764976 h 764976"/>
              <a:gd name="connsiteX7" fmla="*/ 0 w 1529953"/>
              <a:gd name="connsiteY7" fmla="*/ 688478 h 764976"/>
              <a:gd name="connsiteX8" fmla="*/ 0 w 1529953"/>
              <a:gd name="connsiteY8" fmla="*/ 76498 h 76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953" h="764976">
                <a:moveTo>
                  <a:pt x="0" y="76498"/>
                </a:moveTo>
                <a:cubicBezTo>
                  <a:pt x="0" y="34249"/>
                  <a:pt x="34249" y="0"/>
                  <a:pt x="76498" y="0"/>
                </a:cubicBezTo>
                <a:lnTo>
                  <a:pt x="1453455" y="0"/>
                </a:lnTo>
                <a:cubicBezTo>
                  <a:pt x="1495704" y="0"/>
                  <a:pt x="1529953" y="34249"/>
                  <a:pt x="1529953" y="76498"/>
                </a:cubicBezTo>
                <a:lnTo>
                  <a:pt x="1529953" y="688478"/>
                </a:lnTo>
                <a:cubicBezTo>
                  <a:pt x="1529953" y="730727"/>
                  <a:pt x="1495704" y="764976"/>
                  <a:pt x="1453455" y="764976"/>
                </a:cubicBezTo>
                <a:lnTo>
                  <a:pt x="76498" y="764976"/>
                </a:lnTo>
                <a:cubicBezTo>
                  <a:pt x="34249" y="764976"/>
                  <a:pt x="0" y="730727"/>
                  <a:pt x="0" y="688478"/>
                </a:cubicBezTo>
                <a:lnTo>
                  <a:pt x="0" y="7649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10" tIns="49710" rIns="49710" bIns="497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/>
              <a:t>商品網址頁面</a:t>
            </a:r>
            <a:endParaRPr lang="zh-TW" altLang="en-US" sz="2000" kern="1200" dirty="0"/>
          </a:p>
        </p:txBody>
      </p:sp>
      <p:sp>
        <p:nvSpPr>
          <p:cNvPr id="35" name="手繪多邊形 34"/>
          <p:cNvSpPr/>
          <p:nvPr/>
        </p:nvSpPr>
        <p:spPr>
          <a:xfrm>
            <a:off x="6573891" y="4443958"/>
            <a:ext cx="2113431" cy="576066"/>
          </a:xfrm>
          <a:custGeom>
            <a:avLst/>
            <a:gdLst>
              <a:gd name="connsiteX0" fmla="*/ 0 w 1529953"/>
              <a:gd name="connsiteY0" fmla="*/ 76498 h 764976"/>
              <a:gd name="connsiteX1" fmla="*/ 76498 w 1529953"/>
              <a:gd name="connsiteY1" fmla="*/ 0 h 764976"/>
              <a:gd name="connsiteX2" fmla="*/ 1453455 w 1529953"/>
              <a:gd name="connsiteY2" fmla="*/ 0 h 764976"/>
              <a:gd name="connsiteX3" fmla="*/ 1529953 w 1529953"/>
              <a:gd name="connsiteY3" fmla="*/ 76498 h 764976"/>
              <a:gd name="connsiteX4" fmla="*/ 1529953 w 1529953"/>
              <a:gd name="connsiteY4" fmla="*/ 688478 h 764976"/>
              <a:gd name="connsiteX5" fmla="*/ 1453455 w 1529953"/>
              <a:gd name="connsiteY5" fmla="*/ 764976 h 764976"/>
              <a:gd name="connsiteX6" fmla="*/ 76498 w 1529953"/>
              <a:gd name="connsiteY6" fmla="*/ 764976 h 764976"/>
              <a:gd name="connsiteX7" fmla="*/ 0 w 1529953"/>
              <a:gd name="connsiteY7" fmla="*/ 688478 h 764976"/>
              <a:gd name="connsiteX8" fmla="*/ 0 w 1529953"/>
              <a:gd name="connsiteY8" fmla="*/ 76498 h 76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953" h="764976">
                <a:moveTo>
                  <a:pt x="0" y="76498"/>
                </a:moveTo>
                <a:cubicBezTo>
                  <a:pt x="0" y="34249"/>
                  <a:pt x="34249" y="0"/>
                  <a:pt x="76498" y="0"/>
                </a:cubicBezTo>
                <a:lnTo>
                  <a:pt x="1453455" y="0"/>
                </a:lnTo>
                <a:cubicBezTo>
                  <a:pt x="1495704" y="0"/>
                  <a:pt x="1529953" y="34249"/>
                  <a:pt x="1529953" y="76498"/>
                </a:cubicBezTo>
                <a:lnTo>
                  <a:pt x="1529953" y="688478"/>
                </a:lnTo>
                <a:cubicBezTo>
                  <a:pt x="1529953" y="730727"/>
                  <a:pt x="1495704" y="764976"/>
                  <a:pt x="1453455" y="764976"/>
                </a:cubicBezTo>
                <a:lnTo>
                  <a:pt x="76498" y="764976"/>
                </a:lnTo>
                <a:cubicBezTo>
                  <a:pt x="34249" y="764976"/>
                  <a:pt x="0" y="730727"/>
                  <a:pt x="0" y="688478"/>
                </a:cubicBezTo>
                <a:lnTo>
                  <a:pt x="0" y="7649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10" tIns="49710" rIns="49710" bIns="497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/>
              <a:t>商品購買頁面</a:t>
            </a:r>
            <a:endParaRPr lang="zh-TW" altLang="en-US" sz="2000" kern="1200" dirty="0"/>
          </a:p>
        </p:txBody>
      </p:sp>
      <p:sp>
        <p:nvSpPr>
          <p:cNvPr id="36" name="向下箭號 35"/>
          <p:cNvSpPr/>
          <p:nvPr/>
        </p:nvSpPr>
        <p:spPr>
          <a:xfrm>
            <a:off x="1619672" y="2139702"/>
            <a:ext cx="45719" cy="1850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36"/>
          <p:cNvSpPr/>
          <p:nvPr/>
        </p:nvSpPr>
        <p:spPr>
          <a:xfrm>
            <a:off x="1596812" y="2877042"/>
            <a:ext cx="45719" cy="1850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>
            <a:off x="4539750" y="3592981"/>
            <a:ext cx="45719" cy="1850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38"/>
          <p:cNvSpPr/>
          <p:nvPr/>
        </p:nvSpPr>
        <p:spPr>
          <a:xfrm>
            <a:off x="7524328" y="4300867"/>
            <a:ext cx="45719" cy="1850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>
            <a:off x="2788672" y="3327149"/>
            <a:ext cx="775214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5677317" y="4043907"/>
            <a:ext cx="896574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336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6256" y="4371975"/>
            <a:ext cx="6366199" cy="0"/>
          </a:xfrm>
          <a:prstGeom prst="line">
            <a:avLst/>
          </a:prstGeom>
          <a:ln w="28575">
            <a:solidFill>
              <a:srgbClr val="DC1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366199" y="1296273"/>
            <a:ext cx="4837" cy="3075702"/>
          </a:xfrm>
          <a:prstGeom prst="line">
            <a:avLst/>
          </a:prstGeom>
          <a:ln w="28575">
            <a:solidFill>
              <a:srgbClr val="DC1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878858" y="1330034"/>
            <a:ext cx="34810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887799" y="1308160"/>
            <a:ext cx="0" cy="30638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78858" y="4357540"/>
            <a:ext cx="344552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59944" y="1335728"/>
            <a:ext cx="0" cy="30362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43721" y="555526"/>
            <a:ext cx="131505" cy="144016"/>
          </a:xfrm>
          <a:prstGeom prst="rect">
            <a:avLst/>
          </a:prstGeom>
          <a:solidFill>
            <a:srgbClr val="DC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913026" y="1324639"/>
            <a:ext cx="3470628" cy="2984857"/>
            <a:chOff x="6766910" y="1381315"/>
            <a:chExt cx="3519675" cy="2984857"/>
          </a:xfrm>
        </p:grpSpPr>
        <p:sp>
          <p:nvSpPr>
            <p:cNvPr id="20" name="矩形 19"/>
            <p:cNvSpPr/>
            <p:nvPr/>
          </p:nvSpPr>
          <p:spPr>
            <a:xfrm>
              <a:off x="6766910" y="1381315"/>
              <a:ext cx="3456616" cy="29848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9522" y="2592395"/>
              <a:ext cx="2947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TW" altLang="en-US" sz="2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～</a:t>
              </a:r>
              <a:r>
                <a:rPr lang="en-US" altLang="zh-TW" sz="2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The End</a:t>
              </a:r>
              <a:r>
                <a:rPr lang="zh-TW" altLang="en-US" sz="2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～</a:t>
              </a:r>
              <a:endPara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371036" y="627534"/>
            <a:ext cx="208939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371036" y="627534"/>
            <a:ext cx="0" cy="7200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54994" y="31190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謝謝觀看</a:t>
            </a:r>
          </a:p>
        </p:txBody>
      </p:sp>
    </p:spTree>
    <p:extLst>
      <p:ext uri="{BB962C8B-B14F-4D97-AF65-F5344CB8AC3E}">
        <p14:creationId xmlns:p14="http://schemas.microsoft.com/office/powerpoint/2010/main" val="1692550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587235"/>
            <a:ext cx="6768752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6600" b="1" dirty="0" err="1" smtClean="0">
                <a:ea typeface="微软雅黑" pitchFamily="34" charset="-122"/>
              </a:rPr>
              <a:t>TechTaiwan</a:t>
            </a:r>
            <a:endParaRPr lang="zh-CN" altLang="en-US" sz="6600" b="1" dirty="0"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7864" y="3290481"/>
            <a:ext cx="3321597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79298" y="3290481"/>
            <a:ext cx="1465110" cy="1296144"/>
          </a:xfrm>
          <a:prstGeom prst="rect">
            <a:avLst/>
          </a:prstGeom>
          <a:solidFill>
            <a:srgbClr val="DC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12674" y="1866250"/>
            <a:ext cx="288032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12674" y="3303822"/>
            <a:ext cx="2304256" cy="1296144"/>
          </a:xfrm>
          <a:prstGeom prst="rect">
            <a:avLst/>
          </a:prstGeom>
          <a:solidFill>
            <a:srgbClr val="DC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37010" y="1866250"/>
            <a:ext cx="1305373" cy="1296144"/>
          </a:xfrm>
          <a:prstGeom prst="rect">
            <a:avLst/>
          </a:prstGeom>
          <a:solidFill>
            <a:srgbClr val="DC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C1F26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5304" y="1866249"/>
            <a:ext cx="288032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2124793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MIT(Made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 Taiwan)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產品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3936" y="1914157"/>
            <a:ext cx="121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TW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查詢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1538" y="3438748"/>
            <a:ext cx="2338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巴基斯坦位置</a:t>
            </a:r>
            <a:r>
              <a:rPr lang="zh-TW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特殊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2956" y="2037268"/>
            <a:ext cx="284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做一個跨境電商</a:t>
            </a:r>
            <a:r>
              <a:rPr lang="zh-TW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連</a:t>
            </a:r>
            <a:r>
              <a:rPr lang="zh-TW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結網</a:t>
            </a:r>
            <a:r>
              <a:rPr lang="zh-TW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站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2443" y="3504430"/>
            <a:ext cx="34860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透過社群平台的</a:t>
            </a:r>
            <a:endParaRPr lang="en-US" altLang="zh-TW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開箱文宣傳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74040" y="3246056"/>
            <a:ext cx="148395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Pchome</a:t>
            </a:r>
            <a:r>
              <a:rPr lang="zh-TW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電商網站產品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4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6.16713E-8 L -0.00157 0.2362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內容介紹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31640" y="1275606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	</a:t>
            </a:r>
            <a:r>
              <a:rPr lang="zh-TW" altLang="zh-TW" sz="1800" dirty="0" smtClean="0"/>
              <a:t>因</a:t>
            </a:r>
            <a:r>
              <a:rPr lang="zh-TW" altLang="zh-TW" sz="1800" dirty="0"/>
              <a:t>巴基斯坦的地理位置特殊，還有許多的商機未被發掘，為了我國的經濟及</a:t>
            </a:r>
            <a:r>
              <a:rPr lang="en-US" altLang="zh-TW" sz="1800" dirty="0" smtClean="0"/>
              <a:t>MIT(Made In Taiwan)</a:t>
            </a:r>
            <a:r>
              <a:rPr lang="zh-TW" altLang="zh-TW" sz="1800" dirty="0" smtClean="0"/>
              <a:t>產品</a:t>
            </a:r>
            <a:r>
              <a:rPr lang="zh-TW" altLang="zh-TW" sz="1800" dirty="0"/>
              <a:t>的推廣能進一步的發展，讓台灣科技產品進入其他國家的困難度降低，決定做一個</a:t>
            </a:r>
            <a:r>
              <a:rPr lang="zh-TW" altLang="zh-TW" sz="1800" b="1" dirty="0"/>
              <a:t>跨境電商的連結</a:t>
            </a:r>
            <a:r>
              <a:rPr lang="zh-TW" altLang="zh-TW" sz="1800" b="1" dirty="0" smtClean="0"/>
              <a:t>網站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zh-TW" altLang="zh-TW" sz="1800" dirty="0" smtClean="0"/>
              <a:t>以</a:t>
            </a:r>
            <a:r>
              <a:rPr lang="en-US" altLang="zh-TW" sz="1800" dirty="0" err="1"/>
              <a:t>Pchome</a:t>
            </a:r>
            <a:r>
              <a:rPr lang="zh-TW" altLang="zh-TW" sz="1800" dirty="0"/>
              <a:t>電子商務網站提供的產品為例，做一個兩國之間的橋樑，能知道巴基斯坦人的興趣及藉機了解他們的需求，並且能成功推廣台灣科技產品到巴基斯坦，</a:t>
            </a:r>
            <a:r>
              <a:rPr lang="zh-TW" altLang="zh-TW" sz="1800" b="1" dirty="0"/>
              <a:t>降低</a:t>
            </a:r>
            <a:r>
              <a:rPr lang="zh-TW" altLang="zh-TW" sz="1800" dirty="0"/>
              <a:t>台商</a:t>
            </a:r>
            <a:r>
              <a:rPr lang="zh-TW" altLang="zh-TW" sz="1800" b="1" dirty="0"/>
              <a:t>進入到一個新市場的困難度</a:t>
            </a:r>
            <a:r>
              <a:rPr lang="zh-TW" altLang="zh-TW" sz="1800" dirty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491504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利害關係人目標</a:t>
            </a:r>
            <a:r>
              <a:rPr lang="zh-TW" altLang="en-US" sz="1800" b="1" dirty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48409"/>
              </p:ext>
            </p:extLst>
          </p:nvPr>
        </p:nvGraphicFramePr>
        <p:xfrm>
          <a:off x="1043608" y="915566"/>
          <a:ext cx="6984776" cy="40620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197229494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584923329"/>
                    </a:ext>
                  </a:extLst>
                </a:gridCol>
              </a:tblGrid>
              <a:tr h="39931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利害關係人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46109"/>
                  </a:ext>
                </a:extLst>
              </a:tr>
              <a:tr h="981928"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管理者</a:t>
                      </a:r>
                      <a:endParaRPr lang="zh-TW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sz="1800" kern="100" dirty="0">
                          <a:effectLst/>
                        </a:rPr>
                        <a:t>能夠管理平台後端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sz="1800" kern="100" dirty="0">
                          <a:effectLst/>
                        </a:rPr>
                        <a:t>能夠維護產品相關資料</a:t>
                      </a:r>
                    </a:p>
                    <a:p>
                      <a:pPr marL="342900" marR="0" lvl="0" indent="-342900" algn="l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"/>
                        <a:tabLst/>
                        <a:defRPr/>
                      </a:pPr>
                      <a:r>
                        <a:rPr lang="zh-TW" sz="1800" kern="100" dirty="0">
                          <a:effectLst/>
                        </a:rPr>
                        <a:t>迅速連結相關產品</a:t>
                      </a:r>
                      <a:r>
                        <a:rPr lang="zh-TW" sz="1800" kern="100" dirty="0" smtClean="0">
                          <a:effectLst/>
                        </a:rPr>
                        <a:t>資訊</a:t>
                      </a:r>
                      <a:endParaRPr lang="en-US" altLang="zh-TW" sz="18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"/>
                        <a:tabLst/>
                        <a:defRPr/>
                      </a:pP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供便捷的購物教學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079403"/>
                  </a:ext>
                </a:extLst>
              </a:tr>
              <a:tr h="981928"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巴基斯坦買家（使用者）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76197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了解台灣產品功能</a:t>
                      </a:r>
                    </a:p>
                    <a:p>
                      <a:pPr marL="342900" lvl="0" indent="-342900" algn="l" defTabSz="76197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迅速找到適合自己的</a:t>
                      </a:r>
                      <a:r>
                        <a:rPr lang="zh-TW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商品</a:t>
                      </a:r>
                      <a:endParaRPr lang="en-US" altLang="zh-TW" sz="18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76197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使用購物教學購買</a:t>
                      </a:r>
                      <a:endParaRPr lang="zh-TW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180638"/>
                  </a:ext>
                </a:extLst>
              </a:tr>
              <a:tr h="1309237"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Pchome</a:t>
                      </a:r>
                      <a:r>
                        <a:rPr lang="zh-TW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電子商務平台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76197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能夠增加產品能見度</a:t>
                      </a:r>
                    </a:p>
                    <a:p>
                      <a:pPr marL="342900" lvl="0" indent="-342900" algn="l" defTabSz="76197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找出適合推廣行銷的產品</a:t>
                      </a:r>
                    </a:p>
                    <a:p>
                      <a:pPr marL="342900" lvl="0" indent="-342900" algn="l" defTabSz="76197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zh-TW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能夠了解顧客對某產品的關注度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74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088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事件表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79996"/>
              </p:ext>
            </p:extLst>
          </p:nvPr>
        </p:nvGraphicFramePr>
        <p:xfrm>
          <a:off x="1259632" y="1059582"/>
          <a:ext cx="6984776" cy="302433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822132">
                  <a:extLst>
                    <a:ext uri="{9D8B030D-6E8A-4147-A177-3AD203B41FA5}">
                      <a16:colId xmlns:a16="http://schemas.microsoft.com/office/drawing/2014/main" val="2936509077"/>
                    </a:ext>
                  </a:extLst>
                </a:gridCol>
                <a:gridCol w="4162644">
                  <a:extLst>
                    <a:ext uri="{9D8B030D-6E8A-4147-A177-3AD203B41FA5}">
                      <a16:colId xmlns:a16="http://schemas.microsoft.com/office/drawing/2014/main" val="1358170161"/>
                    </a:ext>
                  </a:extLst>
                </a:gridCol>
              </a:tblGrid>
              <a:tr h="579128"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使用案例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342621"/>
                  </a:ext>
                </a:extLst>
              </a:tr>
              <a:tr h="1222604"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買家能看商品介紹資料</a:t>
                      </a:r>
                      <a:endParaRPr lang="zh-TW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商品連結作業</a:t>
                      </a:r>
                      <a:endParaRPr lang="zh-TW" sz="1800" b="1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134301"/>
                  </a:ext>
                </a:extLst>
              </a:tr>
              <a:tr h="1222604"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Pchome</a:t>
                      </a:r>
                      <a:r>
                        <a:rPr lang="zh-TW" altLang="en-US" sz="1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操作教學</a:t>
                      </a:r>
                      <a:endParaRPr lang="zh-TW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購買教學作業</a:t>
                      </a:r>
                      <a:endParaRPr lang="zh-TW" sz="1800" b="1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012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47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191570" y="1059581"/>
            <a:ext cx="2315821" cy="3773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使用案例圖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70" y="556452"/>
            <a:ext cx="673842" cy="468433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3380645" y="1165725"/>
            <a:ext cx="1938396" cy="11501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41" y="555740"/>
            <a:ext cx="466535" cy="43862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7" y="541299"/>
            <a:ext cx="453064" cy="45306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735020" y="1417612"/>
            <a:ext cx="122964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商品連結作業</a:t>
            </a:r>
            <a:endParaRPr lang="zh-TW" altLang="en-US" sz="1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17698" y="6915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網頁平台</a:t>
            </a:r>
            <a:endParaRPr lang="zh-TW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03277" y="2434088"/>
            <a:ext cx="1525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管理者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77391" y="4382411"/>
            <a:ext cx="1464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巴基斯坦買家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3380645" y="3003798"/>
            <a:ext cx="1938396" cy="1201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文字方塊 28"/>
          <p:cNvSpPr txBox="1"/>
          <p:nvPr/>
        </p:nvSpPr>
        <p:spPr>
          <a:xfrm>
            <a:off x="3768918" y="3271837"/>
            <a:ext cx="122964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購買</a:t>
            </a:r>
            <a:r>
              <a:rPr lang="zh-TW" altLang="en-US" sz="1800" dirty="0" smtClean="0"/>
              <a:t>教學</a:t>
            </a:r>
            <a:r>
              <a:rPr lang="zh-TW" altLang="en-US" sz="1800" dirty="0"/>
              <a:t>作業</a:t>
            </a:r>
            <a:endParaRPr lang="zh-TW" altLang="en-US" sz="18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102267" y="1255178"/>
            <a:ext cx="661859" cy="1116650"/>
            <a:chOff x="179512" y="1045613"/>
            <a:chExt cx="661859" cy="1116650"/>
          </a:xfrm>
        </p:grpSpPr>
        <p:sp>
          <p:nvSpPr>
            <p:cNvPr id="2" name="流程圖: 接點 1"/>
            <p:cNvSpPr/>
            <p:nvPr/>
          </p:nvSpPr>
          <p:spPr>
            <a:xfrm>
              <a:off x="268416" y="1045613"/>
              <a:ext cx="487160" cy="49296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179512" y="1721705"/>
              <a:ext cx="6618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線接點 9"/>
            <p:cNvCxnSpPr>
              <a:stCxn id="2" idx="4"/>
            </p:cNvCxnSpPr>
            <p:nvPr/>
          </p:nvCxnSpPr>
          <p:spPr>
            <a:xfrm>
              <a:off x="511996" y="1538578"/>
              <a:ext cx="0" cy="4240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251441" y="1965623"/>
              <a:ext cx="258921" cy="1515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 flipV="1">
              <a:off x="516019" y="1965623"/>
              <a:ext cx="264131" cy="19664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121863" y="3192019"/>
            <a:ext cx="661859" cy="1116650"/>
            <a:chOff x="179512" y="1045613"/>
            <a:chExt cx="661859" cy="1116650"/>
          </a:xfrm>
        </p:grpSpPr>
        <p:sp>
          <p:nvSpPr>
            <p:cNvPr id="42" name="流程圖: 接點 41"/>
            <p:cNvSpPr/>
            <p:nvPr/>
          </p:nvSpPr>
          <p:spPr>
            <a:xfrm>
              <a:off x="268416" y="1045613"/>
              <a:ext cx="487160" cy="49296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179512" y="1721705"/>
              <a:ext cx="6618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線接點 43"/>
            <p:cNvCxnSpPr>
              <a:stCxn id="42" idx="4"/>
            </p:cNvCxnSpPr>
            <p:nvPr/>
          </p:nvCxnSpPr>
          <p:spPr>
            <a:xfrm>
              <a:off x="511996" y="1538578"/>
              <a:ext cx="0" cy="4240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251441" y="1965623"/>
              <a:ext cx="258921" cy="1515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019" y="1965623"/>
              <a:ext cx="264131" cy="19664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8" name="直線接點 47"/>
          <p:cNvCxnSpPr/>
          <p:nvPr/>
        </p:nvCxnSpPr>
        <p:spPr>
          <a:xfrm flipV="1">
            <a:off x="2123728" y="1851670"/>
            <a:ext cx="1404763" cy="212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2109777" y="2063943"/>
            <a:ext cx="1381664" cy="13684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" idx="6"/>
          </p:cNvCxnSpPr>
          <p:nvPr/>
        </p:nvCxnSpPr>
        <p:spPr>
          <a:xfrm>
            <a:off x="5319041" y="1740777"/>
            <a:ext cx="1557215" cy="190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7004061" y="1317438"/>
            <a:ext cx="661859" cy="1116650"/>
            <a:chOff x="179512" y="1045613"/>
            <a:chExt cx="661859" cy="1116650"/>
          </a:xfrm>
        </p:grpSpPr>
        <p:sp>
          <p:nvSpPr>
            <p:cNvPr id="58" name="流程圖: 接點 57"/>
            <p:cNvSpPr/>
            <p:nvPr/>
          </p:nvSpPr>
          <p:spPr>
            <a:xfrm>
              <a:off x="268416" y="1045613"/>
              <a:ext cx="487160" cy="49296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179512" y="1721705"/>
              <a:ext cx="6618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線接點 59"/>
            <p:cNvCxnSpPr>
              <a:stCxn id="58" idx="4"/>
            </p:cNvCxnSpPr>
            <p:nvPr/>
          </p:nvCxnSpPr>
          <p:spPr>
            <a:xfrm>
              <a:off x="511996" y="1538578"/>
              <a:ext cx="0" cy="4240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251441" y="1965623"/>
              <a:ext cx="258921" cy="1515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 flipV="1">
              <a:off x="516019" y="1965623"/>
              <a:ext cx="264131" cy="19664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3" name="文字方塊 62"/>
          <p:cNvSpPr txBox="1"/>
          <p:nvPr/>
        </p:nvSpPr>
        <p:spPr>
          <a:xfrm>
            <a:off x="7079449" y="2478398"/>
            <a:ext cx="1525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商</a:t>
            </a:r>
            <a:r>
              <a:rPr lang="zh-TW" altLang="en-US" dirty="0"/>
              <a:t>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9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使用案</a:t>
            </a:r>
            <a:r>
              <a:rPr lang="zh-TW" altLang="en-US" sz="1800" b="1" dirty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80430"/>
              </p:ext>
            </p:extLst>
          </p:nvPr>
        </p:nvGraphicFramePr>
        <p:xfrm>
          <a:off x="899592" y="843558"/>
          <a:ext cx="7560840" cy="37481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51668">
                  <a:extLst>
                    <a:ext uri="{9D8B030D-6E8A-4147-A177-3AD203B41FA5}">
                      <a16:colId xmlns:a16="http://schemas.microsoft.com/office/drawing/2014/main" val="2947204800"/>
                    </a:ext>
                  </a:extLst>
                </a:gridCol>
                <a:gridCol w="2544876">
                  <a:extLst>
                    <a:ext uri="{9D8B030D-6E8A-4147-A177-3AD203B41FA5}">
                      <a16:colId xmlns:a16="http://schemas.microsoft.com/office/drawing/2014/main" val="311198567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862089222"/>
                    </a:ext>
                  </a:extLst>
                </a:gridCol>
              </a:tblGrid>
              <a:tr h="38163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使用案例名稱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商品</a:t>
                      </a:r>
                      <a:r>
                        <a:rPr lang="zh-TW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r>
                        <a:rPr lang="zh-TW" sz="16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</a:t>
                      </a:r>
                      <a:endParaRPr lang="zh-TW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4641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使用案例描述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尋找商品，連結商品頁面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15371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主要參與者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22007"/>
                  </a:ext>
                </a:extLst>
              </a:tr>
              <a:tr h="517929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利害關係人與目標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使用者：進入網站連結商品資訊</a:t>
                      </a:r>
                    </a:p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平台管理員：檢視使用者的商品瀏覽資訊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15679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前置條件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使用網站進入商品資訊平台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05310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後置條件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給予登入者連結至後方電子商務平台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77016"/>
                  </a:ext>
                </a:extLst>
              </a:tr>
              <a:tr h="258964">
                <a:tc row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主要成功情節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參與者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系統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0199"/>
                  </a:ext>
                </a:extLst>
              </a:tr>
              <a:tr h="155378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lvl="0" indent="-342900" algn="l" defTabSz="76197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使用網站進入商品資訊平台</a:t>
                      </a:r>
                    </a:p>
                    <a:p>
                      <a:pPr marL="304800" lvl="0" indent="-342900" algn="l" defTabSz="76197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瀏覽需求產品</a:t>
                      </a:r>
                    </a:p>
                    <a:p>
                      <a:pPr marL="304800" lvl="0" indent="-342900" algn="l" defTabSz="76197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點開相關產品介紹文章</a:t>
                      </a:r>
                    </a:p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啟動資訊頁面</a:t>
                      </a:r>
                    </a:p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接收使用者商品瀏覽</a:t>
                      </a:r>
                      <a:r>
                        <a:rPr 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次數</a:t>
                      </a:r>
                    </a:p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</a:t>
                      </a:r>
                      <a:r>
                        <a:rPr 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後台分析相關數據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97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70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使用案</a:t>
            </a:r>
            <a:r>
              <a:rPr lang="zh-TW" altLang="en-US" sz="1800" b="1" dirty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46722"/>
              </p:ext>
            </p:extLst>
          </p:nvPr>
        </p:nvGraphicFramePr>
        <p:xfrm>
          <a:off x="899592" y="843558"/>
          <a:ext cx="7560840" cy="37481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51668">
                  <a:extLst>
                    <a:ext uri="{9D8B030D-6E8A-4147-A177-3AD203B41FA5}">
                      <a16:colId xmlns:a16="http://schemas.microsoft.com/office/drawing/2014/main" val="2947204800"/>
                    </a:ext>
                  </a:extLst>
                </a:gridCol>
                <a:gridCol w="2472868">
                  <a:extLst>
                    <a:ext uri="{9D8B030D-6E8A-4147-A177-3AD203B41FA5}">
                      <a16:colId xmlns:a16="http://schemas.microsoft.com/office/drawing/2014/main" val="3111985676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862089222"/>
                    </a:ext>
                  </a:extLst>
                </a:gridCol>
              </a:tblGrid>
              <a:tr h="38163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使用案例名稱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購買教學</a:t>
                      </a:r>
                      <a:r>
                        <a:rPr lang="zh-TW" sz="16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</a:t>
                      </a:r>
                      <a:endParaRPr lang="zh-TW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4641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使用案例描述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進入網站平台後，提供教學如何使用</a:t>
                      </a:r>
                      <a:r>
                        <a:rPr lang="en-US" altLang="zh-TW" sz="16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pchome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15371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主要參與者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22007"/>
                  </a:ext>
                </a:extLst>
              </a:tr>
              <a:tr h="517929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利害關係人與目標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使用者：進入</a:t>
                      </a:r>
                      <a:r>
                        <a:rPr 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網站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打開商品操作教學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平台管理員</a:t>
                      </a:r>
                      <a:r>
                        <a:rPr 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</a:t>
                      </a:r>
                      <a:r>
                        <a:rPr lang="en-US" altLang="zh-TW" sz="16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pchome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教學平台作業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15679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前置條件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使用網站</a:t>
                      </a:r>
                      <a:r>
                        <a:rPr lang="zh-TW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進入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操作教學頁面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05310"/>
                  </a:ext>
                </a:extLst>
              </a:tr>
              <a:tr h="258964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後置條件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給予登入者連結至後方電子商務平台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77016"/>
                  </a:ext>
                </a:extLst>
              </a:tr>
              <a:tr h="258964">
                <a:tc row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主要成功情節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參與者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系統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0199"/>
                  </a:ext>
                </a:extLst>
              </a:tr>
              <a:tr h="155378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lvl="0" indent="-342900" algn="l" defTabSz="76197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使用網站進入商品資訊平台</a:t>
                      </a:r>
                    </a:p>
                    <a:p>
                      <a:pPr marL="304800" lvl="0" indent="-342900" algn="l" defTabSz="76197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點開</a:t>
                      </a:r>
                      <a:r>
                        <a:rPr lang="en-US" altLang="zh-TW" sz="16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pchome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教學使用頁面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r>
                        <a:rPr lang="zh-TW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啟動資訊頁面</a:t>
                      </a:r>
                    </a:p>
                    <a:p>
                      <a:pPr marL="304800" algn="l" defTabSz="76197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zh-TW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提供操作教學頁面</a:t>
                      </a:r>
                      <a:endParaRPr lang="zh-TW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97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416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31190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系統</a:t>
            </a:r>
            <a:r>
              <a:rPr lang="zh-TW" altLang="en-US" sz="1800" b="1" dirty="0">
                <a:solidFill>
                  <a:srgbClr val="DC1F26"/>
                </a:solidFill>
                <a:latin typeface="微软雅黑" pitchFamily="34" charset="-122"/>
                <a:ea typeface="微软雅黑" pitchFamily="34" charset="-122"/>
              </a:rPr>
              <a:t>畫面</a:t>
            </a:r>
            <a:endParaRPr lang="zh-CN" altLang="en-US" sz="1800" b="1" dirty="0">
              <a:solidFill>
                <a:srgbClr val="DC1F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5617"/>
            <a:ext cx="288032" cy="261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b="5201"/>
          <a:stretch/>
        </p:blipFill>
        <p:spPr>
          <a:xfrm>
            <a:off x="437793" y="681241"/>
            <a:ext cx="4032448" cy="22505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b="6601"/>
          <a:stretch/>
        </p:blipFill>
        <p:spPr>
          <a:xfrm>
            <a:off x="436506" y="3069186"/>
            <a:ext cx="4063486" cy="203966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587149" y="1579606"/>
            <a:ext cx="1649147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進入主畫面</a:t>
            </a:r>
            <a:endParaRPr lang="zh-TW" altLang="en-US" sz="2000" dirty="0"/>
          </a:p>
        </p:txBody>
      </p:sp>
      <p:sp>
        <p:nvSpPr>
          <p:cNvPr id="11" name="向右箭號 10"/>
          <p:cNvSpPr/>
          <p:nvPr/>
        </p:nvSpPr>
        <p:spPr>
          <a:xfrm rot="10800000">
            <a:off x="4716016" y="1491630"/>
            <a:ext cx="648072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87149" y="3867894"/>
            <a:ext cx="1793163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產品頁面介紹</a:t>
            </a:r>
            <a:endParaRPr lang="zh-TW" altLang="en-US" sz="2000" dirty="0"/>
          </a:p>
        </p:txBody>
      </p:sp>
      <p:sp>
        <p:nvSpPr>
          <p:cNvPr id="13" name="向右箭號 12"/>
          <p:cNvSpPr/>
          <p:nvPr/>
        </p:nvSpPr>
        <p:spPr>
          <a:xfrm rot="10800000">
            <a:off x="4716016" y="3779918"/>
            <a:ext cx="648072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821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420</Words>
  <Application>Microsoft Office PowerPoint</Application>
  <PresentationFormat>如螢幕大小 (16:9)</PresentationFormat>
  <Paragraphs>120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微软雅黑</vt:lpstr>
      <vt:lpstr>宋体</vt:lpstr>
      <vt:lpstr>新細明體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Aimos</dc:creator>
  <cp:lastModifiedBy>心怡 曾</cp:lastModifiedBy>
  <cp:revision>266</cp:revision>
  <dcterms:created xsi:type="dcterms:W3CDTF">2012-07-23T05:54:47Z</dcterms:created>
  <dcterms:modified xsi:type="dcterms:W3CDTF">2018-10-31T07:55:08Z</dcterms:modified>
</cp:coreProperties>
</file>