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7" r:id="rId2"/>
    <p:sldId id="278" r:id="rId3"/>
    <p:sldId id="279" r:id="rId4"/>
    <p:sldId id="280" r:id="rId5"/>
    <p:sldId id="28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154"/>
    <a:srgbClr val="E73A1C"/>
    <a:srgbClr val="164374"/>
    <a:srgbClr val="040D16"/>
    <a:srgbClr val="091A2D"/>
    <a:srgbClr val="205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79287" autoAdjust="0"/>
  </p:normalViewPr>
  <p:slideViewPr>
    <p:cSldViewPr snapToGrid="0">
      <p:cViewPr varScale="1">
        <p:scale>
          <a:sx n="91" d="100"/>
          <a:sy n="91" d="100"/>
        </p:scale>
        <p:origin x="148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59A-4434-B054-752D5283AC31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9A-4434-B054-752D5283AC31}"/>
              </c:ext>
            </c:extLst>
          </c:dPt>
          <c:cat>
            <c:strRef>
              <c:f>Sheet1!$A$2:$A$3</c:f>
              <c:strCache>
                <c:ptCount val="2"/>
                <c:pt idx="0">
                  <c:v>PART 1</c:v>
                </c:pt>
                <c:pt idx="1">
                  <c:v>PART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4B-F24F-B124-0B8636D942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59A-4434-B054-752D5283AC31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59A-4434-B054-752D5283AC31}"/>
              </c:ext>
            </c:extLst>
          </c:dPt>
          <c:cat>
            <c:strRef>
              <c:f>Sheet1!$A$2:$A$3</c:f>
              <c:strCache>
                <c:ptCount val="2"/>
                <c:pt idx="0">
                  <c:v>PART 1</c:v>
                </c:pt>
                <c:pt idx="1">
                  <c:v>PART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4B-F24F-B124-0B8636D942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FC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59A-4434-B054-752D5283AC31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59A-4434-B054-752D5283AC31}"/>
              </c:ext>
            </c:extLst>
          </c:dPt>
          <c:cat>
            <c:strRef>
              <c:f>Sheet1!$A$2:$A$3</c:f>
              <c:strCache>
                <c:ptCount val="2"/>
                <c:pt idx="0">
                  <c:v>PART 1</c:v>
                </c:pt>
                <c:pt idx="1">
                  <c:v>PART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4B-F24F-B124-0B8636D942F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rgbClr val="375C75"/>
            </a:solidFill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59A-4434-B054-752D5283AC31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559A-4434-B054-752D5283AC31}"/>
              </c:ext>
            </c:extLst>
          </c:dPt>
          <c:cat>
            <c:strRef>
              <c:f>Sheet1!$A$2:$A$3</c:f>
              <c:strCache>
                <c:ptCount val="2"/>
                <c:pt idx="0">
                  <c:v>PART 1</c:v>
                </c:pt>
                <c:pt idx="1">
                  <c:v>PART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84B-F24F-B124-0B8636D942F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spPr>
            <a:noFill/>
            <a:ln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559A-4434-B054-752D5283AC31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559A-4434-B054-752D5283AC31}"/>
              </c:ext>
            </c:extLst>
          </c:dPt>
          <c:cat>
            <c:strRef>
              <c:f>Sheet1!$A$2:$A$3</c:f>
              <c:strCache>
                <c:ptCount val="2"/>
                <c:pt idx="0">
                  <c:v>PART 1</c:v>
                </c:pt>
                <c:pt idx="1">
                  <c:v>PART 2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4B-F24F-B124-0B8636D942F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列1</c:v>
                </c:pt>
              </c:strCache>
            </c:strRef>
          </c:tx>
          <c:spPr>
            <a:noFill/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559A-4434-B054-752D5283AC31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559A-4434-B054-752D5283AC31}"/>
              </c:ext>
            </c:extLst>
          </c:dPt>
          <c:cat>
            <c:strRef>
              <c:f>Sheet1!$A$2:$A$3</c:f>
              <c:strCache>
                <c:ptCount val="2"/>
                <c:pt idx="0">
                  <c:v>PART 1</c:v>
                </c:pt>
                <c:pt idx="1">
                  <c:v>PART 2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5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84B-F24F-B124-0B8636D942FF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列2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559A-4434-B054-752D5283AC31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559A-4434-B054-752D5283AC31}"/>
              </c:ext>
            </c:extLst>
          </c:dPt>
          <c:cat>
            <c:strRef>
              <c:f>Sheet1!$A$2:$A$3</c:f>
              <c:strCache>
                <c:ptCount val="2"/>
                <c:pt idx="0">
                  <c:v>PART 1</c:v>
                </c:pt>
                <c:pt idx="1">
                  <c:v>PART 2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84B-F24F-B124-0B8636D942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AE418-A2F3-47B1-BF6F-2F6A21322811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3C76F-DA33-43E6-8247-3833ABA69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63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這是資料集介紹的第一句話，</a:t>
            </a:r>
            <a:r>
              <a:rPr lang="zh-TW" altLang="zh-TW" dirty="0" smtClean="0"/>
              <a:t>為什麼我們最好和最有經驗的員工過早離職？</a:t>
            </a:r>
            <a:endParaRPr lang="en-US" altLang="zh-TW" dirty="0" smtClean="0"/>
          </a:p>
          <a:p>
            <a:r>
              <a:rPr lang="zh-TW" altLang="en-US" dirty="0" smtClean="0"/>
              <a:t>人力資源管理是企業最重要的功能之一，且在未來組織發展中其重要性將日漸受到肯定，如何吸引、留任與激勵越來越多樣化的人力或是吸引、獲得並擁有具適任技術、知識與能力的人才，讓組織更有競爭力則成為一重要的議題。</a:t>
            </a:r>
            <a:endParaRPr lang="en-US" altLang="zh-TW" dirty="0" smtClean="0"/>
          </a:p>
          <a:p>
            <a:r>
              <a:rPr lang="zh-TW" altLang="en-US" dirty="0" smtClean="0"/>
              <a:t>我們透過資料分析嘗試去預測哪個員工會離開。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3C76F-DA33-43E6-8247-3833ABA693A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725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資料集的欄位包含了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3C76F-DA33-43E6-8247-3833ABA693A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955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我們將使用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透過下列</a:t>
            </a:r>
            <a:r>
              <a:rPr lang="en-US" altLang="zh-TW" smtClean="0"/>
              <a:t>3</a:t>
            </a:r>
            <a:r>
              <a:rPr lang="zh-TW" altLang="en-US" smtClean="0"/>
              <a:t>個</a:t>
            </a:r>
            <a:r>
              <a:rPr lang="zh-TW" altLang="en-US" dirty="0" smtClean="0"/>
              <a:t>模型去訓練資料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3C76F-DA33-43E6-8247-3833ABA693A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236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資料集的欄位包含了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3C76F-DA33-43E6-8247-3833ABA693A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77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19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tumblr_ndyg3pYbKW1tubinno1_1280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17"/>
          <a:stretch/>
        </p:blipFill>
        <p:spPr>
          <a:xfrm>
            <a:off x="0" y="-51816"/>
            <a:ext cx="12192000" cy="6928866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3696" y="-38100"/>
            <a:ext cx="12195696" cy="6896100"/>
          </a:xfrm>
          <a:prstGeom prst="rect">
            <a:avLst/>
          </a:prstGeom>
          <a:solidFill>
            <a:srgbClr val="091A2D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60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152900" y="0"/>
            <a:ext cx="8039099" cy="6858000"/>
          </a:xfrm>
          <a:prstGeom prst="rect">
            <a:avLst/>
          </a:prstGeom>
          <a:solidFill>
            <a:srgbClr val="091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7642" y="805833"/>
            <a:ext cx="1822619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348742" y="243040"/>
            <a:ext cx="4930588" cy="549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5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48742" y="846994"/>
            <a:ext cx="3428813" cy="416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CLICK HERE TO ADD YOUR TITLE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78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437642" y="805833"/>
            <a:ext cx="1822619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>
            <a:off x="0" y="3976914"/>
            <a:ext cx="12192000" cy="2881086"/>
          </a:xfrm>
          <a:prstGeom prst="rect">
            <a:avLst/>
          </a:prstGeom>
          <a:solidFill>
            <a:srgbClr val="091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348742" y="243040"/>
            <a:ext cx="4930588" cy="549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5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48742" y="846994"/>
            <a:ext cx="3428813" cy="416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CLICK HERE TO ADD YOUR TITLE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62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8742" y="243040"/>
            <a:ext cx="4930588" cy="549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37642" y="805833"/>
            <a:ext cx="1822619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48742" y="846994"/>
            <a:ext cx="3428813" cy="416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CLICK HERE TO ADD YOUR TITLE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1714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2" b="7882"/>
          <a:stretch/>
        </p:blipFill>
        <p:spPr>
          <a:xfrm>
            <a:off x="1" y="-19050"/>
            <a:ext cx="12191999" cy="6858000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348742" y="243040"/>
            <a:ext cx="4930588" cy="549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37642" y="805833"/>
            <a:ext cx="1822619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48742" y="846994"/>
            <a:ext cx="3428813" cy="416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CLICK HERE TO ADD YOUR TITLE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15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857673" y="841948"/>
            <a:ext cx="1335859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95050" y="841948"/>
            <a:ext cx="4063149" cy="3559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Gothic  </a:t>
            </a: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HelveticaNeueLT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 Pro 67 </a:t>
            </a: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MdCn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617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3713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83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5" r:id="rId3"/>
    <p:sldLayoutId id="2147483664" r:id="rId4"/>
    <p:sldLayoutId id="2147483650" r:id="rId5"/>
    <p:sldLayoutId id="2147483662" r:id="rId6"/>
    <p:sldLayoutId id="2147483674" r:id="rId7"/>
    <p:sldLayoutId id="214748367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107650"/>
            <a:ext cx="5262972" cy="1319924"/>
          </a:xfrm>
          <a:prstGeom prst="rect">
            <a:avLst/>
          </a:prstGeom>
          <a:solidFill>
            <a:srgbClr val="1031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" y="2299425"/>
            <a:ext cx="8724898" cy="1319924"/>
          </a:xfrm>
          <a:prstGeom prst="rect">
            <a:avLst/>
          </a:prstGeom>
          <a:solidFill>
            <a:srgbClr val="1031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0375" y="1162614"/>
            <a:ext cx="7403109" cy="2529919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TW" altLang="en-US" sz="6600" b="1" dirty="0" smtClean="0">
                <a:solidFill>
                  <a:schemeClr val="bg1"/>
                </a:solidFill>
                <a:latin typeface="HelveticaNeueLT Pro 67 MdCn" panose="020B0606030502030204"/>
              </a:rPr>
              <a:t>雲端期末報告</a:t>
            </a:r>
            <a:endParaRPr kumimoji="1" lang="en-US" altLang="zh-CN" sz="6600" b="1" dirty="0">
              <a:solidFill>
                <a:schemeClr val="bg1"/>
              </a:solidFill>
              <a:latin typeface="HelveticaNeueLT Pro 67 MdCn" panose="020B0606030502030204"/>
            </a:endParaRPr>
          </a:p>
          <a:p>
            <a:pPr>
              <a:lnSpc>
                <a:spcPct val="120000"/>
              </a:lnSpc>
            </a:pPr>
            <a:r>
              <a:rPr kumimoji="1" lang="en-US" altLang="zh-TW" sz="6600" b="1" dirty="0" err="1" smtClean="0">
                <a:solidFill>
                  <a:schemeClr val="bg1"/>
                </a:solidFill>
                <a:latin typeface="HelveticaNeueLT Pro 67 MdCn" panose="020B0606030502030204"/>
              </a:rPr>
              <a:t>Kaggle</a:t>
            </a:r>
            <a:r>
              <a:rPr kumimoji="1" lang="zh-TW" altLang="en-US" sz="6600" b="1" dirty="0" smtClean="0">
                <a:solidFill>
                  <a:schemeClr val="bg1"/>
                </a:solidFill>
                <a:latin typeface="HelveticaNeueLT Pro 67 MdCn" panose="020B0606030502030204"/>
              </a:rPr>
              <a:t>人力資源分析</a:t>
            </a:r>
            <a:endParaRPr kumimoji="1" lang="zh-CN" altLang="en-US" sz="6600" b="1" dirty="0">
              <a:solidFill>
                <a:schemeClr val="bg1"/>
              </a:solidFill>
              <a:latin typeface="HelveticaNeueLT Pro 67 MdCn" panose="020B0606030502030204"/>
            </a:endParaRPr>
          </a:p>
        </p:txBody>
      </p:sp>
      <p:grpSp>
        <p:nvGrpSpPr>
          <p:cNvPr id="6" name="组合 5"/>
          <p:cNvGrpSpPr/>
          <p:nvPr/>
        </p:nvGrpSpPr>
        <p:grpSpPr>
          <a:xfrm rot="9482054">
            <a:off x="1049546" y="3808105"/>
            <a:ext cx="3716674" cy="2683149"/>
            <a:chOff x="5191148" y="1634771"/>
            <a:chExt cx="1826711" cy="1329307"/>
          </a:xfrm>
        </p:grpSpPr>
        <p:sp>
          <p:nvSpPr>
            <p:cNvPr id="7" name="椭圆形标注 6"/>
            <p:cNvSpPr/>
            <p:nvPr/>
          </p:nvSpPr>
          <p:spPr>
            <a:xfrm rot="1343570">
              <a:off x="5641137" y="1634771"/>
              <a:ext cx="1376722" cy="1329307"/>
            </a:xfrm>
            <a:prstGeom prst="wedgeEllipseCallou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 rot="12117946">
              <a:off x="5191148" y="1925873"/>
              <a:ext cx="1728349" cy="838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b="1" dirty="0" smtClean="0">
                  <a:solidFill>
                    <a:schemeClr val="bg1"/>
                  </a:solidFill>
                  <a:latin typeface="HelveticaNeueLT Pro 67 MdCn" panose="020B0606030502030204"/>
                </a:rPr>
                <a:t>組員</a:t>
              </a:r>
              <a:r>
                <a:rPr lang="en-US" altLang="zh-TW" sz="4800" b="1" dirty="0" smtClean="0">
                  <a:solidFill>
                    <a:schemeClr val="bg1"/>
                  </a:solidFill>
                  <a:latin typeface="HelveticaNeueLT Pro 67 MdCn" panose="020B0606030502030204"/>
                </a:rPr>
                <a:t>:</a:t>
              </a:r>
            </a:p>
            <a:p>
              <a:r>
                <a:rPr lang="en-US" altLang="zh-TW" sz="2800" b="1" dirty="0" smtClean="0">
                  <a:solidFill>
                    <a:schemeClr val="bg1"/>
                  </a:solidFill>
                  <a:latin typeface="HelveticaNeueLT Pro 67 MdCn" panose="020B0606030502030204"/>
                </a:rPr>
                <a:t>0524808</a:t>
              </a:r>
              <a:r>
                <a:rPr lang="zh-TW" altLang="en-US" sz="2800" b="1" dirty="0" smtClean="0">
                  <a:solidFill>
                    <a:schemeClr val="bg1"/>
                  </a:solidFill>
                  <a:latin typeface="HelveticaNeueLT Pro 67 MdCn" panose="020B0606030502030204"/>
                </a:rPr>
                <a:t>巫佳倫</a:t>
              </a:r>
              <a:endParaRPr lang="en-US" altLang="zh-TW" sz="2800" b="1" dirty="0" smtClean="0">
                <a:solidFill>
                  <a:schemeClr val="bg1"/>
                </a:solidFill>
                <a:latin typeface="HelveticaNeueLT Pro 67 MdCn" panose="020B0606030502030204"/>
              </a:endParaRPr>
            </a:p>
            <a:p>
              <a:r>
                <a:rPr lang="en-US" altLang="zh-TW" sz="2800" b="1" dirty="0" smtClean="0">
                  <a:solidFill>
                    <a:schemeClr val="bg1"/>
                  </a:solidFill>
                  <a:latin typeface="HelveticaNeueLT Pro 67 MdCn" panose="020B0606030502030204"/>
                </a:rPr>
                <a:t>0524822</a:t>
              </a:r>
              <a:r>
                <a:rPr lang="zh-TW" altLang="en-US" sz="2800" b="1" dirty="0" smtClean="0">
                  <a:solidFill>
                    <a:schemeClr val="bg1"/>
                  </a:solidFill>
                  <a:latin typeface="HelveticaNeueLT Pro 67 MdCn" panose="020B0606030502030204"/>
                </a:rPr>
                <a:t>謝宗翰</a:t>
              </a:r>
              <a:endParaRPr lang="zh-CN" altLang="en-US" sz="2800" b="1" dirty="0">
                <a:solidFill>
                  <a:schemeClr val="bg1"/>
                </a:solidFill>
                <a:latin typeface="HelveticaNeueLT Pro 67 MdCn" panose="020B0606030502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91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106" y="243040"/>
            <a:ext cx="4930588" cy="54927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人力資源分</a:t>
            </a:r>
            <a:r>
              <a:rPr lang="zh-TW" altLang="en-US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析</a:t>
            </a:r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>
          <a:xfrm rot="13721046" flipH="1">
            <a:off x="9888018" y="1828217"/>
            <a:ext cx="1540804" cy="1683659"/>
          </a:xfrm>
          <a:custGeom>
            <a:avLst/>
            <a:gdLst>
              <a:gd name="connsiteX0" fmla="*/ 0 w 1149799"/>
              <a:gd name="connsiteY0" fmla="*/ 681503 h 1256402"/>
              <a:gd name="connsiteX1" fmla="*/ 459037 w 1149799"/>
              <a:gd name="connsiteY1" fmla="*/ 118283 h 1256402"/>
              <a:gd name="connsiteX2" fmla="*/ 510975 w 1149799"/>
              <a:gd name="connsiteY2" fmla="*/ 113048 h 1256402"/>
              <a:gd name="connsiteX3" fmla="*/ 593014 w 1149799"/>
              <a:gd name="connsiteY3" fmla="*/ 0 h 1256402"/>
              <a:gd name="connsiteX4" fmla="*/ 677913 w 1149799"/>
              <a:gd name="connsiteY4" fmla="*/ 116988 h 1256402"/>
              <a:gd name="connsiteX5" fmla="*/ 690762 w 1149799"/>
              <a:gd name="connsiteY5" fmla="*/ 118283 h 1256402"/>
              <a:gd name="connsiteX6" fmla="*/ 1149799 w 1149799"/>
              <a:gd name="connsiteY6" fmla="*/ 681503 h 1256402"/>
              <a:gd name="connsiteX7" fmla="*/ 574900 w 1149799"/>
              <a:gd name="connsiteY7" fmla="*/ 1256402 h 1256402"/>
              <a:gd name="connsiteX8" fmla="*/ 0 w 1149799"/>
              <a:gd name="connsiteY8" fmla="*/ 681503 h 125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9799" h="1256402">
                <a:moveTo>
                  <a:pt x="0" y="681503"/>
                </a:moveTo>
                <a:cubicBezTo>
                  <a:pt x="0" y="403683"/>
                  <a:pt x="197065" y="171891"/>
                  <a:pt x="459037" y="118283"/>
                </a:cubicBezTo>
                <a:lnTo>
                  <a:pt x="510975" y="113048"/>
                </a:lnTo>
                <a:lnTo>
                  <a:pt x="593014" y="0"/>
                </a:lnTo>
                <a:lnTo>
                  <a:pt x="677913" y="116988"/>
                </a:lnTo>
                <a:lnTo>
                  <a:pt x="690762" y="118283"/>
                </a:lnTo>
                <a:cubicBezTo>
                  <a:pt x="952734" y="171891"/>
                  <a:pt x="1149799" y="403683"/>
                  <a:pt x="1149799" y="681503"/>
                </a:cubicBezTo>
                <a:cubicBezTo>
                  <a:pt x="1149799" y="999011"/>
                  <a:pt x="892408" y="1256402"/>
                  <a:pt x="574900" y="1256402"/>
                </a:cubicBezTo>
                <a:cubicBezTo>
                  <a:pt x="257391" y="1256402"/>
                  <a:pt x="0" y="999011"/>
                  <a:pt x="0" y="681503"/>
                </a:cubicBezTo>
                <a:close/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8278261">
            <a:off x="6066703" y="2216115"/>
            <a:ext cx="1540804" cy="1683659"/>
          </a:xfrm>
          <a:custGeom>
            <a:avLst/>
            <a:gdLst>
              <a:gd name="connsiteX0" fmla="*/ 0 w 1149799"/>
              <a:gd name="connsiteY0" fmla="*/ 681503 h 1256402"/>
              <a:gd name="connsiteX1" fmla="*/ 459037 w 1149799"/>
              <a:gd name="connsiteY1" fmla="*/ 118283 h 1256402"/>
              <a:gd name="connsiteX2" fmla="*/ 510975 w 1149799"/>
              <a:gd name="connsiteY2" fmla="*/ 113048 h 1256402"/>
              <a:gd name="connsiteX3" fmla="*/ 593014 w 1149799"/>
              <a:gd name="connsiteY3" fmla="*/ 0 h 1256402"/>
              <a:gd name="connsiteX4" fmla="*/ 677913 w 1149799"/>
              <a:gd name="connsiteY4" fmla="*/ 116988 h 1256402"/>
              <a:gd name="connsiteX5" fmla="*/ 690762 w 1149799"/>
              <a:gd name="connsiteY5" fmla="*/ 118283 h 1256402"/>
              <a:gd name="connsiteX6" fmla="*/ 1149799 w 1149799"/>
              <a:gd name="connsiteY6" fmla="*/ 681503 h 1256402"/>
              <a:gd name="connsiteX7" fmla="*/ 574900 w 1149799"/>
              <a:gd name="connsiteY7" fmla="*/ 1256402 h 1256402"/>
              <a:gd name="connsiteX8" fmla="*/ 0 w 1149799"/>
              <a:gd name="connsiteY8" fmla="*/ 681503 h 125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9799" h="1256402">
                <a:moveTo>
                  <a:pt x="0" y="681503"/>
                </a:moveTo>
                <a:cubicBezTo>
                  <a:pt x="0" y="403683"/>
                  <a:pt x="197065" y="171891"/>
                  <a:pt x="459037" y="118283"/>
                </a:cubicBezTo>
                <a:lnTo>
                  <a:pt x="510975" y="113048"/>
                </a:lnTo>
                <a:lnTo>
                  <a:pt x="593014" y="0"/>
                </a:lnTo>
                <a:lnTo>
                  <a:pt x="677913" y="116988"/>
                </a:lnTo>
                <a:lnTo>
                  <a:pt x="690762" y="118283"/>
                </a:lnTo>
                <a:cubicBezTo>
                  <a:pt x="952734" y="171891"/>
                  <a:pt x="1149799" y="403683"/>
                  <a:pt x="1149799" y="681503"/>
                </a:cubicBezTo>
                <a:cubicBezTo>
                  <a:pt x="1149799" y="999011"/>
                  <a:pt x="892408" y="1256402"/>
                  <a:pt x="574900" y="1256402"/>
                </a:cubicBezTo>
                <a:cubicBezTo>
                  <a:pt x="257391" y="1256402"/>
                  <a:pt x="0" y="999011"/>
                  <a:pt x="0" y="681503"/>
                </a:cubicBezTo>
                <a:close/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8106002" y="1310246"/>
            <a:ext cx="1458105" cy="1593291"/>
            <a:chOff x="6051236" y="1003581"/>
            <a:chExt cx="1088086" cy="1188967"/>
          </a:xfrm>
        </p:grpSpPr>
        <p:sp>
          <p:nvSpPr>
            <p:cNvPr id="9" name="任意多边形 8"/>
            <p:cNvSpPr/>
            <p:nvPr/>
          </p:nvSpPr>
          <p:spPr>
            <a:xfrm rot="10800000">
              <a:off x="6051236" y="1003581"/>
              <a:ext cx="1088086" cy="1188967"/>
            </a:xfrm>
            <a:custGeom>
              <a:avLst/>
              <a:gdLst>
                <a:gd name="connsiteX0" fmla="*/ 0 w 1149799"/>
                <a:gd name="connsiteY0" fmla="*/ 681503 h 1256402"/>
                <a:gd name="connsiteX1" fmla="*/ 459037 w 1149799"/>
                <a:gd name="connsiteY1" fmla="*/ 118283 h 1256402"/>
                <a:gd name="connsiteX2" fmla="*/ 510975 w 1149799"/>
                <a:gd name="connsiteY2" fmla="*/ 113048 h 1256402"/>
                <a:gd name="connsiteX3" fmla="*/ 593014 w 1149799"/>
                <a:gd name="connsiteY3" fmla="*/ 0 h 1256402"/>
                <a:gd name="connsiteX4" fmla="*/ 677913 w 1149799"/>
                <a:gd name="connsiteY4" fmla="*/ 116988 h 1256402"/>
                <a:gd name="connsiteX5" fmla="*/ 690762 w 1149799"/>
                <a:gd name="connsiteY5" fmla="*/ 118283 h 1256402"/>
                <a:gd name="connsiteX6" fmla="*/ 1149799 w 1149799"/>
                <a:gd name="connsiteY6" fmla="*/ 681503 h 1256402"/>
                <a:gd name="connsiteX7" fmla="*/ 574900 w 1149799"/>
                <a:gd name="connsiteY7" fmla="*/ 1256402 h 1256402"/>
                <a:gd name="connsiteX8" fmla="*/ 0 w 1149799"/>
                <a:gd name="connsiteY8" fmla="*/ 681503 h 125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9799" h="1256402">
                  <a:moveTo>
                    <a:pt x="0" y="681503"/>
                  </a:moveTo>
                  <a:cubicBezTo>
                    <a:pt x="0" y="403683"/>
                    <a:pt x="197065" y="171891"/>
                    <a:pt x="459037" y="118283"/>
                  </a:cubicBezTo>
                  <a:lnTo>
                    <a:pt x="510975" y="113048"/>
                  </a:lnTo>
                  <a:lnTo>
                    <a:pt x="593014" y="0"/>
                  </a:lnTo>
                  <a:lnTo>
                    <a:pt x="677913" y="116988"/>
                  </a:lnTo>
                  <a:lnTo>
                    <a:pt x="690762" y="118283"/>
                  </a:lnTo>
                  <a:cubicBezTo>
                    <a:pt x="952734" y="171891"/>
                    <a:pt x="1149799" y="403683"/>
                    <a:pt x="1149799" y="681503"/>
                  </a:cubicBezTo>
                  <a:cubicBezTo>
                    <a:pt x="1149799" y="999011"/>
                    <a:pt x="892408" y="1256402"/>
                    <a:pt x="574900" y="1256402"/>
                  </a:cubicBezTo>
                  <a:cubicBezTo>
                    <a:pt x="257391" y="1256402"/>
                    <a:pt x="0" y="999011"/>
                    <a:pt x="0" y="681503"/>
                  </a:cubicBezTo>
                  <a:close/>
                </a:path>
              </a:pathLst>
            </a:cu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6127092" y="1142606"/>
              <a:ext cx="936375" cy="796071"/>
              <a:chOff x="4984441" y="3312181"/>
              <a:chExt cx="1282050" cy="1089951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4984441" y="3312181"/>
                <a:ext cx="1282050" cy="849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800" dirty="0" smtClean="0">
                    <a:solidFill>
                      <a:schemeClr val="bg1"/>
                    </a:solidFill>
                    <a:latin typeface="HelveticaNeueLT Pro 67 MdCn" panose="020B0606030502030204" pitchFamily="34" charset="0"/>
                  </a:rPr>
                  <a:t>50%</a:t>
                </a:r>
                <a:endParaRPr lang="zh-CN" altLang="en-US" sz="4800" dirty="0">
                  <a:solidFill>
                    <a:schemeClr val="bg1"/>
                  </a:solidFill>
                  <a:latin typeface="HelveticaNeueLT Pro 67 MdCn" panose="020B0606030502030204" pitchFamily="34" charset="0"/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5149911" y="4033692"/>
                <a:ext cx="951111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4984441" y="4024780"/>
                <a:ext cx="1282050" cy="377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HelveticaNeueLT Pro 67 MdCn" panose="020B0606030502030204" pitchFamily="34" charset="0"/>
                  </a:rPr>
                  <a:t>From 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HelveticaNeueLT Pro 67 MdCn" panose="020B0606030502030204" pitchFamily="34" charset="0"/>
                  </a:rPr>
                  <a:t>2015 </a:t>
                </a:r>
                <a:endParaRPr lang="zh-CN" altLang="en-US" dirty="0">
                  <a:solidFill>
                    <a:schemeClr val="bg1"/>
                  </a:solidFill>
                  <a:latin typeface="HelveticaNeueLT Pro 67 MdCn" panose="020B0606030502030204" pitchFamily="34" charset="0"/>
                </a:endParaRPr>
              </a:p>
            </p:txBody>
          </p:sp>
        </p:grpSp>
      </p:grpSp>
      <p:sp>
        <p:nvSpPr>
          <p:cNvPr id="14" name="矩形 55"/>
          <p:cNvSpPr/>
          <p:nvPr/>
        </p:nvSpPr>
        <p:spPr>
          <a:xfrm>
            <a:off x="342106" y="3693817"/>
            <a:ext cx="6504285" cy="100578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our best and most experienced employees leaving prematurely?</a:t>
            </a:r>
            <a:endParaRPr lang="zh-CN" altLang="zh-CN" sz="2400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232"/>
          <p:cNvSpPr>
            <a:spLocks/>
          </p:cNvSpPr>
          <p:nvPr/>
        </p:nvSpPr>
        <p:spPr bwMode="auto">
          <a:xfrm>
            <a:off x="10302952" y="2302984"/>
            <a:ext cx="815975" cy="520700"/>
          </a:xfrm>
          <a:custGeom>
            <a:avLst/>
            <a:gdLst/>
            <a:ahLst/>
            <a:cxnLst>
              <a:cxn ang="0">
                <a:pos x="256" y="0"/>
              </a:cxn>
              <a:cxn ang="0">
                <a:pos x="0" y="142"/>
              </a:cxn>
              <a:cxn ang="0">
                <a:pos x="256" y="282"/>
              </a:cxn>
              <a:cxn ang="0">
                <a:pos x="468" y="166"/>
              </a:cxn>
              <a:cxn ang="0">
                <a:pos x="468" y="328"/>
              </a:cxn>
              <a:cxn ang="0">
                <a:pos x="514" y="328"/>
              </a:cxn>
              <a:cxn ang="0">
                <a:pos x="514" y="142"/>
              </a:cxn>
              <a:cxn ang="0">
                <a:pos x="256" y="0"/>
              </a:cxn>
            </a:cxnLst>
            <a:rect l="0" t="0" r="r" b="b"/>
            <a:pathLst>
              <a:path w="514" h="328">
                <a:moveTo>
                  <a:pt x="256" y="0"/>
                </a:moveTo>
                <a:lnTo>
                  <a:pt x="0" y="142"/>
                </a:lnTo>
                <a:lnTo>
                  <a:pt x="256" y="282"/>
                </a:lnTo>
                <a:lnTo>
                  <a:pt x="468" y="166"/>
                </a:lnTo>
                <a:lnTo>
                  <a:pt x="468" y="328"/>
                </a:lnTo>
                <a:lnTo>
                  <a:pt x="514" y="328"/>
                </a:lnTo>
                <a:lnTo>
                  <a:pt x="514" y="142"/>
                </a:lnTo>
                <a:lnTo>
                  <a:pt x="256" y="0"/>
                </a:lnTo>
                <a:close/>
              </a:path>
            </a:pathLst>
          </a:custGeom>
          <a:solidFill>
            <a:srgbClr val="10315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33"/>
          <p:cNvSpPr>
            <a:spLocks/>
          </p:cNvSpPr>
          <p:nvPr/>
        </p:nvSpPr>
        <p:spPr bwMode="auto">
          <a:xfrm>
            <a:off x="10452177" y="2668109"/>
            <a:ext cx="517525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4"/>
              </a:cxn>
              <a:cxn ang="0">
                <a:pos x="162" y="192"/>
              </a:cxn>
              <a:cxn ang="0">
                <a:pos x="326" y="104"/>
              </a:cxn>
              <a:cxn ang="0">
                <a:pos x="326" y="0"/>
              </a:cxn>
              <a:cxn ang="0">
                <a:pos x="162" y="98"/>
              </a:cxn>
              <a:cxn ang="0">
                <a:pos x="0" y="0"/>
              </a:cxn>
            </a:cxnLst>
            <a:rect l="0" t="0" r="r" b="b"/>
            <a:pathLst>
              <a:path w="326" h="192">
                <a:moveTo>
                  <a:pt x="0" y="0"/>
                </a:moveTo>
                <a:lnTo>
                  <a:pt x="0" y="104"/>
                </a:lnTo>
                <a:lnTo>
                  <a:pt x="162" y="192"/>
                </a:lnTo>
                <a:lnTo>
                  <a:pt x="326" y="104"/>
                </a:lnTo>
                <a:lnTo>
                  <a:pt x="326" y="0"/>
                </a:lnTo>
                <a:lnTo>
                  <a:pt x="162" y="98"/>
                </a:lnTo>
                <a:lnTo>
                  <a:pt x="0" y="0"/>
                </a:lnTo>
                <a:close/>
              </a:path>
            </a:pathLst>
          </a:custGeom>
          <a:solidFill>
            <a:srgbClr val="10315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10"/>
          <p:cNvSpPr>
            <a:spLocks noEditPoints="1"/>
          </p:cNvSpPr>
          <p:nvPr/>
        </p:nvSpPr>
        <p:spPr bwMode="auto">
          <a:xfrm>
            <a:off x="6406591" y="2683125"/>
            <a:ext cx="779709" cy="586712"/>
          </a:xfrm>
          <a:custGeom>
            <a:avLst/>
            <a:gdLst/>
            <a:ahLst/>
            <a:cxnLst>
              <a:cxn ang="0">
                <a:pos x="202" y="202"/>
              </a:cxn>
              <a:cxn ang="0">
                <a:pos x="202" y="202"/>
              </a:cxn>
              <a:cxn ang="0">
                <a:pos x="190" y="200"/>
              </a:cxn>
              <a:cxn ang="0">
                <a:pos x="176" y="194"/>
              </a:cxn>
              <a:cxn ang="0">
                <a:pos x="0" y="102"/>
              </a:cxn>
              <a:cxn ang="0">
                <a:pos x="0" y="278"/>
              </a:cxn>
              <a:cxn ang="0">
                <a:pos x="0" y="278"/>
              </a:cxn>
              <a:cxn ang="0">
                <a:pos x="2" y="288"/>
              </a:cxn>
              <a:cxn ang="0">
                <a:pos x="6" y="296"/>
              </a:cxn>
              <a:cxn ang="0">
                <a:pos x="14" y="302"/>
              </a:cxn>
              <a:cxn ang="0">
                <a:pos x="24" y="304"/>
              </a:cxn>
              <a:cxn ang="0">
                <a:pos x="378" y="304"/>
              </a:cxn>
              <a:cxn ang="0">
                <a:pos x="378" y="304"/>
              </a:cxn>
              <a:cxn ang="0">
                <a:pos x="388" y="302"/>
              </a:cxn>
              <a:cxn ang="0">
                <a:pos x="396" y="296"/>
              </a:cxn>
              <a:cxn ang="0">
                <a:pos x="402" y="288"/>
              </a:cxn>
              <a:cxn ang="0">
                <a:pos x="404" y="278"/>
              </a:cxn>
              <a:cxn ang="0">
                <a:pos x="404" y="102"/>
              </a:cxn>
              <a:cxn ang="0">
                <a:pos x="226" y="194"/>
              </a:cxn>
              <a:cxn ang="0">
                <a:pos x="226" y="194"/>
              </a:cxn>
              <a:cxn ang="0">
                <a:pos x="212" y="200"/>
              </a:cxn>
              <a:cxn ang="0">
                <a:pos x="202" y="202"/>
              </a:cxn>
              <a:cxn ang="0">
                <a:pos x="202" y="202"/>
              </a:cxn>
              <a:cxn ang="0">
                <a:pos x="378" y="0"/>
              </a:cxn>
              <a:cxn ang="0">
                <a:pos x="24" y="0"/>
              </a:cxn>
              <a:cxn ang="0">
                <a:pos x="24" y="0"/>
              </a:cxn>
              <a:cxn ang="0">
                <a:pos x="14" y="2"/>
              </a:cxn>
              <a:cxn ang="0">
                <a:pos x="6" y="8"/>
              </a:cxn>
              <a:cxn ang="0">
                <a:pos x="2" y="16"/>
              </a:cxn>
              <a:cxn ang="0">
                <a:pos x="0" y="26"/>
              </a:cxn>
              <a:cxn ang="0">
                <a:pos x="0" y="44"/>
              </a:cxn>
              <a:cxn ang="0">
                <a:pos x="202" y="152"/>
              </a:cxn>
              <a:cxn ang="0">
                <a:pos x="404" y="44"/>
              </a:cxn>
              <a:cxn ang="0">
                <a:pos x="404" y="26"/>
              </a:cxn>
              <a:cxn ang="0">
                <a:pos x="404" y="26"/>
              </a:cxn>
              <a:cxn ang="0">
                <a:pos x="402" y="16"/>
              </a:cxn>
              <a:cxn ang="0">
                <a:pos x="396" y="8"/>
              </a:cxn>
              <a:cxn ang="0">
                <a:pos x="388" y="2"/>
              </a:cxn>
              <a:cxn ang="0">
                <a:pos x="378" y="0"/>
              </a:cxn>
              <a:cxn ang="0">
                <a:pos x="378" y="0"/>
              </a:cxn>
            </a:cxnLst>
            <a:rect l="0" t="0" r="r" b="b"/>
            <a:pathLst>
              <a:path w="404" h="304">
                <a:moveTo>
                  <a:pt x="202" y="202"/>
                </a:moveTo>
                <a:lnTo>
                  <a:pt x="202" y="202"/>
                </a:lnTo>
                <a:lnTo>
                  <a:pt x="190" y="200"/>
                </a:lnTo>
                <a:lnTo>
                  <a:pt x="176" y="194"/>
                </a:lnTo>
                <a:lnTo>
                  <a:pt x="0" y="102"/>
                </a:lnTo>
                <a:lnTo>
                  <a:pt x="0" y="278"/>
                </a:lnTo>
                <a:lnTo>
                  <a:pt x="0" y="278"/>
                </a:lnTo>
                <a:lnTo>
                  <a:pt x="2" y="288"/>
                </a:lnTo>
                <a:lnTo>
                  <a:pt x="6" y="296"/>
                </a:lnTo>
                <a:lnTo>
                  <a:pt x="14" y="302"/>
                </a:lnTo>
                <a:lnTo>
                  <a:pt x="24" y="304"/>
                </a:lnTo>
                <a:lnTo>
                  <a:pt x="378" y="304"/>
                </a:lnTo>
                <a:lnTo>
                  <a:pt x="378" y="304"/>
                </a:lnTo>
                <a:lnTo>
                  <a:pt x="388" y="302"/>
                </a:lnTo>
                <a:lnTo>
                  <a:pt x="396" y="296"/>
                </a:lnTo>
                <a:lnTo>
                  <a:pt x="402" y="288"/>
                </a:lnTo>
                <a:lnTo>
                  <a:pt x="404" y="278"/>
                </a:lnTo>
                <a:lnTo>
                  <a:pt x="404" y="102"/>
                </a:lnTo>
                <a:lnTo>
                  <a:pt x="226" y="194"/>
                </a:lnTo>
                <a:lnTo>
                  <a:pt x="226" y="194"/>
                </a:lnTo>
                <a:lnTo>
                  <a:pt x="212" y="200"/>
                </a:lnTo>
                <a:lnTo>
                  <a:pt x="202" y="202"/>
                </a:lnTo>
                <a:lnTo>
                  <a:pt x="202" y="202"/>
                </a:lnTo>
                <a:close/>
                <a:moveTo>
                  <a:pt x="378" y="0"/>
                </a:moveTo>
                <a:lnTo>
                  <a:pt x="24" y="0"/>
                </a:lnTo>
                <a:lnTo>
                  <a:pt x="24" y="0"/>
                </a:lnTo>
                <a:lnTo>
                  <a:pt x="14" y="2"/>
                </a:lnTo>
                <a:lnTo>
                  <a:pt x="6" y="8"/>
                </a:lnTo>
                <a:lnTo>
                  <a:pt x="2" y="16"/>
                </a:lnTo>
                <a:lnTo>
                  <a:pt x="0" y="26"/>
                </a:lnTo>
                <a:lnTo>
                  <a:pt x="0" y="44"/>
                </a:lnTo>
                <a:lnTo>
                  <a:pt x="202" y="152"/>
                </a:lnTo>
                <a:lnTo>
                  <a:pt x="404" y="44"/>
                </a:lnTo>
                <a:lnTo>
                  <a:pt x="404" y="26"/>
                </a:lnTo>
                <a:lnTo>
                  <a:pt x="404" y="26"/>
                </a:lnTo>
                <a:lnTo>
                  <a:pt x="402" y="16"/>
                </a:lnTo>
                <a:lnTo>
                  <a:pt x="396" y="8"/>
                </a:lnTo>
                <a:lnTo>
                  <a:pt x="388" y="2"/>
                </a:lnTo>
                <a:lnTo>
                  <a:pt x="378" y="0"/>
                </a:lnTo>
                <a:lnTo>
                  <a:pt x="378" y="0"/>
                </a:lnTo>
                <a:close/>
              </a:path>
            </a:pathLst>
          </a:custGeom>
          <a:solidFill>
            <a:srgbClr val="10315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16"/>
          <p:cNvSpPr>
            <a:spLocks noEditPoints="1"/>
          </p:cNvSpPr>
          <p:nvPr/>
        </p:nvSpPr>
        <p:spPr bwMode="auto">
          <a:xfrm>
            <a:off x="6030990" y="4982914"/>
            <a:ext cx="775187" cy="771292"/>
          </a:xfrm>
          <a:custGeom>
            <a:avLst/>
            <a:gdLst/>
            <a:ahLst/>
            <a:cxnLst>
              <a:cxn ang="0">
                <a:pos x="178" y="0"/>
              </a:cxn>
              <a:cxn ang="0">
                <a:pos x="122" y="16"/>
              </a:cxn>
              <a:cxn ang="0">
                <a:pos x="72" y="46"/>
              </a:cxn>
              <a:cxn ang="0">
                <a:pos x="34" y="88"/>
              </a:cxn>
              <a:cxn ang="0">
                <a:pos x="10" y="140"/>
              </a:cxn>
              <a:cxn ang="0">
                <a:pos x="0" y="198"/>
              </a:cxn>
              <a:cxn ang="0">
                <a:pos x="4" y="238"/>
              </a:cxn>
              <a:cxn ang="0">
                <a:pos x="24" y="292"/>
              </a:cxn>
              <a:cxn ang="0">
                <a:pos x="58" y="338"/>
              </a:cxn>
              <a:cxn ang="0">
                <a:pos x="104" y="372"/>
              </a:cxn>
              <a:cxn ang="0">
                <a:pos x="158" y="392"/>
              </a:cxn>
              <a:cxn ang="0">
                <a:pos x="198" y="396"/>
              </a:cxn>
              <a:cxn ang="0">
                <a:pos x="258" y="388"/>
              </a:cxn>
              <a:cxn ang="0">
                <a:pos x="310" y="362"/>
              </a:cxn>
              <a:cxn ang="0">
                <a:pos x="352" y="324"/>
              </a:cxn>
              <a:cxn ang="0">
                <a:pos x="382" y="276"/>
              </a:cxn>
              <a:cxn ang="0">
                <a:pos x="396" y="218"/>
              </a:cxn>
              <a:cxn ang="0">
                <a:pos x="396" y="178"/>
              </a:cxn>
              <a:cxn ang="0">
                <a:pos x="382" y="122"/>
              </a:cxn>
              <a:cxn ang="0">
                <a:pos x="352" y="72"/>
              </a:cxn>
              <a:cxn ang="0">
                <a:pos x="310" y="34"/>
              </a:cxn>
              <a:cxn ang="0">
                <a:pos x="258" y="8"/>
              </a:cxn>
              <a:cxn ang="0">
                <a:pos x="198" y="0"/>
              </a:cxn>
              <a:cxn ang="0">
                <a:pos x="146" y="198"/>
              </a:cxn>
              <a:cxn ang="0">
                <a:pos x="230" y="244"/>
              </a:cxn>
              <a:cxn ang="0">
                <a:pos x="250" y="234"/>
              </a:cxn>
              <a:cxn ang="0">
                <a:pos x="266" y="234"/>
              </a:cxn>
              <a:cxn ang="0">
                <a:pos x="286" y="244"/>
              </a:cxn>
              <a:cxn ang="0">
                <a:pos x="296" y="264"/>
              </a:cxn>
              <a:cxn ang="0">
                <a:pos x="296" y="280"/>
              </a:cxn>
              <a:cxn ang="0">
                <a:pos x="286" y="300"/>
              </a:cxn>
              <a:cxn ang="0">
                <a:pos x="266" y="310"/>
              </a:cxn>
              <a:cxn ang="0">
                <a:pos x="250" y="310"/>
              </a:cxn>
              <a:cxn ang="0">
                <a:pos x="230" y="300"/>
              </a:cxn>
              <a:cxn ang="0">
                <a:pos x="220" y="280"/>
              </a:cxn>
              <a:cxn ang="0">
                <a:pos x="220" y="266"/>
              </a:cxn>
              <a:cxn ang="0">
                <a:pos x="130" y="230"/>
              </a:cxn>
              <a:cxn ang="0">
                <a:pos x="108" y="238"/>
              </a:cxn>
              <a:cxn ang="0">
                <a:pos x="92" y="234"/>
              </a:cxn>
              <a:cxn ang="0">
                <a:pos x="74" y="220"/>
              </a:cxn>
              <a:cxn ang="0">
                <a:pos x="68" y="198"/>
              </a:cxn>
              <a:cxn ang="0">
                <a:pos x="72" y="182"/>
              </a:cxn>
              <a:cxn ang="0">
                <a:pos x="86" y="166"/>
              </a:cxn>
              <a:cxn ang="0">
                <a:pos x="108" y="158"/>
              </a:cxn>
              <a:cxn ang="0">
                <a:pos x="124" y="162"/>
              </a:cxn>
              <a:cxn ang="0">
                <a:pos x="220" y="130"/>
              </a:cxn>
              <a:cxn ang="0">
                <a:pos x="218" y="124"/>
              </a:cxn>
              <a:cxn ang="0">
                <a:pos x="226" y="102"/>
              </a:cxn>
              <a:cxn ang="0">
                <a:pos x="242" y="88"/>
              </a:cxn>
              <a:cxn ang="0">
                <a:pos x="258" y="86"/>
              </a:cxn>
              <a:cxn ang="0">
                <a:pos x="280" y="92"/>
              </a:cxn>
              <a:cxn ang="0">
                <a:pos x="294" y="110"/>
              </a:cxn>
              <a:cxn ang="0">
                <a:pos x="298" y="124"/>
              </a:cxn>
              <a:cxn ang="0">
                <a:pos x="290" y="146"/>
              </a:cxn>
              <a:cxn ang="0">
                <a:pos x="274" y="162"/>
              </a:cxn>
              <a:cxn ang="0">
                <a:pos x="258" y="164"/>
              </a:cxn>
              <a:cxn ang="0">
                <a:pos x="236" y="156"/>
              </a:cxn>
              <a:cxn ang="0">
                <a:pos x="146" y="192"/>
              </a:cxn>
            </a:cxnLst>
            <a:rect l="0" t="0" r="r" b="b"/>
            <a:pathLst>
              <a:path w="398" h="396">
                <a:moveTo>
                  <a:pt x="198" y="0"/>
                </a:moveTo>
                <a:lnTo>
                  <a:pt x="198" y="0"/>
                </a:lnTo>
                <a:lnTo>
                  <a:pt x="178" y="0"/>
                </a:lnTo>
                <a:lnTo>
                  <a:pt x="158" y="4"/>
                </a:lnTo>
                <a:lnTo>
                  <a:pt x="140" y="8"/>
                </a:lnTo>
                <a:lnTo>
                  <a:pt x="122" y="16"/>
                </a:lnTo>
                <a:lnTo>
                  <a:pt x="104" y="24"/>
                </a:lnTo>
                <a:lnTo>
                  <a:pt x="88" y="34"/>
                </a:lnTo>
                <a:lnTo>
                  <a:pt x="72" y="46"/>
                </a:lnTo>
                <a:lnTo>
                  <a:pt x="58" y="58"/>
                </a:lnTo>
                <a:lnTo>
                  <a:pt x="46" y="72"/>
                </a:lnTo>
                <a:lnTo>
                  <a:pt x="34" y="88"/>
                </a:lnTo>
                <a:lnTo>
                  <a:pt x="24" y="104"/>
                </a:lnTo>
                <a:lnTo>
                  <a:pt x="16" y="122"/>
                </a:lnTo>
                <a:lnTo>
                  <a:pt x="10" y="140"/>
                </a:lnTo>
                <a:lnTo>
                  <a:pt x="4" y="158"/>
                </a:lnTo>
                <a:lnTo>
                  <a:pt x="2" y="178"/>
                </a:lnTo>
                <a:lnTo>
                  <a:pt x="0" y="198"/>
                </a:lnTo>
                <a:lnTo>
                  <a:pt x="0" y="198"/>
                </a:lnTo>
                <a:lnTo>
                  <a:pt x="2" y="218"/>
                </a:lnTo>
                <a:lnTo>
                  <a:pt x="4" y="238"/>
                </a:lnTo>
                <a:lnTo>
                  <a:pt x="10" y="258"/>
                </a:lnTo>
                <a:lnTo>
                  <a:pt x="16" y="276"/>
                </a:lnTo>
                <a:lnTo>
                  <a:pt x="24" y="292"/>
                </a:lnTo>
                <a:lnTo>
                  <a:pt x="34" y="310"/>
                </a:lnTo>
                <a:lnTo>
                  <a:pt x="46" y="324"/>
                </a:lnTo>
                <a:lnTo>
                  <a:pt x="58" y="338"/>
                </a:lnTo>
                <a:lnTo>
                  <a:pt x="72" y="352"/>
                </a:lnTo>
                <a:lnTo>
                  <a:pt x="88" y="362"/>
                </a:lnTo>
                <a:lnTo>
                  <a:pt x="104" y="372"/>
                </a:lnTo>
                <a:lnTo>
                  <a:pt x="122" y="382"/>
                </a:lnTo>
                <a:lnTo>
                  <a:pt x="140" y="388"/>
                </a:lnTo>
                <a:lnTo>
                  <a:pt x="158" y="392"/>
                </a:lnTo>
                <a:lnTo>
                  <a:pt x="178" y="396"/>
                </a:lnTo>
                <a:lnTo>
                  <a:pt x="198" y="396"/>
                </a:lnTo>
                <a:lnTo>
                  <a:pt x="198" y="396"/>
                </a:lnTo>
                <a:lnTo>
                  <a:pt x="220" y="396"/>
                </a:lnTo>
                <a:lnTo>
                  <a:pt x="238" y="392"/>
                </a:lnTo>
                <a:lnTo>
                  <a:pt x="258" y="388"/>
                </a:lnTo>
                <a:lnTo>
                  <a:pt x="276" y="382"/>
                </a:lnTo>
                <a:lnTo>
                  <a:pt x="294" y="372"/>
                </a:lnTo>
                <a:lnTo>
                  <a:pt x="310" y="362"/>
                </a:lnTo>
                <a:lnTo>
                  <a:pt x="326" y="352"/>
                </a:lnTo>
                <a:lnTo>
                  <a:pt x="340" y="338"/>
                </a:lnTo>
                <a:lnTo>
                  <a:pt x="352" y="324"/>
                </a:lnTo>
                <a:lnTo>
                  <a:pt x="364" y="310"/>
                </a:lnTo>
                <a:lnTo>
                  <a:pt x="374" y="292"/>
                </a:lnTo>
                <a:lnTo>
                  <a:pt x="382" y="276"/>
                </a:lnTo>
                <a:lnTo>
                  <a:pt x="388" y="258"/>
                </a:lnTo>
                <a:lnTo>
                  <a:pt x="394" y="238"/>
                </a:lnTo>
                <a:lnTo>
                  <a:pt x="396" y="218"/>
                </a:lnTo>
                <a:lnTo>
                  <a:pt x="398" y="198"/>
                </a:lnTo>
                <a:lnTo>
                  <a:pt x="398" y="198"/>
                </a:lnTo>
                <a:lnTo>
                  <a:pt x="396" y="178"/>
                </a:lnTo>
                <a:lnTo>
                  <a:pt x="394" y="158"/>
                </a:lnTo>
                <a:lnTo>
                  <a:pt x="388" y="140"/>
                </a:lnTo>
                <a:lnTo>
                  <a:pt x="382" y="122"/>
                </a:lnTo>
                <a:lnTo>
                  <a:pt x="374" y="104"/>
                </a:lnTo>
                <a:lnTo>
                  <a:pt x="364" y="88"/>
                </a:lnTo>
                <a:lnTo>
                  <a:pt x="352" y="72"/>
                </a:lnTo>
                <a:lnTo>
                  <a:pt x="340" y="58"/>
                </a:lnTo>
                <a:lnTo>
                  <a:pt x="326" y="46"/>
                </a:lnTo>
                <a:lnTo>
                  <a:pt x="310" y="34"/>
                </a:lnTo>
                <a:lnTo>
                  <a:pt x="294" y="24"/>
                </a:lnTo>
                <a:lnTo>
                  <a:pt x="276" y="16"/>
                </a:lnTo>
                <a:lnTo>
                  <a:pt x="258" y="8"/>
                </a:lnTo>
                <a:lnTo>
                  <a:pt x="238" y="4"/>
                </a:lnTo>
                <a:lnTo>
                  <a:pt x="220" y="0"/>
                </a:lnTo>
                <a:lnTo>
                  <a:pt x="198" y="0"/>
                </a:lnTo>
                <a:lnTo>
                  <a:pt x="198" y="0"/>
                </a:lnTo>
                <a:close/>
                <a:moveTo>
                  <a:pt x="146" y="198"/>
                </a:moveTo>
                <a:lnTo>
                  <a:pt x="146" y="198"/>
                </a:lnTo>
                <a:lnTo>
                  <a:pt x="146" y="204"/>
                </a:lnTo>
                <a:lnTo>
                  <a:pt x="230" y="244"/>
                </a:lnTo>
                <a:lnTo>
                  <a:pt x="230" y="244"/>
                </a:lnTo>
                <a:lnTo>
                  <a:pt x="236" y="240"/>
                </a:lnTo>
                <a:lnTo>
                  <a:pt x="242" y="236"/>
                </a:lnTo>
                <a:lnTo>
                  <a:pt x="250" y="234"/>
                </a:lnTo>
                <a:lnTo>
                  <a:pt x="258" y="232"/>
                </a:lnTo>
                <a:lnTo>
                  <a:pt x="258" y="232"/>
                </a:lnTo>
                <a:lnTo>
                  <a:pt x="266" y="234"/>
                </a:lnTo>
                <a:lnTo>
                  <a:pt x="274" y="236"/>
                </a:lnTo>
                <a:lnTo>
                  <a:pt x="280" y="240"/>
                </a:lnTo>
                <a:lnTo>
                  <a:pt x="286" y="244"/>
                </a:lnTo>
                <a:lnTo>
                  <a:pt x="290" y="250"/>
                </a:lnTo>
                <a:lnTo>
                  <a:pt x="294" y="256"/>
                </a:lnTo>
                <a:lnTo>
                  <a:pt x="296" y="264"/>
                </a:lnTo>
                <a:lnTo>
                  <a:pt x="298" y="272"/>
                </a:lnTo>
                <a:lnTo>
                  <a:pt x="298" y="272"/>
                </a:lnTo>
                <a:lnTo>
                  <a:pt x="296" y="280"/>
                </a:lnTo>
                <a:lnTo>
                  <a:pt x="294" y="288"/>
                </a:lnTo>
                <a:lnTo>
                  <a:pt x="290" y="294"/>
                </a:lnTo>
                <a:lnTo>
                  <a:pt x="286" y="300"/>
                </a:lnTo>
                <a:lnTo>
                  <a:pt x="280" y="304"/>
                </a:lnTo>
                <a:lnTo>
                  <a:pt x="274" y="308"/>
                </a:lnTo>
                <a:lnTo>
                  <a:pt x="266" y="310"/>
                </a:lnTo>
                <a:lnTo>
                  <a:pt x="258" y="312"/>
                </a:lnTo>
                <a:lnTo>
                  <a:pt x="258" y="312"/>
                </a:lnTo>
                <a:lnTo>
                  <a:pt x="250" y="310"/>
                </a:lnTo>
                <a:lnTo>
                  <a:pt x="242" y="308"/>
                </a:lnTo>
                <a:lnTo>
                  <a:pt x="236" y="304"/>
                </a:lnTo>
                <a:lnTo>
                  <a:pt x="230" y="300"/>
                </a:lnTo>
                <a:lnTo>
                  <a:pt x="226" y="294"/>
                </a:lnTo>
                <a:lnTo>
                  <a:pt x="222" y="288"/>
                </a:lnTo>
                <a:lnTo>
                  <a:pt x="220" y="280"/>
                </a:lnTo>
                <a:lnTo>
                  <a:pt x="218" y="272"/>
                </a:lnTo>
                <a:lnTo>
                  <a:pt x="218" y="272"/>
                </a:lnTo>
                <a:lnTo>
                  <a:pt x="220" y="266"/>
                </a:lnTo>
                <a:lnTo>
                  <a:pt x="136" y="226"/>
                </a:lnTo>
                <a:lnTo>
                  <a:pt x="136" y="226"/>
                </a:lnTo>
                <a:lnTo>
                  <a:pt x="130" y="230"/>
                </a:lnTo>
                <a:lnTo>
                  <a:pt x="124" y="234"/>
                </a:lnTo>
                <a:lnTo>
                  <a:pt x="116" y="236"/>
                </a:lnTo>
                <a:lnTo>
                  <a:pt x="108" y="238"/>
                </a:lnTo>
                <a:lnTo>
                  <a:pt x="108" y="238"/>
                </a:lnTo>
                <a:lnTo>
                  <a:pt x="100" y="236"/>
                </a:lnTo>
                <a:lnTo>
                  <a:pt x="92" y="234"/>
                </a:lnTo>
                <a:lnTo>
                  <a:pt x="86" y="230"/>
                </a:lnTo>
                <a:lnTo>
                  <a:pt x="80" y="226"/>
                </a:lnTo>
                <a:lnTo>
                  <a:pt x="74" y="220"/>
                </a:lnTo>
                <a:lnTo>
                  <a:pt x="72" y="214"/>
                </a:lnTo>
                <a:lnTo>
                  <a:pt x="68" y="206"/>
                </a:lnTo>
                <a:lnTo>
                  <a:pt x="68" y="198"/>
                </a:lnTo>
                <a:lnTo>
                  <a:pt x="68" y="198"/>
                </a:lnTo>
                <a:lnTo>
                  <a:pt x="68" y="190"/>
                </a:lnTo>
                <a:lnTo>
                  <a:pt x="72" y="182"/>
                </a:lnTo>
                <a:lnTo>
                  <a:pt x="74" y="176"/>
                </a:lnTo>
                <a:lnTo>
                  <a:pt x="80" y="170"/>
                </a:lnTo>
                <a:lnTo>
                  <a:pt x="86" y="166"/>
                </a:lnTo>
                <a:lnTo>
                  <a:pt x="92" y="162"/>
                </a:lnTo>
                <a:lnTo>
                  <a:pt x="100" y="160"/>
                </a:lnTo>
                <a:lnTo>
                  <a:pt x="108" y="158"/>
                </a:lnTo>
                <a:lnTo>
                  <a:pt x="108" y="158"/>
                </a:lnTo>
                <a:lnTo>
                  <a:pt x="116" y="160"/>
                </a:lnTo>
                <a:lnTo>
                  <a:pt x="124" y="162"/>
                </a:lnTo>
                <a:lnTo>
                  <a:pt x="130" y="166"/>
                </a:lnTo>
                <a:lnTo>
                  <a:pt x="136" y="172"/>
                </a:lnTo>
                <a:lnTo>
                  <a:pt x="220" y="130"/>
                </a:lnTo>
                <a:lnTo>
                  <a:pt x="220" y="130"/>
                </a:lnTo>
                <a:lnTo>
                  <a:pt x="218" y="124"/>
                </a:lnTo>
                <a:lnTo>
                  <a:pt x="218" y="124"/>
                </a:lnTo>
                <a:lnTo>
                  <a:pt x="220" y="116"/>
                </a:lnTo>
                <a:lnTo>
                  <a:pt x="222" y="110"/>
                </a:lnTo>
                <a:lnTo>
                  <a:pt x="226" y="102"/>
                </a:lnTo>
                <a:lnTo>
                  <a:pt x="230" y="98"/>
                </a:lnTo>
                <a:lnTo>
                  <a:pt x="236" y="92"/>
                </a:lnTo>
                <a:lnTo>
                  <a:pt x="242" y="88"/>
                </a:lnTo>
                <a:lnTo>
                  <a:pt x="250" y="86"/>
                </a:lnTo>
                <a:lnTo>
                  <a:pt x="258" y="86"/>
                </a:lnTo>
                <a:lnTo>
                  <a:pt x="258" y="86"/>
                </a:lnTo>
                <a:lnTo>
                  <a:pt x="266" y="86"/>
                </a:lnTo>
                <a:lnTo>
                  <a:pt x="274" y="88"/>
                </a:lnTo>
                <a:lnTo>
                  <a:pt x="280" y="92"/>
                </a:lnTo>
                <a:lnTo>
                  <a:pt x="286" y="98"/>
                </a:lnTo>
                <a:lnTo>
                  <a:pt x="290" y="102"/>
                </a:lnTo>
                <a:lnTo>
                  <a:pt x="294" y="110"/>
                </a:lnTo>
                <a:lnTo>
                  <a:pt x="296" y="116"/>
                </a:lnTo>
                <a:lnTo>
                  <a:pt x="298" y="124"/>
                </a:lnTo>
                <a:lnTo>
                  <a:pt x="298" y="124"/>
                </a:lnTo>
                <a:lnTo>
                  <a:pt x="296" y="132"/>
                </a:lnTo>
                <a:lnTo>
                  <a:pt x="294" y="140"/>
                </a:lnTo>
                <a:lnTo>
                  <a:pt x="290" y="146"/>
                </a:lnTo>
                <a:lnTo>
                  <a:pt x="286" y="152"/>
                </a:lnTo>
                <a:lnTo>
                  <a:pt x="280" y="158"/>
                </a:lnTo>
                <a:lnTo>
                  <a:pt x="274" y="162"/>
                </a:lnTo>
                <a:lnTo>
                  <a:pt x="266" y="164"/>
                </a:lnTo>
                <a:lnTo>
                  <a:pt x="258" y="164"/>
                </a:lnTo>
                <a:lnTo>
                  <a:pt x="258" y="164"/>
                </a:lnTo>
                <a:lnTo>
                  <a:pt x="250" y="164"/>
                </a:lnTo>
                <a:lnTo>
                  <a:pt x="242" y="160"/>
                </a:lnTo>
                <a:lnTo>
                  <a:pt x="236" y="156"/>
                </a:lnTo>
                <a:lnTo>
                  <a:pt x="230" y="152"/>
                </a:lnTo>
                <a:lnTo>
                  <a:pt x="146" y="192"/>
                </a:lnTo>
                <a:lnTo>
                  <a:pt x="146" y="192"/>
                </a:lnTo>
                <a:lnTo>
                  <a:pt x="146" y="198"/>
                </a:lnTo>
                <a:lnTo>
                  <a:pt x="146" y="198"/>
                </a:lnTo>
                <a:close/>
              </a:path>
            </a:pathLst>
          </a:custGeom>
          <a:solidFill>
            <a:srgbClr val="10315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21"/>
          <p:cNvSpPr>
            <a:spLocks/>
          </p:cNvSpPr>
          <p:nvPr/>
        </p:nvSpPr>
        <p:spPr bwMode="auto">
          <a:xfrm>
            <a:off x="7707857" y="3229754"/>
            <a:ext cx="2550680" cy="3251630"/>
          </a:xfrm>
          <a:custGeom>
            <a:avLst/>
            <a:gdLst/>
            <a:ahLst/>
            <a:cxnLst>
              <a:cxn ang="0">
                <a:pos x="170" y="224"/>
              </a:cxn>
              <a:cxn ang="0">
                <a:pos x="170" y="190"/>
              </a:cxn>
              <a:cxn ang="0">
                <a:pos x="174" y="186"/>
              </a:cxn>
              <a:cxn ang="0">
                <a:pos x="184" y="164"/>
              </a:cxn>
              <a:cxn ang="0">
                <a:pos x="188" y="152"/>
              </a:cxn>
              <a:cxn ang="0">
                <a:pos x="196" y="146"/>
              </a:cxn>
              <a:cxn ang="0">
                <a:pos x="202" y="128"/>
              </a:cxn>
              <a:cxn ang="0">
                <a:pos x="202" y="122"/>
              </a:cxn>
              <a:cxn ang="0">
                <a:pos x="196" y="112"/>
              </a:cxn>
              <a:cxn ang="0">
                <a:pos x="202" y="88"/>
              </a:cxn>
              <a:cxn ang="0">
                <a:pos x="204" y="58"/>
              </a:cxn>
              <a:cxn ang="0">
                <a:pos x="198" y="34"/>
              </a:cxn>
              <a:cxn ang="0">
                <a:pos x="190" y="24"/>
              </a:cxn>
              <a:cxn ang="0">
                <a:pos x="176" y="16"/>
              </a:cxn>
              <a:cxn ang="0">
                <a:pos x="166" y="14"/>
              </a:cxn>
              <a:cxn ang="0">
                <a:pos x="152" y="2"/>
              </a:cxn>
              <a:cxn ang="0">
                <a:pos x="130" y="0"/>
              </a:cxn>
              <a:cxn ang="0">
                <a:pos x="118" y="0"/>
              </a:cxn>
              <a:cxn ang="0">
                <a:pos x="96" y="4"/>
              </a:cxn>
              <a:cxn ang="0">
                <a:pos x="80" y="14"/>
              </a:cxn>
              <a:cxn ang="0">
                <a:pos x="70" y="26"/>
              </a:cxn>
              <a:cxn ang="0">
                <a:pos x="60" y="50"/>
              </a:cxn>
              <a:cxn ang="0">
                <a:pos x="62" y="90"/>
              </a:cxn>
              <a:cxn ang="0">
                <a:pos x="66" y="112"/>
              </a:cxn>
              <a:cxn ang="0">
                <a:pos x="60" y="122"/>
              </a:cxn>
              <a:cxn ang="0">
                <a:pos x="60" y="128"/>
              </a:cxn>
              <a:cxn ang="0">
                <a:pos x="66" y="146"/>
              </a:cxn>
              <a:cxn ang="0">
                <a:pos x="74" y="152"/>
              </a:cxn>
              <a:cxn ang="0">
                <a:pos x="76" y="164"/>
              </a:cxn>
              <a:cxn ang="0">
                <a:pos x="88" y="186"/>
              </a:cxn>
              <a:cxn ang="0">
                <a:pos x="92" y="190"/>
              </a:cxn>
              <a:cxn ang="0">
                <a:pos x="92" y="224"/>
              </a:cxn>
              <a:cxn ang="0">
                <a:pos x="86" y="234"/>
              </a:cxn>
              <a:cxn ang="0">
                <a:pos x="66" y="246"/>
              </a:cxn>
              <a:cxn ang="0">
                <a:pos x="26" y="264"/>
              </a:cxn>
              <a:cxn ang="0">
                <a:pos x="0" y="280"/>
              </a:cxn>
              <a:cxn ang="0">
                <a:pos x="12" y="290"/>
              </a:cxn>
              <a:cxn ang="0">
                <a:pos x="42" y="310"/>
              </a:cxn>
              <a:cxn ang="0">
                <a:pos x="78" y="324"/>
              </a:cxn>
              <a:cxn ang="0">
                <a:pos x="116" y="332"/>
              </a:cxn>
              <a:cxn ang="0">
                <a:pos x="136" y="334"/>
              </a:cxn>
              <a:cxn ang="0">
                <a:pos x="176" y="326"/>
              </a:cxn>
              <a:cxn ang="0">
                <a:pos x="214" y="312"/>
              </a:cxn>
              <a:cxn ang="0">
                <a:pos x="246" y="294"/>
              </a:cxn>
              <a:cxn ang="0">
                <a:pos x="262" y="280"/>
              </a:cxn>
              <a:cxn ang="0">
                <a:pos x="236" y="264"/>
              </a:cxn>
              <a:cxn ang="0">
                <a:pos x="196" y="246"/>
              </a:cxn>
              <a:cxn ang="0">
                <a:pos x="176" y="234"/>
              </a:cxn>
              <a:cxn ang="0">
                <a:pos x="170" y="224"/>
              </a:cxn>
            </a:cxnLst>
            <a:rect l="0" t="0" r="r" b="b"/>
            <a:pathLst>
              <a:path w="262" h="334">
                <a:moveTo>
                  <a:pt x="170" y="224"/>
                </a:moveTo>
                <a:lnTo>
                  <a:pt x="170" y="224"/>
                </a:lnTo>
                <a:lnTo>
                  <a:pt x="170" y="206"/>
                </a:lnTo>
                <a:lnTo>
                  <a:pt x="170" y="190"/>
                </a:lnTo>
                <a:lnTo>
                  <a:pt x="170" y="190"/>
                </a:lnTo>
                <a:lnTo>
                  <a:pt x="174" y="186"/>
                </a:lnTo>
                <a:lnTo>
                  <a:pt x="180" y="176"/>
                </a:lnTo>
                <a:lnTo>
                  <a:pt x="184" y="164"/>
                </a:lnTo>
                <a:lnTo>
                  <a:pt x="188" y="152"/>
                </a:lnTo>
                <a:lnTo>
                  <a:pt x="188" y="152"/>
                </a:lnTo>
                <a:lnTo>
                  <a:pt x="192" y="150"/>
                </a:lnTo>
                <a:lnTo>
                  <a:pt x="196" y="146"/>
                </a:lnTo>
                <a:lnTo>
                  <a:pt x="200" y="140"/>
                </a:lnTo>
                <a:lnTo>
                  <a:pt x="202" y="128"/>
                </a:lnTo>
                <a:lnTo>
                  <a:pt x="202" y="128"/>
                </a:lnTo>
                <a:lnTo>
                  <a:pt x="202" y="122"/>
                </a:lnTo>
                <a:lnTo>
                  <a:pt x="200" y="118"/>
                </a:lnTo>
                <a:lnTo>
                  <a:pt x="196" y="112"/>
                </a:lnTo>
                <a:lnTo>
                  <a:pt x="196" y="112"/>
                </a:lnTo>
                <a:lnTo>
                  <a:pt x="202" y="88"/>
                </a:lnTo>
                <a:lnTo>
                  <a:pt x="204" y="74"/>
                </a:lnTo>
                <a:lnTo>
                  <a:pt x="204" y="58"/>
                </a:lnTo>
                <a:lnTo>
                  <a:pt x="200" y="42"/>
                </a:lnTo>
                <a:lnTo>
                  <a:pt x="198" y="34"/>
                </a:lnTo>
                <a:lnTo>
                  <a:pt x="194" y="28"/>
                </a:lnTo>
                <a:lnTo>
                  <a:pt x="190" y="24"/>
                </a:lnTo>
                <a:lnTo>
                  <a:pt x="184" y="18"/>
                </a:lnTo>
                <a:lnTo>
                  <a:pt x="176" y="16"/>
                </a:lnTo>
                <a:lnTo>
                  <a:pt x="166" y="14"/>
                </a:lnTo>
                <a:lnTo>
                  <a:pt x="166" y="14"/>
                </a:lnTo>
                <a:lnTo>
                  <a:pt x="162" y="8"/>
                </a:lnTo>
                <a:lnTo>
                  <a:pt x="152" y="2"/>
                </a:lnTo>
                <a:lnTo>
                  <a:pt x="142" y="0"/>
                </a:lnTo>
                <a:lnTo>
                  <a:pt x="130" y="0"/>
                </a:lnTo>
                <a:lnTo>
                  <a:pt x="130" y="0"/>
                </a:lnTo>
                <a:lnTo>
                  <a:pt x="118" y="0"/>
                </a:lnTo>
                <a:lnTo>
                  <a:pt x="106" y="2"/>
                </a:lnTo>
                <a:lnTo>
                  <a:pt x="96" y="4"/>
                </a:lnTo>
                <a:lnTo>
                  <a:pt x="88" y="8"/>
                </a:lnTo>
                <a:lnTo>
                  <a:pt x="80" y="14"/>
                </a:lnTo>
                <a:lnTo>
                  <a:pt x="74" y="20"/>
                </a:lnTo>
                <a:lnTo>
                  <a:pt x="70" y="26"/>
                </a:lnTo>
                <a:lnTo>
                  <a:pt x="66" y="34"/>
                </a:lnTo>
                <a:lnTo>
                  <a:pt x="60" y="50"/>
                </a:lnTo>
                <a:lnTo>
                  <a:pt x="60" y="70"/>
                </a:lnTo>
                <a:lnTo>
                  <a:pt x="62" y="90"/>
                </a:lnTo>
                <a:lnTo>
                  <a:pt x="66" y="112"/>
                </a:lnTo>
                <a:lnTo>
                  <a:pt x="66" y="112"/>
                </a:lnTo>
                <a:lnTo>
                  <a:pt x="62" y="118"/>
                </a:lnTo>
                <a:lnTo>
                  <a:pt x="60" y="122"/>
                </a:lnTo>
                <a:lnTo>
                  <a:pt x="60" y="128"/>
                </a:lnTo>
                <a:lnTo>
                  <a:pt x="60" y="128"/>
                </a:lnTo>
                <a:lnTo>
                  <a:pt x="62" y="140"/>
                </a:lnTo>
                <a:lnTo>
                  <a:pt x="66" y="146"/>
                </a:lnTo>
                <a:lnTo>
                  <a:pt x="70" y="150"/>
                </a:lnTo>
                <a:lnTo>
                  <a:pt x="74" y="152"/>
                </a:lnTo>
                <a:lnTo>
                  <a:pt x="74" y="152"/>
                </a:lnTo>
                <a:lnTo>
                  <a:pt x="76" y="164"/>
                </a:lnTo>
                <a:lnTo>
                  <a:pt x="82" y="176"/>
                </a:lnTo>
                <a:lnTo>
                  <a:pt x="88" y="186"/>
                </a:lnTo>
                <a:lnTo>
                  <a:pt x="92" y="190"/>
                </a:lnTo>
                <a:lnTo>
                  <a:pt x="92" y="190"/>
                </a:lnTo>
                <a:lnTo>
                  <a:pt x="92" y="206"/>
                </a:lnTo>
                <a:lnTo>
                  <a:pt x="92" y="224"/>
                </a:lnTo>
                <a:lnTo>
                  <a:pt x="92" y="224"/>
                </a:lnTo>
                <a:lnTo>
                  <a:pt x="86" y="234"/>
                </a:lnTo>
                <a:lnTo>
                  <a:pt x="78" y="240"/>
                </a:lnTo>
                <a:lnTo>
                  <a:pt x="66" y="246"/>
                </a:lnTo>
                <a:lnTo>
                  <a:pt x="54" y="252"/>
                </a:lnTo>
                <a:lnTo>
                  <a:pt x="26" y="264"/>
                </a:lnTo>
                <a:lnTo>
                  <a:pt x="12" y="270"/>
                </a:lnTo>
                <a:lnTo>
                  <a:pt x="0" y="280"/>
                </a:lnTo>
                <a:lnTo>
                  <a:pt x="0" y="280"/>
                </a:lnTo>
                <a:lnTo>
                  <a:pt x="12" y="290"/>
                </a:lnTo>
                <a:lnTo>
                  <a:pt x="26" y="302"/>
                </a:lnTo>
                <a:lnTo>
                  <a:pt x="42" y="310"/>
                </a:lnTo>
                <a:lnTo>
                  <a:pt x="60" y="318"/>
                </a:lnTo>
                <a:lnTo>
                  <a:pt x="78" y="324"/>
                </a:lnTo>
                <a:lnTo>
                  <a:pt x="96" y="330"/>
                </a:lnTo>
                <a:lnTo>
                  <a:pt x="116" y="332"/>
                </a:lnTo>
                <a:lnTo>
                  <a:pt x="136" y="334"/>
                </a:lnTo>
                <a:lnTo>
                  <a:pt x="136" y="334"/>
                </a:lnTo>
                <a:lnTo>
                  <a:pt x="156" y="332"/>
                </a:lnTo>
                <a:lnTo>
                  <a:pt x="176" y="326"/>
                </a:lnTo>
                <a:lnTo>
                  <a:pt x="196" y="320"/>
                </a:lnTo>
                <a:lnTo>
                  <a:pt x="214" y="312"/>
                </a:lnTo>
                <a:lnTo>
                  <a:pt x="232" y="302"/>
                </a:lnTo>
                <a:lnTo>
                  <a:pt x="246" y="294"/>
                </a:lnTo>
                <a:lnTo>
                  <a:pt x="262" y="280"/>
                </a:lnTo>
                <a:lnTo>
                  <a:pt x="262" y="280"/>
                </a:lnTo>
                <a:lnTo>
                  <a:pt x="250" y="272"/>
                </a:lnTo>
                <a:lnTo>
                  <a:pt x="236" y="264"/>
                </a:lnTo>
                <a:lnTo>
                  <a:pt x="208" y="252"/>
                </a:lnTo>
                <a:lnTo>
                  <a:pt x="196" y="246"/>
                </a:lnTo>
                <a:lnTo>
                  <a:pt x="184" y="240"/>
                </a:lnTo>
                <a:lnTo>
                  <a:pt x="176" y="234"/>
                </a:lnTo>
                <a:lnTo>
                  <a:pt x="170" y="224"/>
                </a:lnTo>
                <a:lnTo>
                  <a:pt x="170" y="2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grpSp>
        <p:nvGrpSpPr>
          <p:cNvPr id="25" name="组 4"/>
          <p:cNvGrpSpPr/>
          <p:nvPr/>
        </p:nvGrpSpPr>
        <p:grpSpPr>
          <a:xfrm>
            <a:off x="8564500" y="3341803"/>
            <a:ext cx="832660" cy="997921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26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7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8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9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0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1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2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3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4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5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162111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資料集欄位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57702" y="5001379"/>
            <a:ext cx="5275326" cy="57246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457189">
              <a:lnSpc>
                <a:spcPct val="130000"/>
              </a:lnSpc>
            </a:pPr>
            <a:r>
              <a:rPr lang="zh-CN" altLang="en-US" sz="1200" b="1" dirty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b="1" dirty="0" smtClean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rPr>
              <a:t>12</a:t>
            </a:r>
            <a:r>
              <a:rPr lang="zh-CN" altLang="en-US" sz="1200" b="1" dirty="0" smtClean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rPr>
              <a:t>号</a:t>
            </a:r>
            <a:r>
              <a:rPr lang="zh-CN" altLang="en-US" sz="1200" b="1" dirty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rPr>
              <a:t>字，</a:t>
            </a:r>
            <a:r>
              <a:rPr lang="en-US" altLang="zh-CN" sz="1200" b="1" dirty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rPr>
              <a:t>1.3</a:t>
            </a:r>
            <a:r>
              <a:rPr lang="zh-CN" altLang="en-US" sz="1200" b="1" dirty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rPr>
              <a:t>倍字间距。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225867"/>
              </p:ext>
            </p:extLst>
          </p:nvPr>
        </p:nvGraphicFramePr>
        <p:xfrm>
          <a:off x="2310970" y="1263106"/>
          <a:ext cx="8128000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442791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78239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Time spent at the company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1031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b="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在公司幾年</a:t>
                      </a:r>
                      <a:endParaRPr lang="zh-TW" altLang="zh-TW" sz="1800" b="0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031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3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Employee satisfaction level(0-1)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1031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員工滿意度</a:t>
                      </a:r>
                      <a:endParaRPr lang="zh-TW" altLang="zh-TW" sz="1800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1031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7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Last evaluation(0-1)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1031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18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公司對員工的評分</a:t>
                      </a:r>
                      <a:endParaRPr lang="zh-TW" altLang="zh-TW" sz="1800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1031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17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Number of projects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1031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在職時完成專案數</a:t>
                      </a:r>
                      <a:endParaRPr lang="zh-TW" altLang="zh-TW" sz="1800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1031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98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Average monthly hours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1031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平均每個月花費多少小時在公司</a:t>
                      </a:r>
                      <a:endParaRPr lang="zh-TW" altLang="zh-TW" sz="1800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1031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26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Whether they have had a work accident(0/1)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1031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在職時有無工作意外</a:t>
                      </a:r>
                      <a:endParaRPr lang="zh-TW" altLang="zh-TW" sz="1800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1031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023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Whether they have had a promotion in the last 5 years(0/1)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1031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近五年是否有升值</a:t>
                      </a:r>
                      <a:endParaRPr lang="zh-TW" altLang="zh-TW" sz="1800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1031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48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Sales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1031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8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職位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1031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05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Salary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1031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zh-TW" sz="18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高、中、低</a:t>
                      </a:r>
                      <a:r>
                        <a:rPr lang="en-US" altLang="zh-TW" sz="18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TW" altLang="zh-TW" sz="18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薪水</a:t>
                      </a:r>
                      <a:endParaRPr lang="zh-TW" altLang="zh-TW" sz="1800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1031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60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7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8742" y="325464"/>
            <a:ext cx="4930588" cy="466851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資料探勘模型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69515" y="0"/>
            <a:ext cx="6142892" cy="6858000"/>
          </a:xfrm>
          <a:prstGeom prst="rect">
            <a:avLst/>
          </a:prstGeom>
          <a:solidFill>
            <a:srgbClr val="091A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" name="图表 1"/>
          <p:cNvGraphicFramePr/>
          <p:nvPr>
            <p:extLst>
              <p:ext uri="{D42A27DB-BD31-4B8C-83A1-F6EECF244321}">
                <p14:modId xmlns:p14="http://schemas.microsoft.com/office/powerpoint/2010/main" val="2285308592"/>
              </p:ext>
            </p:extLst>
          </p:nvPr>
        </p:nvGraphicFramePr>
        <p:xfrm>
          <a:off x="5969515" y="185066"/>
          <a:ext cx="6082191" cy="3818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8399873" y="1498814"/>
            <a:ext cx="1190625" cy="1190625"/>
          </a:xfrm>
          <a:custGeom>
            <a:avLst/>
            <a:gdLst/>
            <a:ahLst/>
            <a:cxnLst>
              <a:cxn ang="0">
                <a:pos x="252" y="146"/>
              </a:cxn>
              <a:cxn ang="0">
                <a:pos x="242" y="110"/>
              </a:cxn>
              <a:cxn ang="0">
                <a:pos x="212" y="86"/>
              </a:cxn>
              <a:cxn ang="0">
                <a:pos x="188" y="80"/>
              </a:cxn>
              <a:cxn ang="0">
                <a:pos x="152" y="92"/>
              </a:cxn>
              <a:cxn ang="0">
                <a:pos x="128" y="120"/>
              </a:cxn>
              <a:cxn ang="0">
                <a:pos x="122" y="160"/>
              </a:cxn>
              <a:cxn ang="0">
                <a:pos x="128" y="186"/>
              </a:cxn>
              <a:cxn ang="0">
                <a:pos x="152" y="214"/>
              </a:cxn>
              <a:cxn ang="0">
                <a:pos x="188" y="224"/>
              </a:cxn>
              <a:cxn ang="0">
                <a:pos x="212" y="220"/>
              </a:cxn>
              <a:cxn ang="0">
                <a:pos x="242" y="196"/>
              </a:cxn>
              <a:cxn ang="0">
                <a:pos x="252" y="160"/>
              </a:cxn>
              <a:cxn ang="0">
                <a:pos x="188" y="0"/>
              </a:cxn>
              <a:cxn ang="0">
                <a:pos x="132" y="8"/>
              </a:cxn>
              <a:cxn ang="0">
                <a:pos x="84" y="32"/>
              </a:cxn>
              <a:cxn ang="0">
                <a:pos x="44" y="68"/>
              </a:cxn>
              <a:cxn ang="0">
                <a:pos x="16" y="114"/>
              </a:cxn>
              <a:cxn ang="0">
                <a:pos x="2" y="168"/>
              </a:cxn>
              <a:cxn ang="0">
                <a:pos x="2" y="206"/>
              </a:cxn>
              <a:cxn ang="0">
                <a:pos x="16" y="262"/>
              </a:cxn>
              <a:cxn ang="0">
                <a:pos x="48" y="310"/>
              </a:cxn>
              <a:cxn ang="0">
                <a:pos x="74" y="334"/>
              </a:cxn>
              <a:cxn ang="0">
                <a:pos x="116" y="360"/>
              </a:cxn>
              <a:cxn ang="0">
                <a:pos x="162" y="372"/>
              </a:cxn>
              <a:cxn ang="0">
                <a:pos x="178" y="282"/>
              </a:cxn>
              <a:cxn ang="0">
                <a:pos x="64" y="284"/>
              </a:cxn>
              <a:cxn ang="0">
                <a:pos x="32" y="214"/>
              </a:cxn>
              <a:cxn ang="0">
                <a:pos x="30" y="170"/>
              </a:cxn>
              <a:cxn ang="0">
                <a:pos x="42" y="124"/>
              </a:cxn>
              <a:cxn ang="0">
                <a:pos x="66" y="86"/>
              </a:cxn>
              <a:cxn ang="0">
                <a:pos x="100" y="56"/>
              </a:cxn>
              <a:cxn ang="0">
                <a:pos x="140" y="36"/>
              </a:cxn>
              <a:cxn ang="0">
                <a:pos x="188" y="28"/>
              </a:cxn>
              <a:cxn ang="0">
                <a:pos x="220" y="32"/>
              </a:cxn>
              <a:cxn ang="0">
                <a:pos x="264" y="48"/>
              </a:cxn>
              <a:cxn ang="0">
                <a:pos x="300" y="74"/>
              </a:cxn>
              <a:cxn ang="0">
                <a:pos x="326" y="112"/>
              </a:cxn>
              <a:cxn ang="0">
                <a:pos x="342" y="154"/>
              </a:cxn>
              <a:cxn ang="0">
                <a:pos x="346" y="186"/>
              </a:cxn>
              <a:cxn ang="0">
                <a:pos x="326" y="262"/>
              </a:cxn>
              <a:cxn ang="0">
                <a:pos x="198" y="282"/>
              </a:cxn>
              <a:cxn ang="0">
                <a:pos x="198" y="374"/>
              </a:cxn>
              <a:cxn ang="0">
                <a:pos x="246" y="364"/>
              </a:cxn>
              <a:cxn ang="0">
                <a:pos x="288" y="344"/>
              </a:cxn>
              <a:cxn ang="0">
                <a:pos x="314" y="324"/>
              </a:cxn>
              <a:cxn ang="0">
                <a:pos x="350" y="280"/>
              </a:cxn>
              <a:cxn ang="0">
                <a:pos x="370" y="226"/>
              </a:cxn>
              <a:cxn ang="0">
                <a:pos x="374" y="186"/>
              </a:cxn>
              <a:cxn ang="0">
                <a:pos x="366" y="130"/>
              </a:cxn>
              <a:cxn ang="0">
                <a:pos x="342" y="82"/>
              </a:cxn>
              <a:cxn ang="0">
                <a:pos x="306" y="42"/>
              </a:cxn>
              <a:cxn ang="0">
                <a:pos x="260" y="14"/>
              </a:cxn>
              <a:cxn ang="0">
                <a:pos x="206" y="0"/>
              </a:cxn>
            </a:cxnLst>
            <a:rect l="0" t="0" r="r" b="b"/>
            <a:pathLst>
              <a:path w="374" h="374">
                <a:moveTo>
                  <a:pt x="252" y="160"/>
                </a:moveTo>
                <a:lnTo>
                  <a:pt x="252" y="146"/>
                </a:lnTo>
                <a:lnTo>
                  <a:pt x="252" y="146"/>
                </a:lnTo>
                <a:lnTo>
                  <a:pt x="252" y="132"/>
                </a:lnTo>
                <a:lnTo>
                  <a:pt x="248" y="120"/>
                </a:lnTo>
                <a:lnTo>
                  <a:pt x="242" y="110"/>
                </a:lnTo>
                <a:lnTo>
                  <a:pt x="234" y="100"/>
                </a:lnTo>
                <a:lnTo>
                  <a:pt x="224" y="92"/>
                </a:lnTo>
                <a:lnTo>
                  <a:pt x="212" y="86"/>
                </a:lnTo>
                <a:lnTo>
                  <a:pt x="200" y="82"/>
                </a:lnTo>
                <a:lnTo>
                  <a:pt x="188" y="80"/>
                </a:lnTo>
                <a:lnTo>
                  <a:pt x="188" y="80"/>
                </a:lnTo>
                <a:lnTo>
                  <a:pt x="174" y="82"/>
                </a:lnTo>
                <a:lnTo>
                  <a:pt x="162" y="86"/>
                </a:lnTo>
                <a:lnTo>
                  <a:pt x="152" y="92"/>
                </a:lnTo>
                <a:lnTo>
                  <a:pt x="142" y="100"/>
                </a:lnTo>
                <a:lnTo>
                  <a:pt x="134" y="110"/>
                </a:lnTo>
                <a:lnTo>
                  <a:pt x="128" y="120"/>
                </a:lnTo>
                <a:lnTo>
                  <a:pt x="124" y="132"/>
                </a:lnTo>
                <a:lnTo>
                  <a:pt x="122" y="146"/>
                </a:lnTo>
                <a:lnTo>
                  <a:pt x="122" y="160"/>
                </a:lnTo>
                <a:lnTo>
                  <a:pt x="122" y="160"/>
                </a:lnTo>
                <a:lnTo>
                  <a:pt x="124" y="174"/>
                </a:lnTo>
                <a:lnTo>
                  <a:pt x="128" y="186"/>
                </a:lnTo>
                <a:lnTo>
                  <a:pt x="134" y="196"/>
                </a:lnTo>
                <a:lnTo>
                  <a:pt x="142" y="206"/>
                </a:lnTo>
                <a:lnTo>
                  <a:pt x="152" y="214"/>
                </a:lnTo>
                <a:lnTo>
                  <a:pt x="162" y="220"/>
                </a:lnTo>
                <a:lnTo>
                  <a:pt x="174" y="224"/>
                </a:lnTo>
                <a:lnTo>
                  <a:pt x="188" y="224"/>
                </a:lnTo>
                <a:lnTo>
                  <a:pt x="188" y="224"/>
                </a:lnTo>
                <a:lnTo>
                  <a:pt x="200" y="224"/>
                </a:lnTo>
                <a:lnTo>
                  <a:pt x="212" y="220"/>
                </a:lnTo>
                <a:lnTo>
                  <a:pt x="224" y="214"/>
                </a:lnTo>
                <a:lnTo>
                  <a:pt x="234" y="206"/>
                </a:lnTo>
                <a:lnTo>
                  <a:pt x="242" y="196"/>
                </a:lnTo>
                <a:lnTo>
                  <a:pt x="248" y="186"/>
                </a:lnTo>
                <a:lnTo>
                  <a:pt x="252" y="174"/>
                </a:lnTo>
                <a:lnTo>
                  <a:pt x="252" y="160"/>
                </a:lnTo>
                <a:lnTo>
                  <a:pt x="252" y="160"/>
                </a:lnTo>
                <a:close/>
                <a:moveTo>
                  <a:pt x="188" y="0"/>
                </a:moveTo>
                <a:lnTo>
                  <a:pt x="188" y="0"/>
                </a:lnTo>
                <a:lnTo>
                  <a:pt x="168" y="0"/>
                </a:lnTo>
                <a:lnTo>
                  <a:pt x="150" y="4"/>
                </a:lnTo>
                <a:lnTo>
                  <a:pt x="132" y="8"/>
                </a:lnTo>
                <a:lnTo>
                  <a:pt x="114" y="14"/>
                </a:lnTo>
                <a:lnTo>
                  <a:pt x="98" y="22"/>
                </a:lnTo>
                <a:lnTo>
                  <a:pt x="84" y="32"/>
                </a:lnTo>
                <a:lnTo>
                  <a:pt x="68" y="42"/>
                </a:lnTo>
                <a:lnTo>
                  <a:pt x="56" y="54"/>
                </a:lnTo>
                <a:lnTo>
                  <a:pt x="44" y="68"/>
                </a:lnTo>
                <a:lnTo>
                  <a:pt x="32" y="82"/>
                </a:lnTo>
                <a:lnTo>
                  <a:pt x="24" y="98"/>
                </a:lnTo>
                <a:lnTo>
                  <a:pt x="16" y="114"/>
                </a:lnTo>
                <a:lnTo>
                  <a:pt x="8" y="130"/>
                </a:lnTo>
                <a:lnTo>
                  <a:pt x="4" y="148"/>
                </a:lnTo>
                <a:lnTo>
                  <a:pt x="2" y="168"/>
                </a:lnTo>
                <a:lnTo>
                  <a:pt x="0" y="186"/>
                </a:lnTo>
                <a:lnTo>
                  <a:pt x="0" y="186"/>
                </a:lnTo>
                <a:lnTo>
                  <a:pt x="2" y="206"/>
                </a:lnTo>
                <a:lnTo>
                  <a:pt x="4" y="226"/>
                </a:lnTo>
                <a:lnTo>
                  <a:pt x="10" y="244"/>
                </a:lnTo>
                <a:lnTo>
                  <a:pt x="16" y="262"/>
                </a:lnTo>
                <a:lnTo>
                  <a:pt x="26" y="280"/>
                </a:lnTo>
                <a:lnTo>
                  <a:pt x="36" y="296"/>
                </a:lnTo>
                <a:lnTo>
                  <a:pt x="48" y="310"/>
                </a:lnTo>
                <a:lnTo>
                  <a:pt x="60" y="324"/>
                </a:lnTo>
                <a:lnTo>
                  <a:pt x="60" y="324"/>
                </a:lnTo>
                <a:lnTo>
                  <a:pt x="74" y="334"/>
                </a:lnTo>
                <a:lnTo>
                  <a:pt x="86" y="344"/>
                </a:lnTo>
                <a:lnTo>
                  <a:pt x="100" y="352"/>
                </a:lnTo>
                <a:lnTo>
                  <a:pt x="116" y="360"/>
                </a:lnTo>
                <a:lnTo>
                  <a:pt x="130" y="364"/>
                </a:lnTo>
                <a:lnTo>
                  <a:pt x="146" y="368"/>
                </a:lnTo>
                <a:lnTo>
                  <a:pt x="162" y="372"/>
                </a:lnTo>
                <a:lnTo>
                  <a:pt x="178" y="374"/>
                </a:lnTo>
                <a:lnTo>
                  <a:pt x="150" y="346"/>
                </a:lnTo>
                <a:lnTo>
                  <a:pt x="178" y="282"/>
                </a:lnTo>
                <a:lnTo>
                  <a:pt x="148" y="258"/>
                </a:lnTo>
                <a:lnTo>
                  <a:pt x="64" y="284"/>
                </a:lnTo>
                <a:lnTo>
                  <a:pt x="64" y="284"/>
                </a:lnTo>
                <a:lnTo>
                  <a:pt x="48" y="262"/>
                </a:lnTo>
                <a:lnTo>
                  <a:pt x="38" y="240"/>
                </a:lnTo>
                <a:lnTo>
                  <a:pt x="32" y="214"/>
                </a:lnTo>
                <a:lnTo>
                  <a:pt x="30" y="186"/>
                </a:lnTo>
                <a:lnTo>
                  <a:pt x="30" y="186"/>
                </a:lnTo>
                <a:lnTo>
                  <a:pt x="30" y="170"/>
                </a:lnTo>
                <a:lnTo>
                  <a:pt x="32" y="154"/>
                </a:lnTo>
                <a:lnTo>
                  <a:pt x="36" y="140"/>
                </a:lnTo>
                <a:lnTo>
                  <a:pt x="42" y="124"/>
                </a:lnTo>
                <a:lnTo>
                  <a:pt x="48" y="112"/>
                </a:lnTo>
                <a:lnTo>
                  <a:pt x="56" y="98"/>
                </a:lnTo>
                <a:lnTo>
                  <a:pt x="66" y="86"/>
                </a:lnTo>
                <a:lnTo>
                  <a:pt x="76" y="74"/>
                </a:lnTo>
                <a:lnTo>
                  <a:pt x="86" y="64"/>
                </a:lnTo>
                <a:lnTo>
                  <a:pt x="100" y="56"/>
                </a:lnTo>
                <a:lnTo>
                  <a:pt x="112" y="48"/>
                </a:lnTo>
                <a:lnTo>
                  <a:pt x="126" y="40"/>
                </a:lnTo>
                <a:lnTo>
                  <a:pt x="140" y="36"/>
                </a:lnTo>
                <a:lnTo>
                  <a:pt x="156" y="32"/>
                </a:lnTo>
                <a:lnTo>
                  <a:pt x="172" y="28"/>
                </a:lnTo>
                <a:lnTo>
                  <a:pt x="188" y="28"/>
                </a:lnTo>
                <a:lnTo>
                  <a:pt x="188" y="28"/>
                </a:lnTo>
                <a:lnTo>
                  <a:pt x="204" y="28"/>
                </a:lnTo>
                <a:lnTo>
                  <a:pt x="220" y="32"/>
                </a:lnTo>
                <a:lnTo>
                  <a:pt x="234" y="36"/>
                </a:lnTo>
                <a:lnTo>
                  <a:pt x="250" y="40"/>
                </a:lnTo>
                <a:lnTo>
                  <a:pt x="264" y="48"/>
                </a:lnTo>
                <a:lnTo>
                  <a:pt x="276" y="56"/>
                </a:lnTo>
                <a:lnTo>
                  <a:pt x="288" y="64"/>
                </a:lnTo>
                <a:lnTo>
                  <a:pt x="300" y="74"/>
                </a:lnTo>
                <a:lnTo>
                  <a:pt x="310" y="86"/>
                </a:lnTo>
                <a:lnTo>
                  <a:pt x="318" y="98"/>
                </a:lnTo>
                <a:lnTo>
                  <a:pt x="326" y="112"/>
                </a:lnTo>
                <a:lnTo>
                  <a:pt x="334" y="124"/>
                </a:lnTo>
                <a:lnTo>
                  <a:pt x="338" y="140"/>
                </a:lnTo>
                <a:lnTo>
                  <a:pt x="342" y="154"/>
                </a:lnTo>
                <a:lnTo>
                  <a:pt x="346" y="170"/>
                </a:lnTo>
                <a:lnTo>
                  <a:pt x="346" y="186"/>
                </a:lnTo>
                <a:lnTo>
                  <a:pt x="346" y="186"/>
                </a:lnTo>
                <a:lnTo>
                  <a:pt x="344" y="214"/>
                </a:lnTo>
                <a:lnTo>
                  <a:pt x="336" y="240"/>
                </a:lnTo>
                <a:lnTo>
                  <a:pt x="326" y="262"/>
                </a:lnTo>
                <a:lnTo>
                  <a:pt x="312" y="284"/>
                </a:lnTo>
                <a:lnTo>
                  <a:pt x="228" y="258"/>
                </a:lnTo>
                <a:lnTo>
                  <a:pt x="198" y="282"/>
                </a:lnTo>
                <a:lnTo>
                  <a:pt x="226" y="346"/>
                </a:lnTo>
                <a:lnTo>
                  <a:pt x="198" y="374"/>
                </a:lnTo>
                <a:lnTo>
                  <a:pt x="198" y="374"/>
                </a:lnTo>
                <a:lnTo>
                  <a:pt x="214" y="372"/>
                </a:lnTo>
                <a:lnTo>
                  <a:pt x="230" y="368"/>
                </a:lnTo>
                <a:lnTo>
                  <a:pt x="246" y="364"/>
                </a:lnTo>
                <a:lnTo>
                  <a:pt x="260" y="358"/>
                </a:lnTo>
                <a:lnTo>
                  <a:pt x="274" y="352"/>
                </a:lnTo>
                <a:lnTo>
                  <a:pt x="288" y="344"/>
                </a:lnTo>
                <a:lnTo>
                  <a:pt x="302" y="334"/>
                </a:lnTo>
                <a:lnTo>
                  <a:pt x="314" y="324"/>
                </a:lnTo>
                <a:lnTo>
                  <a:pt x="314" y="324"/>
                </a:lnTo>
                <a:lnTo>
                  <a:pt x="328" y="310"/>
                </a:lnTo>
                <a:lnTo>
                  <a:pt x="340" y="296"/>
                </a:lnTo>
                <a:lnTo>
                  <a:pt x="350" y="280"/>
                </a:lnTo>
                <a:lnTo>
                  <a:pt x="358" y="262"/>
                </a:lnTo>
                <a:lnTo>
                  <a:pt x="366" y="244"/>
                </a:lnTo>
                <a:lnTo>
                  <a:pt x="370" y="226"/>
                </a:lnTo>
                <a:lnTo>
                  <a:pt x="374" y="206"/>
                </a:lnTo>
                <a:lnTo>
                  <a:pt x="374" y="186"/>
                </a:lnTo>
                <a:lnTo>
                  <a:pt x="374" y="186"/>
                </a:lnTo>
                <a:lnTo>
                  <a:pt x="374" y="168"/>
                </a:lnTo>
                <a:lnTo>
                  <a:pt x="370" y="148"/>
                </a:lnTo>
                <a:lnTo>
                  <a:pt x="366" y="130"/>
                </a:lnTo>
                <a:lnTo>
                  <a:pt x="360" y="114"/>
                </a:lnTo>
                <a:lnTo>
                  <a:pt x="352" y="98"/>
                </a:lnTo>
                <a:lnTo>
                  <a:pt x="342" y="82"/>
                </a:lnTo>
                <a:lnTo>
                  <a:pt x="332" y="68"/>
                </a:lnTo>
                <a:lnTo>
                  <a:pt x="320" y="54"/>
                </a:lnTo>
                <a:lnTo>
                  <a:pt x="306" y="42"/>
                </a:lnTo>
                <a:lnTo>
                  <a:pt x="292" y="32"/>
                </a:lnTo>
                <a:lnTo>
                  <a:pt x="276" y="22"/>
                </a:lnTo>
                <a:lnTo>
                  <a:pt x="260" y="14"/>
                </a:lnTo>
                <a:lnTo>
                  <a:pt x="244" y="8"/>
                </a:lnTo>
                <a:lnTo>
                  <a:pt x="226" y="4"/>
                </a:lnTo>
                <a:lnTo>
                  <a:pt x="206" y="0"/>
                </a:lnTo>
                <a:lnTo>
                  <a:pt x="188" y="0"/>
                </a:lnTo>
                <a:lnTo>
                  <a:pt x="18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8" name="Rectangle 11"/>
          <p:cNvSpPr/>
          <p:nvPr/>
        </p:nvSpPr>
        <p:spPr>
          <a:xfrm>
            <a:off x="7208545" y="4188254"/>
            <a:ext cx="3664832" cy="153272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 algn="ctr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隨機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森林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樹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ctr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決策樹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ctr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336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工作分配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57702" y="5001379"/>
            <a:ext cx="5275326" cy="57246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457189">
              <a:lnSpc>
                <a:spcPct val="130000"/>
              </a:lnSpc>
            </a:pPr>
            <a:r>
              <a:rPr lang="zh-CN" altLang="en-US" sz="1200" b="1" dirty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b="1" dirty="0" smtClean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rPr>
              <a:t>12</a:t>
            </a:r>
            <a:r>
              <a:rPr lang="zh-CN" altLang="en-US" sz="1200" b="1" dirty="0" smtClean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rPr>
              <a:t>号</a:t>
            </a:r>
            <a:r>
              <a:rPr lang="zh-CN" altLang="en-US" sz="1200" b="1" dirty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rPr>
              <a:t>字，</a:t>
            </a:r>
            <a:r>
              <a:rPr lang="en-US" altLang="zh-CN" sz="1200" b="1" dirty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rPr>
              <a:t>1.3</a:t>
            </a:r>
            <a:r>
              <a:rPr lang="zh-CN" altLang="en-US" sz="1200" b="1" dirty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5" name="矩形 55"/>
          <p:cNvSpPr/>
          <p:nvPr/>
        </p:nvSpPr>
        <p:spPr>
          <a:xfrm>
            <a:off x="1540285" y="2393954"/>
            <a:ext cx="6504285" cy="100578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TW" sz="2400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TW" altLang="en-US" sz="2400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巫佳倫 </a:t>
            </a:r>
            <a:r>
              <a:rPr lang="en-US" altLang="zh-TW" sz="2400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TW" altLang="en-US" sz="2400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以及資料集預先處理</a:t>
            </a:r>
            <a:endParaRPr lang="en-US" altLang="zh-TW" sz="2400" dirty="0" smtClean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TW" altLang="en-US" sz="2400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謝宗翰 撰寫程式碼以及跑分析</a:t>
            </a:r>
            <a:endParaRPr lang="zh-CN" altLang="zh-CN" sz="2400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29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294B"/>
      </a:accent1>
      <a:accent2>
        <a:srgbClr val="FFC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6">
      <a:majorFont>
        <a:latin typeface="HelveticaNeueLT Pro 77 BdCn"/>
        <a:ea typeface="微软雅黑"/>
        <a:cs typeface=""/>
      </a:majorFont>
      <a:minorFont>
        <a:latin typeface="Century Gothic  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385</Words>
  <Application>Microsoft Office PowerPoint</Application>
  <PresentationFormat>寬螢幕</PresentationFormat>
  <Paragraphs>47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8" baseType="lpstr">
      <vt:lpstr>Century Gothic  </vt:lpstr>
      <vt:lpstr>HelveticaNeueLT Pro 67 MdCn</vt:lpstr>
      <vt:lpstr>HelveticaNeueLT Pro 77 BdCn</vt:lpstr>
      <vt:lpstr>Hiragino Sans GB W3</vt:lpstr>
      <vt:lpstr>微软雅黑</vt:lpstr>
      <vt:lpstr>News Gothic MT</vt:lpstr>
      <vt:lpstr>新細明體</vt:lpstr>
      <vt:lpstr>Arial</vt:lpstr>
      <vt:lpstr>Calibri</vt:lpstr>
      <vt:lpstr>Century Gothic</vt:lpstr>
      <vt:lpstr>Segoe UI Light</vt:lpstr>
      <vt:lpstr>Times New Roman</vt:lpstr>
      <vt:lpstr>Office 主题</vt:lpstr>
      <vt:lpstr>PowerPoint 簡報</vt:lpstr>
      <vt:lpstr>人力資源分析</vt:lpstr>
      <vt:lpstr>資料集欄位</vt:lpstr>
      <vt:lpstr>資料探勘模型</vt:lpstr>
      <vt:lpstr>工作分配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User</cp:lastModifiedBy>
  <cp:revision>49</cp:revision>
  <dcterms:created xsi:type="dcterms:W3CDTF">2015-07-22T02:09:20Z</dcterms:created>
  <dcterms:modified xsi:type="dcterms:W3CDTF">2017-06-21T06:11:38Z</dcterms:modified>
</cp:coreProperties>
</file>