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7" r:id="rId4"/>
  </p:sldMasterIdLst>
  <p:notesMasterIdLst>
    <p:notesMasterId r:id="rId14"/>
  </p:notesMasterIdLst>
  <p:sldIdLst>
    <p:sldId id="256" r:id="rId5"/>
    <p:sldId id="258" r:id="rId6"/>
    <p:sldId id="257" r:id="rId7"/>
    <p:sldId id="259" r:id="rId8"/>
    <p:sldId id="263" r:id="rId9"/>
    <p:sldId id="264" r:id="rId10"/>
    <p:sldId id="261" r:id="rId11"/>
    <p:sldId id="262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969" autoAdjust="0"/>
    <p:restoredTop sz="82488" autoAdjust="0"/>
  </p:normalViewPr>
  <p:slideViewPr>
    <p:cSldViewPr snapToGrid="0" snapToObjects="1">
      <p:cViewPr>
        <p:scale>
          <a:sx n="100" d="100"/>
          <a:sy n="100" d="100"/>
        </p:scale>
        <p:origin x="-58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6CCE-68B5-9B4D-B8A4-9D885A674F26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E17B-74C6-844B-874E-AD2BA7422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r>
              <a:rPr lang="zh-TW" altLang="en-US" dirty="0" smtClean="0"/>
              <a:t>目前電子領域的發展非常的快速，所以電子產品未來會功能更強大、低功耗、面積小、速度快。</a:t>
            </a:r>
            <a:endParaRPr lang="en-US" altLang="zh-TW" dirty="0" smtClean="0"/>
          </a:p>
          <a:p>
            <a:r>
              <a:rPr lang="zh-TW" altLang="en-US" dirty="0" smtClean="0"/>
              <a:t>因為越來越先進使得晶片複雜度提升，訊號的時脈頻率也跟隨著電路的速度而不段提升，所以晶片內部系統地同步對於訊號品質很重要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67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8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輸入參考頻率，看輸入輸出的頻率相位有沒有相同，再透過控制單元做調整。</a:t>
            </a:r>
            <a:endParaRPr lang="en-US" altLang="zh-TW" dirty="0" smtClean="0"/>
          </a:p>
          <a:p>
            <a:r>
              <a:rPr lang="zh-TW" altLang="en-US" dirty="0" smtClean="0"/>
              <a:t>除頻器裡面有兩個除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 所以總共是除</a:t>
            </a:r>
            <a:r>
              <a:rPr lang="en-US" altLang="zh-TW" dirty="0" smtClean="0"/>
              <a:t>4</a:t>
            </a:r>
            <a:r>
              <a:rPr lang="zh-TW" altLang="en-US" dirty="0" smtClean="0"/>
              <a:t>   可以很精準的做除頻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007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DSM(Delta Sigma Modulator) . LFSR(Linear Feedback Shift Register) </a:t>
            </a:r>
            <a:r>
              <a:rPr lang="zh-TW" altLang="en-US" dirty="0" smtClean="0"/>
              <a:t>這兩個部份是</a:t>
            </a:r>
            <a:r>
              <a:rPr lang="en-US" altLang="zh-TW" dirty="0" smtClean="0"/>
              <a:t>DCO(</a:t>
            </a:r>
            <a:r>
              <a:rPr lang="zh-TW" altLang="en-US" dirty="0" smtClean="0"/>
              <a:t>數位控震盪器</a:t>
            </a:r>
            <a:r>
              <a:rPr lang="en-US" altLang="zh-TW" dirty="0" smtClean="0"/>
              <a:t>)</a:t>
            </a:r>
            <a:r>
              <a:rPr lang="zh-TW" altLang="en-US" dirty="0" smtClean="0"/>
              <a:t>中的部分，傳統的</a:t>
            </a:r>
            <a:r>
              <a:rPr lang="en-US" altLang="zh-TW" dirty="0" smtClean="0"/>
              <a:t>DCO</a:t>
            </a:r>
            <a:r>
              <a:rPr lang="zh-TW" altLang="en-US" dirty="0" smtClean="0"/>
              <a:t>只能用</a:t>
            </a:r>
            <a:r>
              <a:rPr lang="en-US" altLang="zh-TW" dirty="0" smtClean="0"/>
              <a:t>0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</a:t>
            </a:r>
            <a:r>
              <a:rPr lang="zh-TW" altLang="en-US" dirty="0" smtClean="0"/>
              <a:t>來控制，</a:t>
            </a:r>
            <a:r>
              <a:rPr lang="en-US" altLang="zh-TW" dirty="0" smtClean="0"/>
              <a:t>DCO</a:t>
            </a:r>
            <a:r>
              <a:rPr lang="zh-TW" altLang="en-US" dirty="0" smtClean="0"/>
              <a:t>結合</a:t>
            </a:r>
            <a:r>
              <a:rPr lang="en-US" altLang="zh-TW" dirty="0" smtClean="0"/>
              <a:t>DSM</a:t>
            </a:r>
            <a:r>
              <a:rPr lang="zh-TW" altLang="en-US" dirty="0" smtClean="0"/>
              <a:t>和</a:t>
            </a:r>
            <a:r>
              <a:rPr lang="en-US" altLang="zh-TW" dirty="0" smtClean="0"/>
              <a:t>LFSR</a:t>
            </a:r>
            <a:r>
              <a:rPr lang="zh-TW" altLang="en-US" dirty="0" smtClean="0"/>
              <a:t>可以以具有分數的訊號做調變控制。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0447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專看看板</a:t>
            </a:r>
            <a:r>
              <a:rPr lang="en-US" altLang="zh-TW" dirty="0" smtClean="0"/>
              <a:t>: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Trello</a:t>
            </a:r>
          </a:p>
          <a:p>
            <a:r>
              <a:rPr lang="zh-TW" altLang="en-US" dirty="0" smtClean="0"/>
              <a:t>初步工作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綠色</a:t>
            </a:r>
            <a:endParaRPr lang="en-US" altLang="zh-TW" dirty="0" smtClean="0"/>
          </a:p>
          <a:p>
            <a:r>
              <a:rPr lang="zh-TW" altLang="en-US" dirty="0" smtClean="0"/>
              <a:t>設計部份</a:t>
            </a:r>
            <a:r>
              <a:rPr lang="en-US" altLang="zh-TW" dirty="0" smtClean="0"/>
              <a:t>:</a:t>
            </a:r>
            <a:r>
              <a:rPr lang="zh-TW" altLang="en-US" dirty="0" smtClean="0"/>
              <a:t>紅色</a:t>
            </a:r>
            <a:endParaRPr lang="en-US" altLang="zh-TW" dirty="0" smtClean="0"/>
          </a:p>
          <a:p>
            <a:r>
              <a:rPr lang="zh-TW" altLang="en-US" dirty="0" smtClean="0"/>
              <a:t>測試部分</a:t>
            </a:r>
            <a:r>
              <a:rPr lang="en-US" altLang="zh-TW" dirty="0" smtClean="0"/>
              <a:t>:</a:t>
            </a:r>
            <a:r>
              <a:rPr lang="zh-TW" altLang="en-US" dirty="0" smtClean="0"/>
              <a:t>橘色</a:t>
            </a:r>
            <a:endParaRPr lang="en-US" altLang="zh-TW" dirty="0" smtClean="0"/>
          </a:p>
          <a:p>
            <a:r>
              <a:rPr lang="zh-TW" altLang="en-US" dirty="0" smtClean="0"/>
              <a:t>最終階段</a:t>
            </a:r>
            <a:r>
              <a:rPr lang="en-US" altLang="zh-TW" dirty="0" smtClean="0"/>
              <a:t>:</a:t>
            </a:r>
            <a:r>
              <a:rPr lang="zh-TW" altLang="en-US" dirty="0" smtClean="0"/>
              <a:t>黃色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279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Vivado</a:t>
            </a:r>
            <a:r>
              <a:rPr lang="zh-TW" altLang="en-US" dirty="0" smtClean="0"/>
              <a:t>是寫程式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verilog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以及燒錄用的軟體。</a:t>
            </a:r>
            <a:endParaRPr lang="en-US" altLang="zh-TW" dirty="0" smtClean="0"/>
          </a:p>
          <a:p>
            <a:r>
              <a:rPr lang="en-US" altLang="zh-TW" dirty="0" smtClean="0"/>
              <a:t>EDA-Cloud</a:t>
            </a:r>
            <a:r>
              <a:rPr lang="zh-TW" altLang="en-US" dirty="0" smtClean="0"/>
              <a:t>是</a:t>
            </a:r>
            <a:r>
              <a:rPr lang="en-US" altLang="zh-TW" dirty="0" smtClean="0"/>
              <a:t>CIC</a:t>
            </a:r>
            <a:r>
              <a:rPr lang="zh-TW" altLang="en-US" dirty="0" smtClean="0"/>
              <a:t>上面的工具，用來佈線等等。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7316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025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8C2560D-EC28-3B41-86E8-18F1CE0113B4}" type="datetimeFigureOut">
              <a:rPr lang="en-US" smtClean="0"/>
              <a:pPr/>
              <a:t>6/24/2018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  <p:sldLayoutId id="2147493469" r:id="rId2"/>
    <p:sldLayoutId id="2147493470" r:id="rId3"/>
    <p:sldLayoutId id="2147493471" r:id="rId4"/>
    <p:sldLayoutId id="2147493472" r:id="rId5"/>
    <p:sldLayoutId id="2147493473" r:id="rId6"/>
    <p:sldLayoutId id="2147493474" r:id="rId7"/>
    <p:sldLayoutId id="2147493475" r:id="rId8"/>
    <p:sldLayoutId id="2147493476" r:id="rId9"/>
    <p:sldLayoutId id="2147493477" r:id="rId10"/>
    <p:sldLayoutId id="2147493478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全數位鎖相迴路動態頻率研究</a:t>
            </a:r>
            <a:endParaRPr lang="zh-TW" altLang="zh-T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617" y="3886200"/>
            <a:ext cx="7227502" cy="1752600"/>
          </a:xfrm>
        </p:spPr>
        <p:txBody>
          <a:bodyPr/>
          <a:lstStyle/>
          <a:p>
            <a:r>
              <a:rPr lang="zh-TW" altLang="en-US" dirty="0" smtClean="0"/>
              <a:t>李榮家  邱俊逸</a:t>
            </a:r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/>
              <a:t>1</a:t>
            </a:r>
            <a:r>
              <a:rPr lang="zh-TW" altLang="en-US" dirty="0" smtClean="0"/>
              <a:t>組</a:t>
            </a:r>
            <a:endParaRPr lang="en-US" altLang="zh-TW" dirty="0" smtClean="0"/>
          </a:p>
          <a:p>
            <a:r>
              <a:rPr lang="zh-TW" altLang="en-US" dirty="0" smtClean="0"/>
              <a:t>電通</a:t>
            </a:r>
            <a:r>
              <a:rPr lang="zh-TW" altLang="en-US" dirty="0"/>
              <a:t>系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547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Motivation</a:t>
            </a:r>
          </a:p>
          <a:p>
            <a:pPr lvl="1"/>
            <a:r>
              <a:rPr lang="zh-TW" altLang="zh-TW" dirty="0" smtClean="0"/>
              <a:t>因</a:t>
            </a:r>
            <a:r>
              <a:rPr lang="zh-TW" altLang="zh-TW" dirty="0"/>
              <a:t>製程越先進也使得晶片複雜度提升，訊號的時脈頻率亦跟隨電路的速度而不斷的提升，故於晶片內部系統時代的同步對於訊號的品質突顯出重要性。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254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因為以往的類比鎖相迴路電路缺點</a:t>
            </a:r>
            <a:endParaRPr lang="en-US" dirty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sz="2000" dirty="0" smtClean="0"/>
              <a:t>1.</a:t>
            </a:r>
            <a:r>
              <a:rPr lang="zh-TW" altLang="en-US" sz="2000" dirty="0" smtClean="0"/>
              <a:t>設計時間較長，以整合電路觀點較有難度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smtClean="0"/>
              <a:t>2.</a:t>
            </a:r>
            <a:r>
              <a:rPr lang="zh-TW" altLang="en-US" sz="2000" dirty="0" smtClean="0"/>
              <a:t>雜訊干擾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3.</a:t>
            </a:r>
            <a:r>
              <a:rPr lang="zh-TW" altLang="en-US" sz="2000" dirty="0" smtClean="0"/>
              <a:t>訊號遮蔽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4.</a:t>
            </a:r>
            <a:r>
              <a:rPr lang="zh-TW" altLang="en-US" sz="2000" dirty="0" smtClean="0"/>
              <a:t>電源不穩定</a:t>
            </a:r>
            <a:endParaRPr lang="en-US" altLang="zh-TW" sz="2000" dirty="0" smtClean="0"/>
          </a:p>
          <a:p>
            <a:r>
              <a:rPr lang="zh-TW" altLang="en-US" dirty="0" smtClean="0"/>
              <a:t>所以目標以全數位式電路設計以達到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sz="2000" dirty="0" smtClean="0"/>
              <a:t>1.</a:t>
            </a:r>
            <a:r>
              <a:rPr lang="zh-TW" altLang="en-US" sz="2000" dirty="0" smtClean="0">
                <a:solidFill>
                  <a:srgbClr val="FF0000"/>
                </a:solidFill>
              </a:rPr>
              <a:t>最小干擾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smtClean="0"/>
              <a:t>2.</a:t>
            </a:r>
            <a:r>
              <a:rPr lang="zh-TW" altLang="en-US" sz="2000" dirty="0" smtClean="0">
                <a:solidFill>
                  <a:srgbClr val="FF0000"/>
                </a:solidFill>
              </a:rPr>
              <a:t>高精準度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67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 flipH="1">
            <a:off x="8686799" y="1600200"/>
            <a:ext cx="288235" cy="72555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43" y="1490352"/>
            <a:ext cx="7532738" cy="350589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8112" y="4860235"/>
            <a:ext cx="8229600" cy="1500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DCO: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digitally </a:t>
            </a:r>
            <a:r>
              <a:rPr lang="en-US" altLang="zh-TW" sz="2000" dirty="0"/>
              <a:t>controlled oscillator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074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32737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altLang="zh-TW" dirty="0" err="1" smtClean="0"/>
              <a:t>DSM:Delta</a:t>
            </a:r>
            <a:r>
              <a:rPr lang="en-US" altLang="zh-TW" dirty="0" smtClean="0"/>
              <a:t> </a:t>
            </a:r>
            <a:r>
              <a:rPr lang="en-US" altLang="zh-TW" dirty="0"/>
              <a:t>Sigma </a:t>
            </a:r>
            <a:r>
              <a:rPr lang="en-US" altLang="zh-TW" dirty="0" smtClean="0"/>
              <a:t>Modulator </a:t>
            </a:r>
            <a:endParaRPr lang="en-US" dirty="0" smtClean="0"/>
          </a:p>
          <a:p>
            <a:r>
              <a:rPr lang="en-US" altLang="zh-TW" dirty="0" err="1" smtClean="0"/>
              <a:t>LFSR:Linear</a:t>
            </a:r>
            <a:r>
              <a:rPr lang="en-US" altLang="zh-TW" dirty="0" smtClean="0"/>
              <a:t> </a:t>
            </a:r>
            <a:r>
              <a:rPr lang="en-US" altLang="zh-TW" dirty="0"/>
              <a:t>Feedback Shift </a:t>
            </a:r>
            <a:r>
              <a:rPr lang="en-US" altLang="zh-TW" dirty="0" smtClean="0"/>
              <a:t>Register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75190"/>
            <a:ext cx="9144000" cy="37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6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32737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altLang="zh-TW" dirty="0" err="1" smtClean="0"/>
              <a:t>DSM:Delta</a:t>
            </a:r>
            <a:r>
              <a:rPr lang="en-US" altLang="zh-TW" dirty="0" smtClean="0"/>
              <a:t> </a:t>
            </a:r>
            <a:r>
              <a:rPr lang="en-US" altLang="zh-TW" dirty="0"/>
              <a:t>Sigma </a:t>
            </a:r>
            <a:r>
              <a:rPr lang="en-US" altLang="zh-TW" dirty="0" smtClean="0"/>
              <a:t>Modulator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圖片 4" descr="4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橢圓 6"/>
          <p:cNvSpPr/>
          <p:nvPr/>
        </p:nvSpPr>
        <p:spPr>
          <a:xfrm>
            <a:off x="-19050" y="676275"/>
            <a:ext cx="676275" cy="2000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266825" y="676275"/>
            <a:ext cx="676275" cy="2000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571750" y="676275"/>
            <a:ext cx="676275" cy="2000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857625" y="676275"/>
            <a:ext cx="676275" cy="2000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 descr="5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578" y="876300"/>
            <a:ext cx="3181794" cy="2505425"/>
          </a:xfrm>
          <a:prstGeom prst="rect">
            <a:avLst/>
          </a:prstGeom>
        </p:spPr>
      </p:pic>
      <p:pic>
        <p:nvPicPr>
          <p:cNvPr id="13" name="圖片 12" descr="4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100" y="-47275"/>
            <a:ext cx="4752975" cy="6858000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1943100" y="2562225"/>
            <a:ext cx="2762250" cy="10572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1943100" y="3667125"/>
            <a:ext cx="3600450" cy="11715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1943100" y="4838701"/>
            <a:ext cx="3600450" cy="990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9954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96 0.09583 C -0.11771 -0.02755 -0.13646 -0.15093 -0.20521 -0.15417 C -0.27396 -0.15741 -0.45781 0.03657 -0.51146 0.07639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" y="-12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Device and tools</a:t>
            </a:r>
          </a:p>
          <a:p>
            <a:pPr marL="457200" lvl="1" indent="0">
              <a:buNone/>
            </a:pPr>
            <a:r>
              <a:rPr lang="en-US" sz="2400" dirty="0" smtClean="0"/>
              <a:t>1.GanttProject-</a:t>
            </a:r>
            <a:r>
              <a:rPr lang="zh-TW" altLang="en-US" sz="2400" dirty="0" smtClean="0"/>
              <a:t>做甘特圖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2.yEd-</a:t>
            </a:r>
            <a:r>
              <a:rPr lang="zh-TW" altLang="en-US" sz="2400" dirty="0" smtClean="0"/>
              <a:t>做系統流程圖</a:t>
            </a:r>
            <a:endParaRPr lang="en-US" altLang="zh-TW" sz="2400" dirty="0" smtClean="0"/>
          </a:p>
          <a:p>
            <a:pPr marL="457200" lvl="1" indent="0">
              <a:buNone/>
            </a:pPr>
            <a:r>
              <a:rPr lang="en-US" sz="2400" dirty="0" smtClean="0"/>
              <a:t>3.</a:t>
            </a:r>
            <a:r>
              <a:rPr lang="en-US" altLang="zh-TW" sz="2400" dirty="0"/>
              <a:t> </a:t>
            </a:r>
            <a:r>
              <a:rPr lang="en-US" altLang="zh-TW" sz="2400" dirty="0" err="1"/>
              <a:t>Vivado</a:t>
            </a:r>
            <a:r>
              <a:rPr lang="zh-TW" altLang="en-US" sz="2400" dirty="0"/>
              <a:t>、</a:t>
            </a:r>
            <a:r>
              <a:rPr lang="en-US" altLang="zh-TW" sz="2400" dirty="0"/>
              <a:t>FPGA</a:t>
            </a:r>
            <a:r>
              <a:rPr lang="zh-TW" altLang="en-US" sz="2400" dirty="0"/>
              <a:t>板、</a:t>
            </a:r>
            <a:r>
              <a:rPr lang="en-US" altLang="zh-TW" sz="2400" dirty="0"/>
              <a:t>EDA-Cloud</a:t>
            </a:r>
          </a:p>
          <a:p>
            <a:pPr marL="457200" lvl="1" indent="0">
              <a:buNone/>
            </a:pPr>
            <a:r>
              <a:rPr lang="en-US" sz="2400" dirty="0" smtClean="0"/>
              <a:t>4.Trello-</a:t>
            </a:r>
            <a:r>
              <a:rPr lang="zh-TW" altLang="en-US" sz="2400" dirty="0" smtClean="0"/>
              <a:t>專案看板</a:t>
            </a:r>
            <a:endParaRPr lang="en-US" sz="2400" dirty="0" smtClean="0"/>
          </a:p>
          <a:p>
            <a:r>
              <a:rPr lang="en-US" sz="2800" dirty="0" smtClean="0"/>
              <a:t>Human resource</a:t>
            </a:r>
          </a:p>
          <a:p>
            <a:pPr marL="0" indent="0">
              <a:buNone/>
            </a:pPr>
            <a:r>
              <a:rPr lang="zh-TW" altLang="en-US" sz="2000" dirty="0" smtClean="0"/>
              <a:t>     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李榮家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初步資料查詢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資料統整</a:t>
            </a:r>
            <a:endParaRPr lang="en-US" sz="2000" dirty="0"/>
          </a:p>
          <a:p>
            <a:r>
              <a:rPr lang="en-US" altLang="zh-TW" sz="2800" dirty="0" smtClean="0"/>
              <a:t>-</a:t>
            </a:r>
            <a:r>
              <a:rPr lang="zh-TW" altLang="en-US" sz="2000" dirty="0" smtClean="0"/>
              <a:t>邱俊逸</a:t>
            </a:r>
            <a:r>
              <a:rPr lang="en-US" altLang="zh-TW" sz="2000" dirty="0" smtClean="0"/>
              <a:t>-</a:t>
            </a:r>
            <a:r>
              <a:rPr lang="zh-TW" altLang="zh-TW" sz="2000" dirty="0"/>
              <a:t>整體資訊系統</a:t>
            </a:r>
            <a:r>
              <a:rPr lang="zh-TW" altLang="zh-TW" sz="2000" dirty="0" smtClean="0"/>
              <a:t>架構</a:t>
            </a:r>
            <a:r>
              <a:rPr lang="zh-TW" altLang="en-US" sz="2000" dirty="0" smtClean="0"/>
              <a:t>與規劃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113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7383"/>
            <a:ext cx="9144000" cy="506000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946422" y="2662535"/>
            <a:ext cx="7155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6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98822" y="2868638"/>
            <a:ext cx="7155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6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1" name="雲朵形圖說文字 20"/>
          <p:cNvSpPr/>
          <p:nvPr/>
        </p:nvSpPr>
        <p:spPr>
          <a:xfrm>
            <a:off x="457200" y="5765800"/>
            <a:ext cx="2423160" cy="1085850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週六、週日放假</a:t>
            </a:r>
            <a:endParaRPr lang="zh-TW" altLang="en-US" dirty="0"/>
          </a:p>
        </p:txBody>
      </p:sp>
      <p:sp>
        <p:nvSpPr>
          <p:cNvPr id="23" name="燕尾形向右箭號 22"/>
          <p:cNvSpPr/>
          <p:nvPr/>
        </p:nvSpPr>
        <p:spPr>
          <a:xfrm>
            <a:off x="3131820" y="6096952"/>
            <a:ext cx="965835" cy="423545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雲朵形圖說文字 23"/>
          <p:cNvSpPr/>
          <p:nvPr/>
        </p:nvSpPr>
        <p:spPr>
          <a:xfrm>
            <a:off x="4227890" y="5777230"/>
            <a:ext cx="2457450" cy="1092200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每天工作</a:t>
            </a:r>
            <a:r>
              <a:rPr lang="en-US" altLang="zh-TW" dirty="0" smtClean="0"/>
              <a:t>4</a:t>
            </a:r>
            <a:r>
              <a:rPr lang="zh-TW" altLang="en-US" dirty="0" smtClean="0"/>
              <a:t>小時</a:t>
            </a:r>
            <a:endParaRPr lang="zh-TW" altLang="en-US" dirty="0"/>
          </a:p>
        </p:txBody>
      </p:sp>
      <p:sp>
        <p:nvSpPr>
          <p:cNvPr id="26" name="流程圖: 替代處理程序 25"/>
          <p:cNvSpPr/>
          <p:nvPr/>
        </p:nvSpPr>
        <p:spPr>
          <a:xfrm>
            <a:off x="3194050" y="2749550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流程圖: 替代處理程序 26"/>
          <p:cNvSpPr/>
          <p:nvPr/>
        </p:nvSpPr>
        <p:spPr>
          <a:xfrm>
            <a:off x="3194050" y="2946400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流程圖: 替代處理程序 27"/>
          <p:cNvSpPr/>
          <p:nvPr/>
        </p:nvSpPr>
        <p:spPr>
          <a:xfrm>
            <a:off x="3166427" y="3400437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流程圖: 替代處理程序 28"/>
          <p:cNvSpPr/>
          <p:nvPr/>
        </p:nvSpPr>
        <p:spPr>
          <a:xfrm>
            <a:off x="3166427" y="3597287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流程圖: 替代處理程序 29"/>
          <p:cNvSpPr/>
          <p:nvPr/>
        </p:nvSpPr>
        <p:spPr>
          <a:xfrm>
            <a:off x="3171825" y="4051324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流程圖: 替代處理程序 30"/>
          <p:cNvSpPr/>
          <p:nvPr/>
        </p:nvSpPr>
        <p:spPr>
          <a:xfrm>
            <a:off x="3171825" y="4272915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流程圖: 替代處理程序 31"/>
          <p:cNvSpPr/>
          <p:nvPr/>
        </p:nvSpPr>
        <p:spPr>
          <a:xfrm>
            <a:off x="3161664" y="4494506"/>
            <a:ext cx="579756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流程圖: 替代處理程序 32"/>
          <p:cNvSpPr/>
          <p:nvPr/>
        </p:nvSpPr>
        <p:spPr>
          <a:xfrm>
            <a:off x="3171825" y="4706501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流程圖: 替代處理程序 33"/>
          <p:cNvSpPr/>
          <p:nvPr/>
        </p:nvSpPr>
        <p:spPr>
          <a:xfrm>
            <a:off x="3171825" y="4937688"/>
            <a:ext cx="349250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流程圖: 替代處理程序 34"/>
          <p:cNvSpPr/>
          <p:nvPr/>
        </p:nvSpPr>
        <p:spPr>
          <a:xfrm>
            <a:off x="3171824" y="5156248"/>
            <a:ext cx="630555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流程圖: 替代處理程序 35"/>
          <p:cNvSpPr/>
          <p:nvPr/>
        </p:nvSpPr>
        <p:spPr>
          <a:xfrm>
            <a:off x="3161663" y="5374808"/>
            <a:ext cx="640715" cy="196850"/>
          </a:xfrm>
          <a:prstGeom prst="flowChartAlternate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5662008" y="3295650"/>
            <a:ext cx="6854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12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62008" y="3509010"/>
            <a:ext cx="6854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12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79820" y="3954157"/>
            <a:ext cx="6854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12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天</a:t>
            </a:r>
            <a:endParaRPr lang="en-US" altLang="zh-TW" b="0" cap="none" spc="0" dirty="0" smtClean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79820" y="4182757"/>
            <a:ext cx="6854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12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01566" y="4420763"/>
            <a:ext cx="6854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latin typeface="+mj-ea"/>
                <a:ea typeface="+mj-ea"/>
              </a:rPr>
              <a:t>3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370146" y="4638016"/>
            <a:ext cx="6854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latin typeface="+mj-ea"/>
                <a:ea typeface="+mj-ea"/>
              </a:rPr>
              <a:t>2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522372" y="4850011"/>
            <a:ext cx="6854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674772" y="5070991"/>
            <a:ext cx="6854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122572" y="5291971"/>
            <a:ext cx="6854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latin typeface="+mj-ea"/>
                <a:ea typeface="+mj-ea"/>
              </a:rPr>
              <a:t>30</a:t>
            </a:r>
            <a:r>
              <a:rPr lang="zh-TW" altLang="en-US" b="0" cap="none" spc="0" dirty="0" smtClean="0">
                <a:ln w="0"/>
                <a:solidFill>
                  <a:schemeClr val="tx1"/>
                </a:solidFill>
                <a:latin typeface="+mj-ea"/>
                <a:ea typeface="+mj-ea"/>
              </a:rPr>
              <a:t>天</a:t>
            </a:r>
            <a:endParaRPr lang="zh-TW" altLang="en-US" b="0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3222625" y="2486025"/>
            <a:ext cx="708660" cy="2578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8931"/>
            <a:ext cx="9144000" cy="5140499"/>
          </a:xfrm>
          <a:prstGeom prst="rect">
            <a:avLst/>
          </a:prstGeom>
        </p:spPr>
      </p:pic>
      <p:sp>
        <p:nvSpPr>
          <p:cNvPr id="48" name="橢圓 47"/>
          <p:cNvSpPr/>
          <p:nvPr/>
        </p:nvSpPr>
        <p:spPr>
          <a:xfrm>
            <a:off x="4097655" y="3954157"/>
            <a:ext cx="464820" cy="16175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1371600" y="2868638"/>
            <a:ext cx="1190625" cy="3693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Schedule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 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192442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1" grpId="0" animBg="1"/>
      <p:bldP spid="23" grpId="0" animBg="1"/>
      <p:bldP spid="24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6" grpId="0" animBg="1"/>
      <p:bldP spid="46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謝謝大家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sharepoint/v3/fields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9598</TotalTime>
  <Words>453</Words>
  <Application>Microsoft Office PowerPoint</Application>
  <PresentationFormat>如螢幕大小 (4:3)</PresentationFormat>
  <Paragraphs>91</Paragraphs>
  <Slides>9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壁窗</vt:lpstr>
      <vt:lpstr>全數位鎖相迴路動態頻率研究</vt:lpstr>
      <vt:lpstr>Motivation and Challenge</vt:lpstr>
      <vt:lpstr>Project Goal</vt:lpstr>
      <vt:lpstr>System Architecture</vt:lpstr>
      <vt:lpstr>Project Planning</vt:lpstr>
      <vt:lpstr>Project Planning</vt:lpstr>
      <vt:lpstr>Resource Required</vt:lpstr>
      <vt:lpstr>Schedule</vt:lpstr>
      <vt:lpstr>謝謝大家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123456</cp:lastModifiedBy>
  <cp:revision>225</cp:revision>
  <dcterms:created xsi:type="dcterms:W3CDTF">2010-04-12T23:12:02Z</dcterms:created>
  <dcterms:modified xsi:type="dcterms:W3CDTF">2018-06-25T17:25:51Z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