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2"/>
  </p:notesMasterIdLst>
  <p:sldIdLst>
    <p:sldId id="256" r:id="rId5"/>
    <p:sldId id="258" r:id="rId6"/>
    <p:sldId id="257" r:id="rId7"/>
    <p:sldId id="259" r:id="rId8"/>
    <p:sldId id="263" r:id="rId9"/>
    <p:sldId id="261" r:id="rId10"/>
    <p:sldId id="26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82488" autoAdjust="0"/>
  </p:normalViewPr>
  <p:slideViewPr>
    <p:cSldViewPr snapToGrid="0" snapToObjects="1">
      <p:cViewPr varScale="1">
        <p:scale>
          <a:sx n="96" d="100"/>
          <a:sy n="96" d="100"/>
        </p:scale>
        <p:origin x="1788" y="78"/>
      </p:cViewPr>
      <p:guideLst>
        <p:guide orient="horz" pos="2160"/>
        <p:guide pos="2880"/>
      </p:guideLst>
    </p:cSldViewPr>
  </p:slideViewPr>
  <p:outlineViewPr>
    <p:cViewPr>
      <p:scale>
        <a:sx n="33" d="100"/>
        <a:sy n="33" d="100"/>
      </p:scale>
      <p:origin x="0" y="292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C96CCE-68B5-9B4D-B8A4-9D885A674F26}" type="datetimeFigureOut">
              <a:rPr lang="en-US" smtClean="0"/>
              <a:t>4/24/2018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62E17B-74C6-844B-874E-AD2BA74226A5}" type="slidenum">
              <a:rPr lang="en-US" smtClean="0"/>
              <a:t>‹#›</a:t>
            </a:fld>
            <a:endParaRPr lang="en-US"/>
          </a:p>
        </p:txBody>
      </p:sp>
    </p:spTree>
    <p:extLst>
      <p:ext uri="{BB962C8B-B14F-4D97-AF65-F5344CB8AC3E}">
        <p14:creationId xmlns:p14="http://schemas.microsoft.com/office/powerpoint/2010/main" val="9865407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a:t>
            </a:r>
            <a:r>
              <a:rPr lang="en-US" baseline="0" dirty="0" smtClean="0"/>
              <a:t> </a:t>
            </a:r>
            <a:r>
              <a:rPr lang="zh-TW" altLang="en-US" baseline="0" dirty="0" smtClean="0"/>
              <a:t>是</a:t>
            </a:r>
            <a:r>
              <a:rPr lang="en-US" altLang="zh-TW" baseline="0" dirty="0" smtClean="0"/>
              <a:t> </a:t>
            </a:r>
            <a:r>
              <a:rPr lang="zh-TW" altLang="en-US" baseline="0" dirty="0" smtClean="0"/>
              <a:t>為什麼要做這題目？</a:t>
            </a:r>
            <a:endParaRPr lang="en-US" altLang="zh-TW" baseline="0" dirty="0" smtClean="0"/>
          </a:p>
          <a:p>
            <a:r>
              <a:rPr lang="en-US" dirty="0" smtClean="0"/>
              <a:t>Challenge</a:t>
            </a:r>
            <a:r>
              <a:rPr lang="en-US" baseline="0" dirty="0" smtClean="0"/>
              <a:t> human acting </a:t>
            </a:r>
            <a:r>
              <a:rPr lang="zh-TW" altLang="en-US" baseline="0" dirty="0" smtClean="0"/>
              <a:t>如何難</a:t>
            </a:r>
            <a:endParaRPr lang="en-US" altLang="zh-TW" baseline="0" dirty="0" smtClean="0"/>
          </a:p>
          <a:p>
            <a:r>
              <a:rPr lang="zh-TW" altLang="en-US" dirty="0" smtClean="0"/>
              <a:t>目前電子領域的發展非常的快速，所以電子產品未來會功能更強大、低功耗、面積小、速度快。</a:t>
            </a:r>
            <a:endParaRPr lang="en-US" altLang="zh-TW" dirty="0" smtClean="0"/>
          </a:p>
          <a:p>
            <a:r>
              <a:rPr lang="zh-TW" altLang="en-US" dirty="0" smtClean="0"/>
              <a:t>因為越來越先進使得晶片複雜度提升，訊號的時脈頻率也跟隨著電路的速度而不段提升，所以晶片內部系統地同步對於訊號品質很重要</a:t>
            </a:r>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2</a:t>
            </a:fld>
            <a:endParaRPr lang="en-US"/>
          </a:p>
        </p:txBody>
      </p:sp>
    </p:spTree>
    <p:extLst>
      <p:ext uri="{BB962C8B-B14F-4D97-AF65-F5344CB8AC3E}">
        <p14:creationId xmlns:p14="http://schemas.microsoft.com/office/powerpoint/2010/main" val="506782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輸入參考頻率，看輸入輸出的頻率相位有沒有相同，再透過控制單元做調整。</a:t>
            </a:r>
            <a:endParaRPr lang="en-US" altLang="zh-TW" dirty="0" smtClean="0"/>
          </a:p>
          <a:p>
            <a:r>
              <a:rPr lang="zh-TW" altLang="en-US" dirty="0" smtClean="0"/>
              <a:t>除頻器裡面有兩個除</a:t>
            </a:r>
            <a:r>
              <a:rPr lang="en-US" altLang="zh-TW" dirty="0" smtClean="0"/>
              <a:t>2</a:t>
            </a:r>
            <a:r>
              <a:rPr lang="zh-TW" altLang="en-US" dirty="0" smtClean="0"/>
              <a:t>    所以總共是除</a:t>
            </a:r>
            <a:r>
              <a:rPr lang="en-US" altLang="zh-TW" dirty="0" smtClean="0"/>
              <a:t>4</a:t>
            </a:r>
            <a:r>
              <a:rPr lang="zh-TW" altLang="en-US" dirty="0" smtClean="0"/>
              <a:t>   可以很精準的做除頻</a:t>
            </a:r>
            <a:endParaRPr lang="zh-TW" altLang="en-US" dirty="0"/>
          </a:p>
        </p:txBody>
      </p:sp>
      <p:sp>
        <p:nvSpPr>
          <p:cNvPr id="4" name="投影片編號版面配置區 3"/>
          <p:cNvSpPr>
            <a:spLocks noGrp="1"/>
          </p:cNvSpPr>
          <p:nvPr>
            <p:ph type="sldNum" sz="quarter" idx="10"/>
          </p:nvPr>
        </p:nvSpPr>
        <p:spPr/>
        <p:txBody>
          <a:bodyPr/>
          <a:lstStyle/>
          <a:p>
            <a:fld id="{8662E17B-74C6-844B-874E-AD2BA74226A5}" type="slidenum">
              <a:rPr lang="en-US" smtClean="0"/>
              <a:t>4</a:t>
            </a:fld>
            <a:endParaRPr lang="en-US"/>
          </a:p>
        </p:txBody>
      </p:sp>
    </p:spTree>
    <p:extLst>
      <p:ext uri="{BB962C8B-B14F-4D97-AF65-F5344CB8AC3E}">
        <p14:creationId xmlns:p14="http://schemas.microsoft.com/office/powerpoint/2010/main" val="1760074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Vivado</a:t>
            </a:r>
            <a:r>
              <a:rPr lang="zh-TW" altLang="en-US" dirty="0" smtClean="0"/>
              <a:t>是寫程式</a:t>
            </a:r>
            <a:r>
              <a:rPr lang="en-US" altLang="zh-TW" dirty="0" smtClean="0"/>
              <a:t>(</a:t>
            </a:r>
            <a:r>
              <a:rPr lang="en-US" altLang="zh-TW" dirty="0" err="1" smtClean="0"/>
              <a:t>verilog</a:t>
            </a:r>
            <a:r>
              <a:rPr lang="en-US" altLang="zh-TW" dirty="0" smtClean="0"/>
              <a:t>)</a:t>
            </a:r>
            <a:r>
              <a:rPr lang="zh-TW" altLang="en-US" dirty="0" smtClean="0"/>
              <a:t>以及燒錄用的軟體。</a:t>
            </a:r>
            <a:endParaRPr lang="en-US" altLang="zh-TW" dirty="0" smtClean="0"/>
          </a:p>
          <a:p>
            <a:r>
              <a:rPr lang="en-US" altLang="zh-TW" dirty="0" smtClean="0"/>
              <a:t>EDA-Cloud</a:t>
            </a:r>
            <a:r>
              <a:rPr lang="zh-TW" altLang="en-US" dirty="0" smtClean="0"/>
              <a:t>是</a:t>
            </a:r>
            <a:r>
              <a:rPr lang="en-US" altLang="zh-TW" dirty="0" smtClean="0"/>
              <a:t>CIC</a:t>
            </a:r>
            <a:r>
              <a:rPr lang="zh-TW" altLang="en-US" dirty="0" smtClean="0"/>
              <a:t>上面的工具，用來佈線等等。</a:t>
            </a:r>
            <a:endParaRPr lang="en-US" altLang="zh-TW" dirty="0" smtClean="0"/>
          </a:p>
          <a:p>
            <a:r>
              <a:rPr lang="en-US" altLang="zh-TW" dirty="0" smtClean="0"/>
              <a:t>DSM(Delta Sigma Modulator) . LFSR(Linear Feedback Shift Register) </a:t>
            </a:r>
            <a:r>
              <a:rPr lang="zh-TW" altLang="en-US" dirty="0" smtClean="0"/>
              <a:t>這兩個部份是</a:t>
            </a:r>
            <a:r>
              <a:rPr lang="en-US" altLang="zh-TW" dirty="0" smtClean="0"/>
              <a:t>DCO(</a:t>
            </a:r>
            <a:r>
              <a:rPr lang="zh-TW" altLang="en-US" dirty="0" smtClean="0"/>
              <a:t>數位控震盪器</a:t>
            </a:r>
            <a:r>
              <a:rPr lang="en-US" altLang="zh-TW" dirty="0" smtClean="0"/>
              <a:t>)</a:t>
            </a:r>
            <a:r>
              <a:rPr lang="zh-TW" altLang="en-US" dirty="0" smtClean="0"/>
              <a:t>中的部分，傳統的</a:t>
            </a:r>
            <a:r>
              <a:rPr lang="en-US" altLang="zh-TW" dirty="0" smtClean="0"/>
              <a:t>DCO</a:t>
            </a:r>
            <a:r>
              <a:rPr lang="zh-TW" altLang="en-US" dirty="0" smtClean="0"/>
              <a:t>只能用</a:t>
            </a:r>
            <a:r>
              <a:rPr lang="en-US" altLang="zh-TW" dirty="0" smtClean="0"/>
              <a:t>0</a:t>
            </a:r>
            <a:r>
              <a:rPr lang="zh-TW" altLang="en-US" dirty="0" smtClean="0"/>
              <a:t>或</a:t>
            </a:r>
            <a:r>
              <a:rPr lang="en-US" altLang="zh-TW" dirty="0" smtClean="0"/>
              <a:t>1</a:t>
            </a:r>
            <a:r>
              <a:rPr lang="zh-TW" altLang="en-US" dirty="0" smtClean="0"/>
              <a:t>來控制，</a:t>
            </a:r>
            <a:r>
              <a:rPr lang="en-US" altLang="zh-TW" dirty="0" smtClean="0"/>
              <a:t>DCO</a:t>
            </a:r>
            <a:r>
              <a:rPr lang="zh-TW" altLang="en-US" dirty="0" smtClean="0"/>
              <a:t>結合</a:t>
            </a:r>
            <a:r>
              <a:rPr lang="en-US" altLang="zh-TW" dirty="0" smtClean="0"/>
              <a:t>DSM</a:t>
            </a:r>
            <a:r>
              <a:rPr lang="zh-TW" altLang="en-US" dirty="0" smtClean="0"/>
              <a:t>和</a:t>
            </a:r>
            <a:r>
              <a:rPr lang="en-US" altLang="zh-TW" dirty="0" smtClean="0"/>
              <a:t>LFSR</a:t>
            </a:r>
            <a:r>
              <a:rPr lang="zh-TW" altLang="en-US" dirty="0" smtClean="0"/>
              <a:t>可以以具有分數的訊號做調變控制。</a:t>
            </a:r>
            <a:endParaRPr lang="zh-TW" altLang="en-US" dirty="0"/>
          </a:p>
        </p:txBody>
      </p:sp>
      <p:sp>
        <p:nvSpPr>
          <p:cNvPr id="4" name="投影片編號版面配置區 3"/>
          <p:cNvSpPr>
            <a:spLocks noGrp="1"/>
          </p:cNvSpPr>
          <p:nvPr>
            <p:ph type="sldNum" sz="quarter" idx="10"/>
          </p:nvPr>
        </p:nvSpPr>
        <p:spPr/>
        <p:txBody>
          <a:bodyPr/>
          <a:lstStyle/>
          <a:p>
            <a:fld id="{8662E17B-74C6-844B-874E-AD2BA74226A5}" type="slidenum">
              <a:rPr lang="en-US" smtClean="0"/>
              <a:t>5</a:t>
            </a:fld>
            <a:endParaRPr lang="en-US"/>
          </a:p>
        </p:txBody>
      </p:sp>
    </p:spTree>
    <p:extLst>
      <p:ext uri="{BB962C8B-B14F-4D97-AF65-F5344CB8AC3E}">
        <p14:creationId xmlns:p14="http://schemas.microsoft.com/office/powerpoint/2010/main" val="2320447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6</a:t>
            </a:fld>
            <a:endParaRPr lang="en-US"/>
          </a:p>
        </p:txBody>
      </p:sp>
    </p:spTree>
    <p:extLst>
      <p:ext uri="{BB962C8B-B14F-4D97-AF65-F5344CB8AC3E}">
        <p14:creationId xmlns:p14="http://schemas.microsoft.com/office/powerpoint/2010/main" val="3937316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62E17B-74C6-844B-874E-AD2BA74226A5}" type="slidenum">
              <a:rPr lang="en-US" smtClean="0"/>
              <a:t>7</a:t>
            </a:fld>
            <a:endParaRPr lang="en-US"/>
          </a:p>
        </p:txBody>
      </p:sp>
    </p:spTree>
    <p:extLst>
      <p:ext uri="{BB962C8B-B14F-4D97-AF65-F5344CB8AC3E}">
        <p14:creationId xmlns:p14="http://schemas.microsoft.com/office/powerpoint/2010/main" val="2020255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4/24/2018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457200" rtl="0" eaLnBrk="1" latinLnBrk="0" hangingPunct="1">
        <a:spcBef>
          <a:spcPct val="0"/>
        </a:spcBef>
        <a:buNone/>
        <a:defRPr sz="4000" kern="1200">
          <a:solidFill>
            <a:schemeClr val="tx1"/>
          </a:solidFill>
          <a:latin typeface="Trebuchet MS"/>
          <a:ea typeface="+mj-ea"/>
          <a:cs typeface="Trebuchet M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TW" altLang="en-US" dirty="0" smtClean="0"/>
              <a:t>全數位鎖相迴路動態頻率研究</a:t>
            </a:r>
            <a:endParaRPr lang="zh-TW" altLang="zh-TW" dirty="0"/>
          </a:p>
        </p:txBody>
      </p:sp>
      <p:sp>
        <p:nvSpPr>
          <p:cNvPr id="3" name="Subtitle 2"/>
          <p:cNvSpPr>
            <a:spLocks noGrp="1"/>
          </p:cNvSpPr>
          <p:nvPr>
            <p:ph type="subTitle" idx="1"/>
          </p:nvPr>
        </p:nvSpPr>
        <p:spPr>
          <a:xfrm>
            <a:off x="831617" y="3886200"/>
            <a:ext cx="7227502" cy="1752600"/>
          </a:xfrm>
        </p:spPr>
        <p:txBody>
          <a:bodyPr/>
          <a:lstStyle/>
          <a:p>
            <a:r>
              <a:rPr lang="zh-TW" altLang="en-US" dirty="0" smtClean="0"/>
              <a:t>李榮家  邱俊逸</a:t>
            </a:r>
            <a:endParaRPr lang="en-US" altLang="zh-TW" dirty="0" smtClean="0"/>
          </a:p>
          <a:p>
            <a:r>
              <a:rPr lang="zh-TW" altLang="en-US" dirty="0" smtClean="0"/>
              <a:t>第</a:t>
            </a:r>
            <a:r>
              <a:rPr lang="en-US" altLang="zh-TW" dirty="0"/>
              <a:t>1</a:t>
            </a:r>
            <a:r>
              <a:rPr lang="zh-TW" altLang="en-US" dirty="0" smtClean="0"/>
              <a:t>組</a:t>
            </a:r>
            <a:endParaRPr lang="en-US" altLang="zh-TW" dirty="0" smtClean="0"/>
          </a:p>
          <a:p>
            <a:r>
              <a:rPr lang="zh-TW" altLang="en-US" dirty="0" smtClean="0"/>
              <a:t>電通</a:t>
            </a:r>
            <a:r>
              <a:rPr lang="zh-TW" altLang="en-US" dirty="0"/>
              <a:t>系</a:t>
            </a:r>
            <a:endParaRPr lang="en-US" dirty="0" smtClean="0"/>
          </a:p>
        </p:txBody>
      </p:sp>
    </p:spTree>
    <p:extLst>
      <p:ext uri="{BB962C8B-B14F-4D97-AF65-F5344CB8AC3E}">
        <p14:creationId xmlns:p14="http://schemas.microsoft.com/office/powerpoint/2010/main" val="2454736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and Challenge</a:t>
            </a:r>
            <a:endParaRPr lang="en-US" dirty="0"/>
          </a:p>
        </p:txBody>
      </p:sp>
      <p:sp>
        <p:nvSpPr>
          <p:cNvPr id="3" name="Content Placeholder 2"/>
          <p:cNvSpPr>
            <a:spLocks noGrp="1"/>
          </p:cNvSpPr>
          <p:nvPr>
            <p:ph idx="1"/>
          </p:nvPr>
        </p:nvSpPr>
        <p:spPr/>
        <p:txBody>
          <a:bodyPr>
            <a:normAutofit lnSpcReduction="10000"/>
          </a:bodyPr>
          <a:lstStyle/>
          <a:p>
            <a:pPr marL="342900" lvl="1" indent="-342900">
              <a:buFont typeface="Arial"/>
              <a:buChar char="•"/>
            </a:pPr>
            <a:r>
              <a:rPr lang="en-US" sz="2800" dirty="0" smtClean="0"/>
              <a:t>Motivation</a:t>
            </a:r>
          </a:p>
          <a:p>
            <a:pPr lvl="1"/>
            <a:r>
              <a:rPr lang="zh-TW" altLang="zh-TW" dirty="0"/>
              <a:t>電子領域隨著時代的進度以及技術部段的更新無論餘製成亦或技術上，演進速度可謂極為快速，故電子產品的趨勢逐為設計功能強大、低功耗、面積小以及速度快等要求。半導體的製程技術隨時代的進步亦由</a:t>
            </a:r>
            <a:r>
              <a:rPr lang="en-US" altLang="zh-TW" dirty="0"/>
              <a:t>0.8um</a:t>
            </a:r>
            <a:r>
              <a:rPr lang="zh-TW" altLang="zh-TW" dirty="0"/>
              <a:t>持續演進到</a:t>
            </a:r>
            <a:r>
              <a:rPr lang="en-US" altLang="zh-TW" dirty="0"/>
              <a:t>45nm</a:t>
            </a:r>
            <a:r>
              <a:rPr lang="zh-TW" altLang="zh-TW" dirty="0"/>
              <a:t>或更為高階的製程，影響了語音、影像、通訊亦或遊戲電玩以及家電等等諸如此類之電子產品。因製程越先進也使得晶片複雜度提升，訊號的時脈頻率亦跟隨電路的速度而不斷的提升，故於晶片內部系統時代的同步對於訊號的品質突顯出重要性。</a:t>
            </a:r>
          </a:p>
          <a:p>
            <a:pPr lvl="1"/>
            <a:endParaRPr lang="en-US" dirty="0" smtClean="0"/>
          </a:p>
        </p:txBody>
      </p:sp>
    </p:spTree>
    <p:extLst>
      <p:ext uri="{BB962C8B-B14F-4D97-AF65-F5344CB8AC3E}">
        <p14:creationId xmlns:p14="http://schemas.microsoft.com/office/powerpoint/2010/main" val="1325437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a:t>
            </a:r>
            <a:endParaRPr lang="en-US" dirty="0"/>
          </a:p>
        </p:txBody>
      </p:sp>
      <p:sp>
        <p:nvSpPr>
          <p:cNvPr id="3" name="Content Placeholder 2"/>
          <p:cNvSpPr>
            <a:spLocks noGrp="1"/>
          </p:cNvSpPr>
          <p:nvPr>
            <p:ph idx="1"/>
          </p:nvPr>
        </p:nvSpPr>
        <p:spPr/>
        <p:txBody>
          <a:bodyPr>
            <a:normAutofit/>
          </a:bodyPr>
          <a:lstStyle/>
          <a:p>
            <a:r>
              <a:rPr lang="zh-TW" altLang="en-US" dirty="0" smtClean="0"/>
              <a:t>在系統電路設計上，多數使用時脈訊號作為電路時序的基準，時脈訊號工作頻率與週期上需要高精準度來配合實現。基於</a:t>
            </a:r>
            <a:r>
              <a:rPr lang="en-US" altLang="zh-TW" dirty="0" smtClean="0"/>
              <a:t>CMOS</a:t>
            </a:r>
            <a:r>
              <a:rPr lang="zh-TW" altLang="en-US" dirty="0" smtClean="0"/>
              <a:t>製程技術的提升，近來年電路數位化趨勢不段攀升，有別於以往採類比式鎖相迴路來實現電路的設計，類比式電路設計時間較長，以整合電路的觀點較為有難度，如雜訊干擾、訊號遮蔽以及電源穩定性等問題。故以全數位式</a:t>
            </a:r>
            <a:r>
              <a:rPr lang="zh-TW" altLang="en-US" smtClean="0"/>
              <a:t>電路設計達到最小干擾及高精準度。</a:t>
            </a:r>
            <a:endParaRPr lang="en-US" dirty="0" smtClean="0"/>
          </a:p>
        </p:txBody>
      </p:sp>
    </p:spTree>
    <p:extLst>
      <p:ext uri="{BB962C8B-B14F-4D97-AF65-F5344CB8AC3E}">
        <p14:creationId xmlns:p14="http://schemas.microsoft.com/office/powerpoint/2010/main" val="126786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圖片 3"/>
          <p:cNvPicPr>
            <a:picLocks noChangeAspect="1"/>
          </p:cNvPicPr>
          <p:nvPr/>
        </p:nvPicPr>
        <p:blipFill>
          <a:blip r:embed="rId3"/>
          <a:stretch>
            <a:fillRect/>
          </a:stretch>
        </p:blipFill>
        <p:spPr>
          <a:xfrm>
            <a:off x="885143" y="1768648"/>
            <a:ext cx="7532738" cy="3505890"/>
          </a:xfrm>
          <a:prstGeom prst="rect">
            <a:avLst/>
          </a:prstGeom>
        </p:spPr>
      </p:pic>
    </p:spTree>
    <p:extLst>
      <p:ext uri="{BB962C8B-B14F-4D97-AF65-F5344CB8AC3E}">
        <p14:creationId xmlns:p14="http://schemas.microsoft.com/office/powerpoint/2010/main" val="2107451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a:xfrm>
            <a:off x="457200" y="1600200"/>
            <a:ext cx="8229600" cy="4931229"/>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dirty="0" err="1" smtClean="0"/>
              <a:t>Vivado</a:t>
            </a:r>
            <a:r>
              <a:rPr lang="zh-TW" altLang="en-US" dirty="0" smtClean="0"/>
              <a:t>、</a:t>
            </a:r>
            <a:r>
              <a:rPr lang="en-US" dirty="0" smtClean="0"/>
              <a:t>FPGA</a:t>
            </a:r>
            <a:r>
              <a:rPr lang="zh-TW" altLang="en-US" dirty="0" smtClean="0"/>
              <a:t>板、</a:t>
            </a:r>
            <a:r>
              <a:rPr lang="en-US" altLang="zh-TW" dirty="0" smtClean="0"/>
              <a:t>EDA-Cloud</a:t>
            </a:r>
            <a:endParaRPr lang="en-US" dirty="0"/>
          </a:p>
          <a:p>
            <a:endParaRPr lang="en-US" dirty="0"/>
          </a:p>
        </p:txBody>
      </p:sp>
      <p:pic>
        <p:nvPicPr>
          <p:cNvPr id="1026" name="Picture 2"/>
          <p:cNvPicPr>
            <a:picLocks noChangeAspect="1" noChangeArrowheads="1"/>
          </p:cNvPicPr>
          <p:nvPr/>
        </p:nvPicPr>
        <p:blipFill>
          <a:blip r:embed="rId3"/>
          <a:srcRect/>
          <a:stretch>
            <a:fillRect/>
          </a:stretch>
        </p:blipFill>
        <p:spPr bwMode="auto">
          <a:xfrm>
            <a:off x="0" y="1170583"/>
            <a:ext cx="8808473" cy="4122160"/>
          </a:xfrm>
          <a:prstGeom prst="rect">
            <a:avLst/>
          </a:prstGeom>
          <a:noFill/>
          <a:ln w="9525">
            <a:noFill/>
            <a:miter lim="800000"/>
            <a:headEnd/>
            <a:tailEnd/>
          </a:ln>
          <a:effectLst/>
        </p:spPr>
      </p:pic>
      <p:pic>
        <p:nvPicPr>
          <p:cNvPr id="4" name="圖片 3"/>
          <p:cNvPicPr>
            <a:picLocks noChangeAspect="1"/>
          </p:cNvPicPr>
          <p:nvPr/>
        </p:nvPicPr>
        <p:blipFill>
          <a:blip r:embed="rId4"/>
          <a:stretch>
            <a:fillRect/>
          </a:stretch>
        </p:blipFill>
        <p:spPr>
          <a:xfrm>
            <a:off x="16898" y="1177943"/>
            <a:ext cx="8791575" cy="4114800"/>
          </a:xfrm>
          <a:prstGeom prst="rect">
            <a:avLst/>
          </a:prstGeom>
        </p:spPr>
      </p:pic>
    </p:spTree>
    <p:extLst>
      <p:ext uri="{BB962C8B-B14F-4D97-AF65-F5344CB8AC3E}">
        <p14:creationId xmlns:p14="http://schemas.microsoft.com/office/powerpoint/2010/main" val="43645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Required</a:t>
            </a:r>
            <a:endParaRPr lang="en-US" dirty="0"/>
          </a:p>
        </p:txBody>
      </p:sp>
      <p:sp>
        <p:nvSpPr>
          <p:cNvPr id="3" name="Content Placeholder 2"/>
          <p:cNvSpPr>
            <a:spLocks noGrp="1"/>
          </p:cNvSpPr>
          <p:nvPr>
            <p:ph idx="1"/>
          </p:nvPr>
        </p:nvSpPr>
        <p:spPr/>
        <p:txBody>
          <a:bodyPr/>
          <a:lstStyle/>
          <a:p>
            <a:r>
              <a:rPr lang="en-US" sz="2800" dirty="0" smtClean="0"/>
              <a:t>Device and tools</a:t>
            </a:r>
          </a:p>
          <a:p>
            <a:pPr marL="457200" lvl="1" indent="0">
              <a:buNone/>
            </a:pPr>
            <a:r>
              <a:rPr lang="en-US" sz="2400" dirty="0" smtClean="0"/>
              <a:t>1.GanttProject-</a:t>
            </a:r>
            <a:r>
              <a:rPr lang="zh-TW" altLang="en-US" sz="2400" dirty="0" smtClean="0"/>
              <a:t>做甘特圖</a:t>
            </a:r>
            <a:endParaRPr lang="en-US" sz="2400" dirty="0" smtClean="0"/>
          </a:p>
          <a:p>
            <a:pPr marL="457200" lvl="1" indent="0">
              <a:buNone/>
            </a:pPr>
            <a:r>
              <a:rPr lang="en-US" sz="2400" dirty="0" smtClean="0"/>
              <a:t>2.yEd-</a:t>
            </a:r>
            <a:r>
              <a:rPr lang="zh-TW" altLang="en-US" sz="2400" dirty="0" smtClean="0"/>
              <a:t>做系統流程圖</a:t>
            </a:r>
            <a:endParaRPr lang="en-US" sz="2400" dirty="0" smtClean="0"/>
          </a:p>
          <a:p>
            <a:r>
              <a:rPr lang="en-US" sz="2800" dirty="0" smtClean="0"/>
              <a:t>Human resource</a:t>
            </a:r>
          </a:p>
          <a:p>
            <a:pPr marL="0" indent="0">
              <a:buNone/>
            </a:pPr>
            <a:r>
              <a:rPr lang="zh-TW" altLang="en-US" sz="2000" dirty="0" smtClean="0"/>
              <a:t>      </a:t>
            </a:r>
            <a:r>
              <a:rPr lang="en-US" altLang="zh-TW" sz="2000" dirty="0" smtClean="0"/>
              <a:t>-</a:t>
            </a:r>
            <a:r>
              <a:rPr lang="zh-TW" altLang="en-US" sz="2000" dirty="0" smtClean="0"/>
              <a:t>李榮家</a:t>
            </a:r>
            <a:r>
              <a:rPr lang="en-US" altLang="zh-TW" sz="2000" dirty="0" smtClean="0"/>
              <a:t>-</a:t>
            </a:r>
            <a:r>
              <a:rPr lang="zh-TW" altLang="en-US" sz="2000" dirty="0" smtClean="0"/>
              <a:t>初步資料查詢</a:t>
            </a:r>
            <a:r>
              <a:rPr lang="en-US" altLang="zh-TW" sz="2000" dirty="0" smtClean="0"/>
              <a:t>,</a:t>
            </a:r>
            <a:r>
              <a:rPr lang="zh-TW" altLang="en-US" sz="2000" dirty="0" smtClean="0"/>
              <a:t>資料統整</a:t>
            </a:r>
            <a:endParaRPr lang="en-US" sz="2000" dirty="0"/>
          </a:p>
          <a:p>
            <a:r>
              <a:rPr lang="en-US" altLang="zh-TW" sz="2800" dirty="0" smtClean="0"/>
              <a:t>-</a:t>
            </a:r>
            <a:r>
              <a:rPr lang="zh-TW" altLang="en-US" sz="2000" dirty="0" smtClean="0"/>
              <a:t>邱俊逸</a:t>
            </a:r>
            <a:r>
              <a:rPr lang="en-US" altLang="zh-TW" sz="2000" dirty="0" smtClean="0"/>
              <a:t>-</a:t>
            </a:r>
            <a:r>
              <a:rPr lang="zh-TW" altLang="zh-TW" sz="2000" dirty="0"/>
              <a:t>整體資訊系統</a:t>
            </a:r>
            <a:r>
              <a:rPr lang="zh-TW" altLang="zh-TW" sz="2000" dirty="0" smtClean="0"/>
              <a:t>架構</a:t>
            </a:r>
            <a:r>
              <a:rPr lang="zh-TW" altLang="en-US" sz="2000" dirty="0" smtClean="0"/>
              <a:t>與規劃</a:t>
            </a:r>
            <a:endParaRPr lang="en-US" sz="2000" dirty="0" smtClean="0"/>
          </a:p>
        </p:txBody>
      </p:sp>
    </p:spTree>
    <p:extLst>
      <p:ext uri="{BB962C8B-B14F-4D97-AF65-F5344CB8AC3E}">
        <p14:creationId xmlns:p14="http://schemas.microsoft.com/office/powerpoint/2010/main" val="311315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Schedule</a:t>
            </a:r>
            <a:endParaRPr lang="zh-TW" altLang="en-US" dirty="0"/>
          </a:p>
        </p:txBody>
      </p:sp>
      <p:sp>
        <p:nvSpPr>
          <p:cNvPr id="3" name="內容版面配置區 2"/>
          <p:cNvSpPr>
            <a:spLocks noGrp="1"/>
          </p:cNvSpPr>
          <p:nvPr>
            <p:ph idx="1"/>
          </p:nvPr>
        </p:nvSpPr>
        <p:spPr/>
        <p:txBody>
          <a:bodyPr/>
          <a:lstStyle/>
          <a:p>
            <a:r>
              <a:rPr lang="zh-TW" altLang="en-US" dirty="0" smtClean="0"/>
              <a:t>  </a:t>
            </a:r>
            <a:endParaRPr lang="en-US" altLang="zh-TW" dirty="0"/>
          </a:p>
        </p:txBody>
      </p:sp>
      <p:pic>
        <p:nvPicPr>
          <p:cNvPr id="5" name="圖片 4"/>
          <p:cNvPicPr>
            <a:picLocks noChangeAspect="1"/>
          </p:cNvPicPr>
          <p:nvPr/>
        </p:nvPicPr>
        <p:blipFill>
          <a:blip r:embed="rId3"/>
          <a:stretch>
            <a:fillRect/>
          </a:stretch>
        </p:blipFill>
        <p:spPr>
          <a:xfrm>
            <a:off x="0" y="1417638"/>
            <a:ext cx="9144000" cy="5440362"/>
          </a:xfrm>
          <a:prstGeom prst="rect">
            <a:avLst/>
          </a:prstGeom>
        </p:spPr>
      </p:pic>
    </p:spTree>
    <p:extLst>
      <p:ext uri="{BB962C8B-B14F-4D97-AF65-F5344CB8AC3E}">
        <p14:creationId xmlns:p14="http://schemas.microsoft.com/office/powerpoint/2010/main" val="1924423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rmal">
      <a:majorFont>
        <a:latin typeface="Garamond"/>
        <a:ea typeface=""/>
        <a:cs typeface=""/>
        <a:font script="Jpan" typeface="ヒラギノ明朝 Pro W3"/>
        <a:font script="Hans" typeface="宋体"/>
        <a:font script="Hant" typeface="新細明體"/>
      </a:majorFont>
      <a:minorFont>
        <a:latin typeface="Garamond"/>
        <a:ea typeface=""/>
        <a:cs typeface=""/>
        <a:font script="Jpan" typeface="ヒラギノ明朝 Pro W3"/>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purl.org/dc/dcmitype/"/>
    <ds:schemaRef ds:uri="http://schemas.openxmlformats.org/package/2006/metadata/core-properties"/>
    <ds:schemaRef ds:uri="http://purl.org/dc/elements/1.1/"/>
    <ds:schemaRef ds:uri="http://schemas.microsoft.com/sharepoint/v3/fields"/>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1923</TotalTime>
  <Words>509</Words>
  <Application>Microsoft Office PowerPoint</Application>
  <PresentationFormat>如螢幕大小 (4:3)</PresentationFormat>
  <Paragraphs>43</Paragraphs>
  <Slides>7</Slides>
  <Notes>5</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7</vt:i4>
      </vt:variant>
    </vt:vector>
  </HeadingPairs>
  <TitlesOfParts>
    <vt:vector size="13" baseType="lpstr">
      <vt:lpstr>新細明體</vt:lpstr>
      <vt:lpstr>Arial</vt:lpstr>
      <vt:lpstr>Calibri</vt:lpstr>
      <vt:lpstr>Garamond</vt:lpstr>
      <vt:lpstr>Trebuchet MS</vt:lpstr>
      <vt:lpstr>Office Theme</vt:lpstr>
      <vt:lpstr>全數位鎖相迴路動態頻率研究</vt:lpstr>
      <vt:lpstr>Motivation and Challenge</vt:lpstr>
      <vt:lpstr>Project Goal</vt:lpstr>
      <vt:lpstr>System Architecture</vt:lpstr>
      <vt:lpstr>Project Planning</vt:lpstr>
      <vt:lpstr>Resource Required</vt:lpstr>
      <vt:lpstr>Schedule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321</cp:lastModifiedBy>
  <cp:revision>109</cp:revision>
  <dcterms:created xsi:type="dcterms:W3CDTF">2010-04-12T23:12:02Z</dcterms:created>
  <dcterms:modified xsi:type="dcterms:W3CDTF">2018-04-24T13:41:27Z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