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2"/>
  </p:notesMasterIdLst>
  <p:sldIdLst>
    <p:sldId id="256" r:id="rId5"/>
    <p:sldId id="258" r:id="rId6"/>
    <p:sldId id="257" r:id="rId7"/>
    <p:sldId id="259" r:id="rId8"/>
    <p:sldId id="263"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82885" autoAdjust="0"/>
  </p:normalViewPr>
  <p:slideViewPr>
    <p:cSldViewPr snapToGrid="0" snapToObjects="1">
      <p:cViewPr varScale="1">
        <p:scale>
          <a:sx n="116" d="100"/>
          <a:sy n="116" d="100"/>
        </p:scale>
        <p:origin x="630" y="10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t>6</a:t>
            </a:fld>
            <a:endParaRPr lang="en-US"/>
          </a:p>
        </p:txBody>
      </p:sp>
    </p:spTree>
    <p:extLst>
      <p:ext uri="{BB962C8B-B14F-4D97-AF65-F5344CB8AC3E}">
        <p14:creationId xmlns:p14="http://schemas.microsoft.com/office/powerpoint/2010/main" val="393731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t>7</a:t>
            </a:fld>
            <a:endParaRPr lang="en-US"/>
          </a:p>
        </p:txBody>
      </p:sp>
    </p:spTree>
    <p:extLst>
      <p:ext uri="{BB962C8B-B14F-4D97-AF65-F5344CB8AC3E}">
        <p14:creationId xmlns:p14="http://schemas.microsoft.com/office/powerpoint/2010/main" val="202025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000" kern="1200">
          <a:solidFill>
            <a:schemeClr val="tx1"/>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dirty="0" smtClean="0"/>
              <a:t>全數位鎖相迴路動態頻率研究</a:t>
            </a:r>
            <a:endParaRPr lang="zh-TW" altLang="zh-TW" dirty="0"/>
          </a:p>
        </p:txBody>
      </p:sp>
      <p:sp>
        <p:nvSpPr>
          <p:cNvPr id="3" name="Subtitle 2"/>
          <p:cNvSpPr>
            <a:spLocks noGrp="1"/>
          </p:cNvSpPr>
          <p:nvPr>
            <p:ph type="subTitle" idx="1"/>
          </p:nvPr>
        </p:nvSpPr>
        <p:spPr>
          <a:xfrm>
            <a:off x="831617" y="3886200"/>
            <a:ext cx="7227502" cy="1752600"/>
          </a:xfrm>
        </p:spPr>
        <p:txBody>
          <a:bodyPr/>
          <a:lstStyle/>
          <a:p>
            <a:r>
              <a:rPr lang="zh-TW" altLang="en-US" dirty="0" smtClean="0"/>
              <a:t>李榮家  邱俊逸</a:t>
            </a:r>
            <a:endParaRPr lang="en-US" altLang="zh-TW" dirty="0" smtClean="0"/>
          </a:p>
          <a:p>
            <a:r>
              <a:rPr lang="zh-TW" altLang="en-US" dirty="0" smtClean="0"/>
              <a:t>第</a:t>
            </a:r>
            <a:r>
              <a:rPr lang="en-US" altLang="zh-TW" dirty="0"/>
              <a:t>1</a:t>
            </a:r>
            <a:r>
              <a:rPr lang="zh-TW" altLang="en-US" dirty="0" smtClean="0"/>
              <a:t>組</a:t>
            </a:r>
            <a:endParaRPr lang="en-US" altLang="zh-TW" dirty="0" smtClean="0"/>
          </a:p>
          <a:p>
            <a:r>
              <a:rPr lang="zh-TW" altLang="en-US" dirty="0" smtClean="0"/>
              <a:t>電通</a:t>
            </a:r>
            <a:r>
              <a:rPr lang="zh-TW" altLang="en-US" dirty="0"/>
              <a:t>系</a:t>
            </a:r>
            <a:endParaRPr lang="en-US" dirty="0" smtClean="0"/>
          </a:p>
        </p:txBody>
      </p:sp>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Challenge</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a:buChar char="•"/>
            </a:pPr>
            <a:r>
              <a:rPr lang="en-US" sz="2800" dirty="0" smtClean="0"/>
              <a:t>Motivation</a:t>
            </a:r>
          </a:p>
          <a:p>
            <a:pPr lvl="1"/>
            <a:r>
              <a:rPr lang="zh-TW" altLang="zh-TW" dirty="0"/>
              <a:t>電子領域隨著時代的進度以及技術部段的更新無論餘製成亦或技術上，演進速度可謂極為快速，故電子產品的趨勢逐為設計功能強大、低功耗、面積小以及速度快等要求。半導體的製程技術隨時代的進步亦由</a:t>
            </a:r>
            <a:r>
              <a:rPr lang="en-US" altLang="zh-TW" dirty="0"/>
              <a:t>0.8um</a:t>
            </a:r>
            <a:r>
              <a:rPr lang="zh-TW" altLang="zh-TW" dirty="0"/>
              <a:t>持續演進到</a:t>
            </a:r>
            <a:r>
              <a:rPr lang="en-US" altLang="zh-TW" dirty="0"/>
              <a:t>45nm</a:t>
            </a:r>
            <a:r>
              <a:rPr lang="zh-TW" altLang="zh-TW" dirty="0"/>
              <a:t>或更為高階的製程，影響了語音、影像、通訊亦或遊戲電玩以及家電等等諸如此類之電子產品。因製程越先進也使得晶片複雜度提升，訊號的時脈頻率亦跟隨電路的速度而不斷的提升，故於晶片內部系統時代的同步對於訊號的品質突顯出重要性。</a:t>
            </a:r>
          </a:p>
          <a:p>
            <a:pPr lvl="1"/>
            <a:endParaRPr lang="en-US" dirty="0" smtClean="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idx="1"/>
          </p:nvPr>
        </p:nvSpPr>
        <p:spPr/>
        <p:txBody>
          <a:bodyPr>
            <a:normAutofit/>
          </a:bodyPr>
          <a:lstStyle/>
          <a:p>
            <a:r>
              <a:rPr lang="zh-TW" altLang="en-US" dirty="0" smtClean="0"/>
              <a:t>在系統電路設計上，多數使用時脈訊號作為電路時序的基準，時脈訊號工作頻率與週期上需要高精準度來配合實現。基於</a:t>
            </a:r>
            <a:r>
              <a:rPr lang="en-US" altLang="zh-TW" dirty="0" smtClean="0"/>
              <a:t>CMOS</a:t>
            </a:r>
            <a:r>
              <a:rPr lang="zh-TW" altLang="en-US" dirty="0" smtClean="0"/>
              <a:t>製程技術的提升，近來年電路數位化趨勢不段攀升，有別於以往採類比式鎖相迴路來實現電路的設計，類比式電路設計時間較長，以整合電路的觀點較為有難度，如雜訊干擾、訊號遮蔽以及電源穩定性等問題。故以全數位式</a:t>
            </a:r>
            <a:r>
              <a:rPr lang="zh-TW" altLang="en-US" smtClean="0"/>
              <a:t>電路設計達到最小干擾及高精準度。</a:t>
            </a:r>
            <a:endParaRPr lang="en-US" dirty="0" smtClean="0"/>
          </a:p>
        </p:txBody>
      </p:sp>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圖片 3"/>
          <p:cNvPicPr>
            <a:picLocks noChangeAspect="1"/>
          </p:cNvPicPr>
          <p:nvPr/>
        </p:nvPicPr>
        <p:blipFill>
          <a:blip r:embed="rId2"/>
          <a:stretch>
            <a:fillRect/>
          </a:stretch>
        </p:blipFill>
        <p:spPr>
          <a:xfrm>
            <a:off x="885143" y="1768648"/>
            <a:ext cx="7532738" cy="3505890"/>
          </a:xfrm>
          <a:prstGeom prst="rect">
            <a:avLst/>
          </a:prstGeom>
        </p:spPr>
      </p:pic>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457200" y="1600200"/>
            <a:ext cx="8229600" cy="4931229"/>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err="1" smtClean="0"/>
              <a:t>Vivado</a:t>
            </a:r>
            <a:r>
              <a:rPr lang="zh-TW" altLang="en-US" dirty="0" smtClean="0"/>
              <a:t>、</a:t>
            </a:r>
            <a:r>
              <a:rPr lang="en-US" dirty="0" smtClean="0"/>
              <a:t>FPGA</a:t>
            </a:r>
            <a:r>
              <a:rPr lang="zh-TW" altLang="en-US" dirty="0" smtClean="0"/>
              <a:t>板、</a:t>
            </a:r>
            <a:r>
              <a:rPr lang="en-US" altLang="zh-TW" dirty="0" smtClean="0"/>
              <a:t>EDA-Cloud</a:t>
            </a:r>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0" y="1170583"/>
            <a:ext cx="8808473" cy="4122160"/>
          </a:xfrm>
          <a:prstGeom prst="rect">
            <a:avLst/>
          </a:prstGeom>
          <a:noFill/>
          <a:ln w="9525">
            <a:noFill/>
            <a:miter lim="800000"/>
            <a:headEnd/>
            <a:tailEnd/>
          </a:ln>
          <a:effectLst/>
        </p:spPr>
      </p:pic>
    </p:spTree>
    <p:extLst>
      <p:ext uri="{BB962C8B-B14F-4D97-AF65-F5344CB8AC3E}">
        <p14:creationId xmlns:p14="http://schemas.microsoft.com/office/powerpoint/2010/main" val="4364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Required</a:t>
            </a:r>
            <a:endParaRPr lang="en-US" dirty="0"/>
          </a:p>
        </p:txBody>
      </p:sp>
      <p:sp>
        <p:nvSpPr>
          <p:cNvPr id="3" name="Content Placeholder 2"/>
          <p:cNvSpPr>
            <a:spLocks noGrp="1"/>
          </p:cNvSpPr>
          <p:nvPr>
            <p:ph idx="1"/>
          </p:nvPr>
        </p:nvSpPr>
        <p:spPr/>
        <p:txBody>
          <a:bodyPr/>
          <a:lstStyle/>
          <a:p>
            <a:r>
              <a:rPr lang="en-US" sz="2800" dirty="0" smtClean="0"/>
              <a:t>Device and tools</a:t>
            </a:r>
          </a:p>
          <a:p>
            <a:pPr marL="457200" lvl="1" indent="0">
              <a:buNone/>
            </a:pPr>
            <a:r>
              <a:rPr lang="en-US" sz="2400" dirty="0" smtClean="0"/>
              <a:t>1.GanttProject-</a:t>
            </a:r>
            <a:r>
              <a:rPr lang="zh-TW" altLang="en-US" sz="2400" dirty="0" smtClean="0"/>
              <a:t>做甘特圖</a:t>
            </a:r>
            <a:endParaRPr lang="en-US" sz="2400" dirty="0" smtClean="0"/>
          </a:p>
          <a:p>
            <a:pPr marL="457200" lvl="1" indent="0">
              <a:buNone/>
            </a:pPr>
            <a:r>
              <a:rPr lang="en-US" sz="2400" dirty="0" smtClean="0"/>
              <a:t>2.yEd-</a:t>
            </a:r>
            <a:r>
              <a:rPr lang="zh-TW" altLang="en-US" sz="2400" dirty="0" smtClean="0"/>
              <a:t>做系統流程圖</a:t>
            </a:r>
            <a:endParaRPr lang="en-US" sz="2400" dirty="0" smtClean="0"/>
          </a:p>
          <a:p>
            <a:r>
              <a:rPr lang="en-US" sz="2800" dirty="0" smtClean="0"/>
              <a:t>Human resource</a:t>
            </a:r>
          </a:p>
          <a:p>
            <a:pPr marL="0" indent="0">
              <a:buNone/>
            </a:pPr>
            <a:r>
              <a:rPr lang="zh-TW" altLang="en-US" sz="2000" dirty="0" smtClean="0"/>
              <a:t>      </a:t>
            </a:r>
            <a:r>
              <a:rPr lang="en-US" altLang="zh-TW" sz="2000" dirty="0" smtClean="0"/>
              <a:t>-</a:t>
            </a:r>
            <a:r>
              <a:rPr lang="zh-TW" altLang="en-US" sz="2000" dirty="0" smtClean="0"/>
              <a:t>李榮家</a:t>
            </a:r>
            <a:r>
              <a:rPr lang="en-US" altLang="zh-TW" sz="2000" dirty="0" smtClean="0"/>
              <a:t>-</a:t>
            </a:r>
            <a:r>
              <a:rPr lang="zh-TW" altLang="en-US" sz="2000" dirty="0" smtClean="0"/>
              <a:t>初步資料查詢</a:t>
            </a:r>
            <a:r>
              <a:rPr lang="en-US" altLang="zh-TW" sz="2000" dirty="0" smtClean="0"/>
              <a:t>,</a:t>
            </a:r>
            <a:r>
              <a:rPr lang="zh-TW" altLang="en-US" sz="2000" dirty="0" smtClean="0"/>
              <a:t>資料統整</a:t>
            </a:r>
            <a:endParaRPr lang="en-US" sz="2000" dirty="0"/>
          </a:p>
          <a:p>
            <a:r>
              <a:rPr lang="en-US" altLang="zh-TW" sz="2800" dirty="0" smtClean="0"/>
              <a:t>-</a:t>
            </a:r>
            <a:r>
              <a:rPr lang="zh-TW" altLang="en-US" sz="2000" dirty="0" smtClean="0"/>
              <a:t>邱俊逸</a:t>
            </a:r>
            <a:r>
              <a:rPr lang="en-US" altLang="zh-TW" sz="2000" dirty="0" smtClean="0"/>
              <a:t>-</a:t>
            </a:r>
            <a:r>
              <a:rPr lang="zh-TW" altLang="zh-TW" sz="2000" dirty="0"/>
              <a:t>整體資訊系統</a:t>
            </a:r>
            <a:r>
              <a:rPr lang="zh-TW" altLang="zh-TW" sz="2000" dirty="0" smtClean="0"/>
              <a:t>架構</a:t>
            </a:r>
            <a:r>
              <a:rPr lang="zh-TW" altLang="en-US" sz="2000" dirty="0" smtClean="0"/>
              <a:t>與規劃</a:t>
            </a:r>
            <a:endParaRPr lang="en-US" sz="2000" dirty="0" smtClean="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Schedule</a:t>
            </a:r>
            <a:endParaRPr lang="zh-TW" altLang="en-US" dirty="0"/>
          </a:p>
        </p:txBody>
      </p:sp>
      <p:sp>
        <p:nvSpPr>
          <p:cNvPr id="3" name="內容版面配置區 2"/>
          <p:cNvSpPr>
            <a:spLocks noGrp="1"/>
          </p:cNvSpPr>
          <p:nvPr>
            <p:ph idx="1"/>
          </p:nvPr>
        </p:nvSpPr>
        <p:spPr/>
        <p:txBody>
          <a:bodyPr/>
          <a:lstStyle/>
          <a:p>
            <a:r>
              <a:rPr lang="zh-TW" altLang="en-US" dirty="0" smtClean="0"/>
              <a:t>  </a:t>
            </a:r>
            <a:endParaRPr lang="en-US" altLang="zh-TW" dirty="0"/>
          </a:p>
        </p:txBody>
      </p:sp>
      <p:pic>
        <p:nvPicPr>
          <p:cNvPr id="4" name="圖片 3"/>
          <p:cNvPicPr>
            <a:picLocks noChangeAspect="1"/>
          </p:cNvPicPr>
          <p:nvPr/>
        </p:nvPicPr>
        <p:blipFill>
          <a:blip r:embed="rId3"/>
          <a:stretch>
            <a:fillRect/>
          </a:stretch>
        </p:blipFill>
        <p:spPr>
          <a:xfrm>
            <a:off x="0" y="1510748"/>
            <a:ext cx="9144000" cy="5347252"/>
          </a:xfrm>
          <a:prstGeom prst="rect">
            <a:avLst/>
          </a:prstGeom>
        </p:spPr>
      </p:pic>
    </p:spTree>
    <p:extLst>
      <p:ext uri="{BB962C8B-B14F-4D97-AF65-F5344CB8AC3E}">
        <p14:creationId xmlns:p14="http://schemas.microsoft.com/office/powerpoint/2010/main" val="1924423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purl.org/dc/elements/1.1/"/>
    <ds:schemaRef ds:uri="http://schemas.microsoft.com/office/infopath/2007/PartnerControls"/>
    <ds:schemaRef ds:uri="http://purl.org/dc/terms/"/>
    <ds:schemaRef ds:uri="http://www.w3.org/XML/1998/namespace"/>
    <ds:schemaRef ds:uri="http://schemas.microsoft.com/office/2006/documentManagement/types"/>
    <ds:schemaRef ds:uri="http://schemas.microsoft.com/sharepoint/v3/field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1870</TotalTime>
  <Words>325</Words>
  <Application>Microsoft Office PowerPoint</Application>
  <PresentationFormat>如螢幕大小 (4:3)</PresentationFormat>
  <Paragraphs>34</Paragraphs>
  <Slides>7</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Arial</vt:lpstr>
      <vt:lpstr>Calibri</vt:lpstr>
      <vt:lpstr>Garamond</vt:lpstr>
      <vt:lpstr>Trebuchet MS</vt:lpstr>
      <vt:lpstr>Office Theme</vt:lpstr>
      <vt:lpstr>全數位鎖相迴路動態頻率研究</vt:lpstr>
      <vt:lpstr>Motivation and Challenge</vt:lpstr>
      <vt:lpstr>Project Goal</vt:lpstr>
      <vt:lpstr>System Architecture</vt:lpstr>
      <vt:lpstr>Project Planning</vt:lpstr>
      <vt:lpstr>Resource Required</vt:lpstr>
      <vt:lpstr>Schedule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321</cp:lastModifiedBy>
  <cp:revision>103</cp:revision>
  <dcterms:created xsi:type="dcterms:W3CDTF">2010-04-12T23:12:02Z</dcterms:created>
  <dcterms:modified xsi:type="dcterms:W3CDTF">2018-04-24T07:31:28Z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