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autoAdjust="0" sz="31217"/>
    <p:restoredTop sz="94660"/>
  </p:normalViewPr>
  <p:slideViewPr>
    <p:cSldViewPr snapToGrid="0">
      <p:cViewPr>
        <p:scale>
          <a:sx d="100" n="200"/>
          <a:sy d="100" n="200"/>
        </p:scale>
        <p:origin x="96" y="-6180"/>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 Id="rId3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F0A6-4504-447D-96A1-C73D54580C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4B49B4-0943-4F05-B459-8CD276FD121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BDFEF1-87F9-4993-ACD9-0C2BECE76390}"/>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5" name="Footer Placeholder 4">
            <a:extLst>
              <a:ext uri="{FF2B5EF4-FFF2-40B4-BE49-F238E27FC236}">
                <a16:creationId xmlns:a16="http://schemas.microsoft.com/office/drawing/2014/main" id="{10A2EB57-1AD5-4893-9AEC-21D14A7D5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08C77-C00A-463A-8BA8-C085B3F831F3}"/>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1077700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98BC9-8D0F-466A-969F-D1AE46690F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BC7E6D-71D9-4DC5-ADB4-33232594E0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E65DE-F4A3-4E0E-88D4-3BA00D0B6359}"/>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5" name="Footer Placeholder 4">
            <a:extLst>
              <a:ext uri="{FF2B5EF4-FFF2-40B4-BE49-F238E27FC236}">
                <a16:creationId xmlns:a16="http://schemas.microsoft.com/office/drawing/2014/main" id="{BFFD173D-C7DB-47FA-B57D-50BF2B315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F0B4F-87D1-4D9F-8AC7-94DA5C48056F}"/>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2775357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12B0B0-9442-4D9E-B7A8-FB3A75FF03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23D091-A9D6-4532-9FE2-D482194FC8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65CAB7-A7D6-45C0-ADAF-E8BB9DBA37AE}"/>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5" name="Footer Placeholder 4">
            <a:extLst>
              <a:ext uri="{FF2B5EF4-FFF2-40B4-BE49-F238E27FC236}">
                <a16:creationId xmlns:a16="http://schemas.microsoft.com/office/drawing/2014/main" id="{FBA97C7F-2093-4895-85FB-6912ED69DF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A1E497-EF99-4027-8F5D-EA5E11411F69}"/>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3249080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normAutofit/>
          </a:bodyPr>
          <a:lstStyle>
            <a:lvl1pPr algn="r">
              <a:defRPr sz="800"/>
            </a:lvl1pPr>
          </a:lstStyle>
          <a:p>
            <a:r>
              <a:rPr lang="en-US" dirty="0"/>
              <a:t>Click to edit Master title style</a:t>
            </a:r>
          </a:p>
        </p:txBody>
      </p:sp>
      <p:sp>
        <p:nvSpPr>
          <p:cNvPr id="3" name="Content Placeholder 2">
            <a:extLst>
              <a:ext uri="{FF2B5EF4-FFF2-40B4-BE49-F238E27FC236}">
                <a16:creationId xmlns:a16="http://schemas.microsoft.com/office/drawing/2014/main" id="{8208E2F0-08A0-473C-8D87-ACA9E1E035B5}"/>
              </a:ext>
            </a:extLst>
          </p:cNvPr>
          <p:cNvSpPr>
            <a:spLocks noGrp="1"/>
          </p:cNvSpPr>
          <p:nvPr>
            <p:ph idx="1"/>
          </p:nvPr>
        </p:nvSpPr>
        <p:spPr>
          <a:xfrm>
            <a:off x="113016" y="143838"/>
            <a:ext cx="11979668" cy="65951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241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FD81-CBDF-40BC-8DBE-AF3A72FD81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AC0785-7BD1-4C19-9285-E4E6C4D461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F3AFE9-BE5D-4C52-815A-C159B494404A}"/>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5" name="Footer Placeholder 4">
            <a:extLst>
              <a:ext uri="{FF2B5EF4-FFF2-40B4-BE49-F238E27FC236}">
                <a16:creationId xmlns:a16="http://schemas.microsoft.com/office/drawing/2014/main" id="{F8D0BD4E-0EFE-43A7-ACB8-1D76FFED7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436735-8431-4CDB-90E2-6D2BF554E52F}"/>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17207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3A1E-4860-4759-8DA8-D8627E86FD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EE421F-081C-477A-B7E7-16B9F70BC9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FE2A64-69F3-463A-B472-DB7231E606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B9C45C-2782-44FA-B875-659643A2D0FD}"/>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6" name="Footer Placeholder 5">
            <a:extLst>
              <a:ext uri="{FF2B5EF4-FFF2-40B4-BE49-F238E27FC236}">
                <a16:creationId xmlns:a16="http://schemas.microsoft.com/office/drawing/2014/main" id="{9DF6F89C-A1CD-41C6-B17A-F66BC6AB2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D8F50E-C787-4DFC-AB51-B087A3CB552E}"/>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219031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FD00-D20E-4EE8-A1F5-24392459F0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482FD21-5AF5-45FF-BB0B-21BD7666C0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14EAC-EDE0-476A-83F4-5DC7AABE1F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9AC12C-1DB2-4CAA-B4DD-891B12F1B8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8414D9-074D-4009-B193-3A3DAE5E12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F02880-D6A4-4EC8-99D9-15DE31B578DE}"/>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8" name="Footer Placeholder 7">
            <a:extLst>
              <a:ext uri="{FF2B5EF4-FFF2-40B4-BE49-F238E27FC236}">
                <a16:creationId xmlns:a16="http://schemas.microsoft.com/office/drawing/2014/main" id="{13DAD17F-5B9D-4EA9-8D96-C5D1659B82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1CEF36-21FD-4A83-9224-3C39EBD665CC}"/>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334813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6683F-EF60-4DBD-B8E5-BA7DB79029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559A05-590D-4657-86AA-1EF41854A2EC}"/>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4" name="Footer Placeholder 3">
            <a:extLst>
              <a:ext uri="{FF2B5EF4-FFF2-40B4-BE49-F238E27FC236}">
                <a16:creationId xmlns:a16="http://schemas.microsoft.com/office/drawing/2014/main" id="{FF601D88-0D05-49BF-8FDC-F607122584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77900E-B191-480D-9DC9-0787D5F02C19}"/>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1158351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82E50C-5C62-46C6-A8F0-914BA24F1107}"/>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3" name="Footer Placeholder 2">
            <a:extLst>
              <a:ext uri="{FF2B5EF4-FFF2-40B4-BE49-F238E27FC236}">
                <a16:creationId xmlns:a16="http://schemas.microsoft.com/office/drawing/2014/main" id="{8CBF40E9-BBBB-4182-A1CC-2D59C1D628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8B6DE3-0DAB-456F-BB49-8434DD38CD04}"/>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426898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F16E2-5E48-4414-BDC2-3CD74AB5390C}"/>
              </a:ext>
            </a:extLst>
          </p:cNvPr>
          <p:cNvSpPr>
            <a:spLocks noGrp="1"/>
          </p:cNvSpPr>
          <p:nvPr>
            <p:ph type="title"/>
          </p:nvPr>
        </p:nvSpPr>
        <p:spPr>
          <a:xfrm>
            <a:off x="141514" y="188912"/>
            <a:ext cx="3372983" cy="1600200"/>
          </a:xfrm>
        </p:spPr>
        <p:txBody>
          <a:bodyPr anchor="b"/>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F6A88C71-020A-4583-BADC-A49B9C95872F}"/>
              </a:ext>
            </a:extLst>
          </p:cNvPr>
          <p:cNvSpPr>
            <a:spLocks noGrp="1"/>
          </p:cNvSpPr>
          <p:nvPr>
            <p:ph type="body" sz="half" idx="2"/>
          </p:nvPr>
        </p:nvSpPr>
        <p:spPr>
          <a:xfrm>
            <a:off x="141512" y="1936070"/>
            <a:ext cx="3372983" cy="47586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a:extLst>
              <a:ext uri="{FF2B5EF4-FFF2-40B4-BE49-F238E27FC236}">
                <a16:creationId xmlns:a16="http://schemas.microsoft.com/office/drawing/2014/main" id="{A9D0D8A2-23FF-4B78-B673-9B26D81794E8}"/>
              </a:ext>
            </a:extLst>
          </p:cNvPr>
          <p:cNvSpPr>
            <a:spLocks noGrp="1"/>
          </p:cNvSpPr>
          <p:nvPr>
            <p:ph idx="1"/>
          </p:nvPr>
        </p:nvSpPr>
        <p:spPr>
          <a:xfrm>
            <a:off x="3606229" y="188912"/>
            <a:ext cx="8444258" cy="6505803"/>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endParaRPr lang="en-US" dirty="0"/>
          </a:p>
        </p:txBody>
      </p:sp>
    </p:spTree>
    <p:extLst>
      <p:ext uri="{BB962C8B-B14F-4D97-AF65-F5344CB8AC3E}">
        <p14:creationId xmlns:p14="http://schemas.microsoft.com/office/powerpoint/2010/main" val="3262861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174DC-E2D7-4E05-8C43-97A80F81D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3BC484-455B-485F-80FA-BD48C4132E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305F29-D0B3-4C6C-9665-AC828B286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66531F-972F-4D32-A9A8-D9B6F71D995C}"/>
              </a:ext>
            </a:extLst>
          </p:cNvPr>
          <p:cNvSpPr>
            <a:spLocks noGrp="1"/>
          </p:cNvSpPr>
          <p:nvPr>
            <p:ph type="dt" sz="half" idx="10"/>
          </p:nvPr>
        </p:nvSpPr>
        <p:spPr/>
        <p:txBody>
          <a:bodyPr/>
          <a:lstStyle/>
          <a:p>
            <a:fld id="{B150DCDA-9CE3-46C9-A96F-5693F328F9CC}" type="datetimeFigureOut">
              <a:rPr lang="en-US" smtClean="0"/>
              <a:t>1/27/2025</a:t>
            </a:fld>
            <a:endParaRPr lang="en-US"/>
          </a:p>
        </p:txBody>
      </p:sp>
      <p:sp>
        <p:nvSpPr>
          <p:cNvPr id="6" name="Footer Placeholder 5">
            <a:extLst>
              <a:ext uri="{FF2B5EF4-FFF2-40B4-BE49-F238E27FC236}">
                <a16:creationId xmlns:a16="http://schemas.microsoft.com/office/drawing/2014/main" id="{DCAE85B4-7385-40B8-8B6B-9C4CF8D9FB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FB249-72FF-4A59-8718-686EECAF1E49}"/>
              </a:ext>
            </a:extLst>
          </p:cNvPr>
          <p:cNvSpPr>
            <a:spLocks noGrp="1"/>
          </p:cNvSpPr>
          <p:nvPr>
            <p:ph type="sldNum" sz="quarter" idx="12"/>
          </p:nvPr>
        </p:nvSpPr>
        <p:spPr/>
        <p:txBody>
          <a:bodyPr/>
          <a:lstStyle/>
          <a:p>
            <a:fld id="{5007354E-61EE-4C92-BCC0-3E4F5C01BCA2}" type="slidenum">
              <a:rPr lang="en-US" smtClean="0"/>
              <a:t>‹#›</a:t>
            </a:fld>
            <a:endParaRPr lang="en-US"/>
          </a:p>
        </p:txBody>
      </p:sp>
    </p:spTree>
    <p:extLst>
      <p:ext uri="{BB962C8B-B14F-4D97-AF65-F5344CB8AC3E}">
        <p14:creationId xmlns:p14="http://schemas.microsoft.com/office/powerpoint/2010/main" val="4061452121"/>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F68FF-A2F3-41C9-A9E8-626BF6003897}"/>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a:extLst>
              <a:ext uri="{FF2B5EF4-FFF2-40B4-BE49-F238E27FC236}">
                <a16:creationId xmlns:a16="http://schemas.microsoft.com/office/drawing/2014/main" id="{DCD89F3A-C420-4957-B2EC-EA8BAA00B79F}"/>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44F34-58DD-462F-8EE9-4D2530F3AD6F}"/>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B150DCDA-9CE3-46C9-A96F-5693F328F9CC}" type="datetimeFigureOut">
              <a:rPr lang="en-US" smtClean="0"/>
              <a:t>1/27/2025</a:t>
            </a:fld>
            <a:endParaRPr lang="en-US"/>
          </a:p>
        </p:txBody>
      </p:sp>
      <p:sp>
        <p:nvSpPr>
          <p:cNvPr id="5" name="Footer Placeholder 4">
            <a:extLst>
              <a:ext uri="{FF2B5EF4-FFF2-40B4-BE49-F238E27FC236}">
                <a16:creationId xmlns:a16="http://schemas.microsoft.com/office/drawing/2014/main" id="{D26B55AD-E58B-4468-A5E1-9AE492D5801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11D548-40F7-468F-A413-D2B1132146E2}"/>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5007354E-61EE-4C92-BCC0-3E4F5C01BCA2}" type="slidenum">
              <a:rPr lang="en-US" smtClean="0"/>
              <a:t>‹#›</a:t>
            </a:fld>
            <a:endParaRPr lang="en-US"/>
          </a:p>
        </p:txBody>
      </p:sp>
    </p:spTree>
    <p:extLst>
      <p:ext uri="{BB962C8B-B14F-4D97-AF65-F5344CB8AC3E}">
        <p14:creationId xmlns:p14="http://schemas.microsoft.com/office/powerpoint/2010/main" val="1909549498"/>
      </p:ext>
    </p:extLst>
  </p:cSld>
  <p:clrMap accent1="accent1" accent2="accent2" accent3="accent3" accent4="accent4" accent5="accent5" accent6="accent6" bg1="lt1" bg2="lt2" folHlink="folHlink" hlink="hlink" tx1="dk1" tx2="dk2"/>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regulations.utah.edu/research/rules_7/r7-200b.php#a.II"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AF0A6-4504-447D-96A1-C73D54580C64}"/>
              </a:ext>
            </a:extLst>
          </p:cNvPr>
          <p:cNvSpPr>
            <a:spLocks noGrp="1"/>
          </p:cNvSpPr>
          <p:nvPr>
            <p:ph type="ctrTitle"/>
          </p:nvPr>
        </p:nvSpPr>
        <p:spPr>
          <a:xfrm>
            <a:off x="1524000" y="1122363"/>
            <a:ext cx="9144000" cy="2387600"/>
          </a:xfrm>
        </p:spPr>
        <p:txBody>
          <a:bodyPr/>
          <a:lstStyle/>
          <a:p>
            <a:pPr lvl="0" indent="0" marL="0">
              <a:buNone/>
            </a:pPr>
            <a:r>
              <a:rPr/>
              <a:t>Retention Exploratory Data Analysis PowerPoint</a:t>
            </a:r>
          </a:p>
        </p:txBody>
      </p:sp>
      <p:sp>
        <p:nvSpPr>
          <p:cNvPr id="3" name="Subtitle 2">
            <a:extLst>
              <a:ext uri="{FF2B5EF4-FFF2-40B4-BE49-F238E27FC236}">
                <a16:creationId xmlns:a16="http://schemas.microsoft.com/office/drawing/2014/main" id="{6E4B49B4-0943-4F05-B459-8CD276FD121C}"/>
              </a:ext>
            </a:extLst>
          </p:cNvPr>
          <p:cNvSpPr>
            <a:spLocks noGrp="1"/>
          </p:cNvSpPr>
          <p:nvPr>
            <p:ph idx="1" type="subTitle"/>
          </p:nvPr>
        </p:nvSpPr>
        <p:spPr>
          <a:xfrm>
            <a:off x="1524000" y="3602038"/>
            <a:ext cx="9144000" cy="1655762"/>
          </a:xfrm>
        </p:spPr>
        <p:txBody>
          <a:bodyPr/>
          <a:lstStyle/>
          <a:p>
            <a:pPr lvl="0" indent="0" marL="0">
              <a:buNone/>
            </a:pPr>
            <a:br/>
            <a:br/>
            <a:r>
              <a:rPr/>
              <a:t>Bill Prisbrey</a:t>
            </a:r>
          </a:p>
        </p:txBody>
      </p:sp>
      <p:sp>
        <p:nvSpPr>
          <p:cNvPr id="4" name="Date Placeholder 3">
            <a:extLst>
              <a:ext uri="{FF2B5EF4-FFF2-40B4-BE49-F238E27FC236}">
                <a16:creationId xmlns:a16="http://schemas.microsoft.com/office/drawing/2014/main" id="{B5BDFEF1-87F9-4993-ACD9-0C2BECE76390}"/>
              </a:ext>
            </a:extLst>
          </p:cNvPr>
          <p:cNvSpPr>
            <a:spLocks noGrp="1"/>
          </p:cNvSpPr>
          <p:nvPr>
            <p:ph idx="10" sz="half" type="dt"/>
          </p:nvPr>
        </p:nvSpPr>
        <p:spPr/>
        <p:txBody>
          <a:bodyPr/>
          <a:lstStyle/>
          <a:p>
            <a:pPr lvl="0" indent="0" marL="0">
              <a:buNone/>
            </a:pPr>
            <a:r>
              <a:rPr/>
              <a:t>2025-05-29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Retention dates</a:t>
            </a:r>
          </a:p>
        </p:txBody>
      </p:sp>
      <p:pic>
        <p:nvPicPr>
          <p:cNvPr descr="Retention-Exploratory-Data-Analysis--Intermediate--PowerPoint_files/figure-pptx/unnamed-chunk-7-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Retention intervals</a:t>
            </a:r>
          </a:p>
        </p:txBody>
      </p:sp>
      <p:pic>
        <p:nvPicPr>
          <p:cNvPr descr="Retention-Exploratory-Data-Analysis--Intermediate--PowerPoint_files/figure-pptx/unnamed-chunk-8-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Seasonality</a:t>
            </a:r>
          </a:p>
        </p:txBody>
      </p:sp>
      <p:pic>
        <p:nvPicPr>
          <p:cNvPr descr="Retention-Exploratory-Data-Analysis--Intermediate--PowerPoint_files/figure-pptx/unnamed-chunk-9-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8E2F0-08A0-473C-8D87-ACA9E1E035B5}"/>
              </a:ext>
            </a:extLst>
          </p:cNvPr>
          <p:cNvSpPr>
            <a:spLocks noGrp="1"/>
          </p:cNvSpPr>
          <p:nvPr>
            <p:ph idx="1"/>
          </p:nvPr>
        </p:nvSpPr>
        <p:spPr/>
        <p:txBody>
          <a:bodyPr/>
          <a:lstStyle/>
          <a:p>
            <a:pPr lvl="0" indent="0" marL="0">
              <a:buNone/>
            </a:pPr>
          </a:p>
          <a:p>
            <a:pPr lvl="0" indent="0" marL="0">
              <a:spcBef>
                <a:spcPts val="3000"/>
              </a:spcBef>
              <a:buNone/>
            </a:pPr>
            <a:r>
              <a:rPr b="1"/>
              <a:t>Approximate tabulations of the principal investigator population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FULL SPAN</a:t>
            </a:r>
          </a:p>
        </p:txBody>
      </p:sp>
      <p:pic>
        <p:nvPicPr>
          <p:cNvPr descr="Retention-Exploratory-Data-Analysis--Intermediate--PowerPoint_files/figure-pptx/unnamed-chunk-11-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MID SPAN</a:t>
            </a:r>
          </a:p>
        </p:txBody>
      </p:sp>
      <p:pic>
        <p:nvPicPr>
          <p:cNvPr descr="Retention-Exploratory-Data-Analysis--Intermediate--PowerPoint_files/figure-pptx/unnamed-chunk-12-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MEDICINE</a:t>
            </a:r>
          </a:p>
        </p:txBody>
      </p:sp>
      <p:pic>
        <p:nvPicPr>
          <p:cNvPr descr="Retention-Exploratory-Data-Analysis--Intermediate--PowerPoint_files/figure-pptx/unnamed-chunk-14-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Engr, Sci, and Hunt</a:t>
            </a:r>
          </a:p>
        </p:txBody>
      </p:sp>
      <p:pic>
        <p:nvPicPr>
          <p:cNvPr descr="Retention-Exploratory-Data-Analysis--Intermediate--PowerPoint_files/figure-pptx/unnamed-chunk-15-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The rest</a:t>
            </a:r>
          </a:p>
        </p:txBody>
      </p:sp>
      <p:pic>
        <p:nvPicPr>
          <p:cNvPr descr="Retention-Exploratory-Data-Analysis--Intermediate--PowerPoint_files/figure-pptx/unnamed-chunk-16-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Approximate tabulations of the principal investigator population by cluster</a:t>
            </a:r>
          </a:p>
        </p:txBody>
      </p:sp>
      <p:sp>
        <p:nvSpPr>
          <p:cNvPr id="3" name="Content Placeholder 2">
            <a:extLst>
              <a:ext uri="{FF2B5EF4-FFF2-40B4-BE49-F238E27FC236}">
                <a16:creationId xmlns:a16="http://schemas.microsoft.com/office/drawing/2014/main" id="{8208E2F0-08A0-473C-8D87-ACA9E1E035B5}"/>
              </a:ext>
            </a:extLst>
          </p:cNvPr>
          <p:cNvSpPr>
            <a:spLocks noGrp="1"/>
          </p:cNvSpPr>
          <p:nvPr>
            <p:ph idx="1"/>
          </p:nvPr>
        </p:nvSpPr>
        <p:spPr/>
        <p:txBody>
          <a:bodyPr/>
          <a:lstStyle/>
          <a:p>
            <a:pPr lvl="0" indent="0" marL="0">
              <a:buNone/>
            </a:pPr>
            <a:r>
              <a:rPr/>
              <a:t>Please see the report “Clustering principal investigators without time variables” for a lengthier description of the clusters. The cluster nicknames and percent of total funds requested won (over ten years) are as follows:</a:t>
            </a:r>
          </a:p>
          <a:p>
            <a:pPr lvl="0"/>
            <a:r>
              <a:rPr/>
              <a:t>“Perfect” (Cluster 1) (2% of funds requested won)</a:t>
            </a:r>
          </a:p>
          <a:p>
            <a:pPr lvl="0"/>
            <a:r>
              <a:rPr/>
              <a:t>“Precise” (Cluster 2) (13% of funds requested won)</a:t>
            </a:r>
          </a:p>
          <a:p>
            <a:pPr lvl="0"/>
            <a:r>
              <a:rPr/>
              <a:t>“Pipe dreams” (Cluster 3) (0% of funds requested won)</a:t>
            </a:r>
          </a:p>
          <a:p>
            <a:pPr lvl="0"/>
            <a:r>
              <a:rPr/>
              <a:t>“Plucky” (Cluster 4) (14% of funds requested won)</a:t>
            </a:r>
          </a:p>
          <a:p>
            <a:pPr lvl="0"/>
            <a:r>
              <a:rPr/>
              <a:t>“Prolific” (Cluster 5) (71% of funds requested won)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EXECUTIVE SUMMARY</a:t>
            </a:r>
          </a:p>
        </p:txBody>
      </p:sp>
      <p:sp>
        <p:nvSpPr>
          <p:cNvPr id="3" name="Content Placeholder 2">
            <a:extLst>
              <a:ext uri="{FF2B5EF4-FFF2-40B4-BE49-F238E27FC236}">
                <a16:creationId xmlns:a16="http://schemas.microsoft.com/office/drawing/2014/main" id="{8208E2F0-08A0-473C-8D87-ACA9E1E035B5}"/>
              </a:ext>
            </a:extLst>
          </p:cNvPr>
          <p:cNvSpPr>
            <a:spLocks noGrp="1"/>
          </p:cNvSpPr>
          <p:nvPr>
            <p:ph idx="1"/>
          </p:nvPr>
        </p:nvSpPr>
        <p:spPr/>
        <p:txBody>
          <a:bodyPr/>
          <a:lstStyle/>
          <a:p>
            <a:pPr lvl="0" indent="0" marL="0">
              <a:buNone/>
            </a:pPr>
            <a:r>
              <a:rPr/>
              <a:t>All graphics produced in this report used incomplete data, and no conclusions should be drawn.</a:t>
            </a:r>
          </a:p>
          <a:p>
            <a:pPr lvl="0" indent="0" marL="0">
              <a:buNone/>
            </a:pPr>
            <a:r>
              <a:rPr/>
              <a:t>This incomplete data set shows a decline in the estimated headcount of principal investigators starting in about 2020 due to reduced hires and increased departures. No investigation or explanation is attempted in this report.</a:t>
            </a:r>
          </a:p>
          <a:p>
            <a:pPr lvl="0" indent="0" marL="0">
              <a:buNone/>
            </a:pPr>
            <a:r>
              <a:rPr/>
              <a:t>It also shows that Cluster 5 PI’s (nick-named “Prolific” for being the workhorses of U research), and the population above the 90th percentile for funds won during a ten year period, are more stable with fewer departure counts than other clusters or percentiles. This creates a “chicken-or-the-egg” question as to whether their proclivity led to their stability or vice versa.</a:t>
            </a:r>
          </a:p>
          <a:p>
            <a:pPr lvl="0" indent="0" marL="0">
              <a:buNone/>
            </a:pPr>
            <a:r>
              <a:rPr/>
              <a:t>Upon re-analyzing with complete data, valid conclusions can be drawn.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BY CLUSTER</a:t>
            </a:r>
          </a:p>
        </p:txBody>
      </p:sp>
      <p:pic>
        <p:nvPicPr>
          <p:cNvPr descr="Retention-Exploratory-Data-Analysis--Intermediate--PowerPoint_files/figure-pptx/unnamed-chunk-18-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UNASSIGNED CLUSTER</a:t>
            </a:r>
          </a:p>
        </p:txBody>
      </p:sp>
      <p:pic>
        <p:nvPicPr>
          <p:cNvPr descr="Retention-Exploratory-Data-Analysis--Intermediate--PowerPoint_files/figure-pptx/unnamed-chunk-19-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CLUSTER 2 AND 4</a:t>
            </a:r>
          </a:p>
        </p:txBody>
      </p:sp>
      <p:pic>
        <p:nvPicPr>
          <p:cNvPr descr="Retention-Exploratory-Data-Analysis--Intermediate--PowerPoint_files/figure-pptx/unnamed-chunk-20-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CLUSTER 1 AND 3</a:t>
            </a:r>
          </a:p>
        </p:txBody>
      </p:sp>
      <p:pic>
        <p:nvPicPr>
          <p:cNvPr descr="Retention-Exploratory-Data-Analysis--Intermediate--PowerPoint_files/figure-pptx/unnamed-chunk-21-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CLUSTER 5</a:t>
            </a:r>
          </a:p>
        </p:txBody>
      </p:sp>
      <p:pic>
        <p:nvPicPr>
          <p:cNvPr descr="Retention-Exploratory-Data-Analysis--Intermediate--PowerPoint_files/figure-pptx/unnamed-chunk-22-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Approximate tabulations of the principal investigator population by percentiles.</a:t>
            </a:r>
          </a:p>
        </p:txBody>
      </p:sp>
      <p:sp>
        <p:nvSpPr>
          <p:cNvPr id="3" name="Content Placeholder 2">
            <a:extLst>
              <a:ext uri="{FF2B5EF4-FFF2-40B4-BE49-F238E27FC236}">
                <a16:creationId xmlns:a16="http://schemas.microsoft.com/office/drawing/2014/main" id="{8208E2F0-08A0-473C-8D87-ACA9E1E035B5}"/>
              </a:ext>
            </a:extLst>
          </p:cNvPr>
          <p:cNvSpPr>
            <a:spLocks noGrp="1"/>
          </p:cNvSpPr>
          <p:nvPr>
            <p:ph idx="1"/>
          </p:nvPr>
        </p:nvSpPr>
        <p:spPr/>
        <p:txBody>
          <a:bodyPr/>
          <a:lstStyle/>
          <a:p>
            <a:pPr lvl="0" indent="0" marL="0">
              <a:buNone/>
            </a:pPr>
            <a:r>
              <a:rPr/>
              <a:t>Percentiles are calculated based on the ten year sum of funds requested won per PI. A lengthier description is yet to be written.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PERCENTILES</a:t>
            </a:r>
          </a:p>
        </p:txBody>
      </p:sp>
      <p:pic>
        <p:nvPicPr>
          <p:cNvPr descr="Retention-Exploratory-Data-Analysis--Intermediate--PowerPoint_files/figure-pptx/unnamed-chunk-24-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CONSISTENCY</a:t>
            </a:r>
          </a:p>
        </p:txBody>
      </p:sp>
      <p:pic>
        <p:nvPicPr>
          <p:cNvPr descr="Retention-Exploratory-Data-Analysis--Intermediate--PowerPoint_files/figure-pptx/unnamed-chunk-28-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ANNUAL PERCENTILE</a:t>
            </a:r>
          </a:p>
        </p:txBody>
      </p:sp>
      <p:pic>
        <p:nvPicPr>
          <p:cNvPr descr="Retention-Exploratory-Data-Analysis--Intermediate--PowerPoint_files/figure-pptx/unnamed-chunk-29-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LOW VARIATION</a:t>
            </a:r>
          </a:p>
        </p:txBody>
      </p:sp>
      <p:pic>
        <p:nvPicPr>
          <p:cNvPr descr="Retention-Exploratory-Data-Analysis--Intermediate--PowerPoint_files/figure-pptx/unnamed-chunk-30-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SUMMARY</a:t>
            </a:r>
          </a:p>
        </p:txBody>
      </p:sp>
      <p:sp>
        <p:nvSpPr>
          <p:cNvPr id="3" name="Content Placeholder 2">
            <a:extLst>
              <a:ext uri="{FF2B5EF4-FFF2-40B4-BE49-F238E27FC236}">
                <a16:creationId xmlns:a16="http://schemas.microsoft.com/office/drawing/2014/main" id="{8208E2F0-08A0-473C-8D87-ACA9E1E035B5}"/>
              </a:ext>
            </a:extLst>
          </p:cNvPr>
          <p:cNvSpPr>
            <a:spLocks noGrp="1"/>
          </p:cNvSpPr>
          <p:nvPr>
            <p:ph idx="1"/>
          </p:nvPr>
        </p:nvSpPr>
        <p:spPr/>
        <p:txBody>
          <a:bodyPr/>
          <a:lstStyle/>
          <a:p>
            <a:pPr lvl="0" indent="0" marL="0">
              <a:buNone/>
            </a:pPr>
            <a:r>
              <a:rPr/>
              <a:t>The retention data contains records for 4,485 principal investigators, where principal investigators are extracted from the table “osp.d_pi_vw” and are presumably identified according to the definitions and designations found in </a:t>
            </a:r>
            <a:r>
              <a:rPr>
                <a:hlinkClick r:id="rId2"/>
              </a:rPr>
              <a:t>Rule R7-200B</a:t>
            </a:r>
            <a:r>
              <a:rPr/>
              <a:t>. The definition of a principal investigator and inclusion in this data set is being reviewed.</a:t>
            </a:r>
          </a:p>
          <a:p>
            <a:pPr lvl="0" indent="0" marL="0">
              <a:buNone/>
            </a:pPr>
            <a:r>
              <a:rPr/>
              <a:t>This data set includes all 2,937 principal investigators who submitted proposals after FY2013 as described in the Grants Exploratory project, and contains an additional 1,548 principal investigators who presumably submitted proposals before 2013. Although additional information from HR is forthcoming, and the designation of “principal investigator” in OSP data is being reviewed, it may be prudent to exclude the additional PI’s from future projects due to incomplete data on their proposal submissions.</a:t>
            </a:r>
          </a:p>
          <a:p>
            <a:pPr lvl="0" indent="0" marL="0">
              <a:buNone/>
            </a:pPr>
            <a:r>
              <a:rPr/>
              <a:t>The data contains up to three dates per PI: initial hire date, one re-hire date, and the most recent termination date (if it exists.) Because not all termination and re-hire dates are included, it is impossible to accurately tabulate head count. This prevents accurate calculation of metrics that use the headcount as a denominator, such as the turnover rate. Instead, re-hire dates are ignored and headcount is estimated using the initial hire date.</a:t>
            </a:r>
          </a:p>
          <a:p>
            <a:pPr lvl="0" indent="0" marL="0">
              <a:buNone/>
            </a:pPr>
            <a:r>
              <a:rPr/>
              <a:t>As well, action reasons (such as an explanation for termination) are not included, making it impossible to distinguish “voluntary” and “involuntary” separation.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MEDIUM VARIATION</a:t>
            </a:r>
          </a:p>
        </p:txBody>
      </p:sp>
      <p:pic>
        <p:nvPicPr>
          <p:cNvPr descr="Retention-Exploratory-Data-Analysis--Intermediate--PowerPoint_files/figure-pptx/unnamed-chunk-31-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a:t>HIGH VARIATION</a:t>
            </a:r>
          </a:p>
        </p:txBody>
      </p:sp>
      <p:pic>
        <p:nvPicPr>
          <p:cNvPr descr="Retention-Exploratory-Data-Analysis--Intermediate--PowerPoint_files/figure-pptx/unnamed-chunk-32-1.png" id="0" name="Picture 1"/>
          <p:cNvPicPr>
            <a:picLocks noGrp="1" noChangeAspect="1"/>
          </p:cNvPicPr>
          <p:nvPr/>
        </p:nvPicPr>
        <p:blipFill>
          <a:blip r:embed="rId2"/>
          <a:stretch>
            <a:fillRect/>
          </a:stretch>
        </p:blipFill>
        <p:spPr bwMode="auto">
          <a:xfrm>
            <a:off x="228600" y="139700"/>
            <a:ext cx="11722100" cy="6591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b="1" i="1"/>
              <a:t>Dates and intervals:</a:t>
            </a:r>
          </a:p>
        </p:txBody>
      </p:sp>
      <p:sp>
        <p:nvSpPr>
          <p:cNvPr id="3" name="Content Placeholder 2">
            <a:extLst>
              <a:ext uri="{FF2B5EF4-FFF2-40B4-BE49-F238E27FC236}">
                <a16:creationId xmlns:a16="http://schemas.microsoft.com/office/drawing/2014/main" id="{8208E2F0-08A0-473C-8D87-ACA9E1E035B5}"/>
              </a:ext>
            </a:extLst>
          </p:cNvPr>
          <p:cNvSpPr>
            <a:spLocks noGrp="1"/>
          </p:cNvSpPr>
          <p:nvPr>
            <p:ph idx="1"/>
          </p:nvPr>
        </p:nvSpPr>
        <p:spPr/>
        <p:txBody>
          <a:bodyPr/>
          <a:lstStyle/>
          <a:p>
            <a:pPr lvl="0" indent="0" marL="0">
              <a:buNone/>
            </a:pPr>
            <a:r>
              <a:rPr/>
              <a:t>The earliest hire date reaches back to 1958, and the earliest termination date is in 2007. The largest interval between initial hire and rehire date is 51 years, and the largest interval between hire date and termination date is 59 years.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b="1" i="1"/>
              <a:t>Seasonality:</a:t>
            </a:r>
          </a:p>
        </p:txBody>
      </p:sp>
      <p:sp>
        <p:nvSpPr>
          <p:cNvPr id="3" name="Content Placeholder 2">
            <a:extLst>
              <a:ext uri="{FF2B5EF4-FFF2-40B4-BE49-F238E27FC236}">
                <a16:creationId xmlns:a16="http://schemas.microsoft.com/office/drawing/2014/main" id="{8208E2F0-08A0-473C-8D87-ACA9E1E035B5}"/>
              </a:ext>
            </a:extLst>
          </p:cNvPr>
          <p:cNvSpPr>
            <a:spLocks noGrp="1"/>
          </p:cNvSpPr>
          <p:nvPr>
            <p:ph idx="1"/>
          </p:nvPr>
        </p:nvSpPr>
        <p:spPr/>
        <p:txBody>
          <a:bodyPr/>
          <a:lstStyle/>
          <a:p>
            <a:pPr lvl="0" indent="0" marL="0">
              <a:buNone/>
            </a:pPr>
            <a:r>
              <a:rPr/>
              <a:t>The data shows most hire or termination activity happening in the middle of the year around July 1st.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b="1" i="1"/>
              <a:t>Apparent population decline overall:</a:t>
            </a:r>
          </a:p>
        </p:txBody>
      </p:sp>
      <p:sp>
        <p:nvSpPr>
          <p:cNvPr id="3" name="Content Placeholder 2">
            <a:extLst>
              <a:ext uri="{FF2B5EF4-FFF2-40B4-BE49-F238E27FC236}">
                <a16:creationId xmlns:a16="http://schemas.microsoft.com/office/drawing/2014/main" id="{8208E2F0-08A0-473C-8D87-ACA9E1E035B5}"/>
              </a:ext>
            </a:extLst>
          </p:cNvPr>
          <p:cNvSpPr>
            <a:spLocks noGrp="1"/>
          </p:cNvSpPr>
          <p:nvPr>
            <p:ph idx="1"/>
          </p:nvPr>
        </p:nvSpPr>
        <p:spPr/>
        <p:txBody>
          <a:bodyPr/>
          <a:lstStyle/>
          <a:p>
            <a:pPr lvl="0" indent="0" marL="0">
              <a:buNone/>
            </a:pPr>
            <a:r>
              <a:rPr/>
              <a:t>Population head count appears to decline from 2020 onwards due to an increase in terminations and a decrease in hiring. Because re-hires are ignored, head count is roughly estimated.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b="1" i="1"/>
              <a:t>Estimated population by college:</a:t>
            </a:r>
          </a:p>
        </p:txBody>
      </p:sp>
      <p:sp>
        <p:nvSpPr>
          <p:cNvPr id="3" name="Content Placeholder 2">
            <a:extLst>
              <a:ext uri="{FF2B5EF4-FFF2-40B4-BE49-F238E27FC236}">
                <a16:creationId xmlns:a16="http://schemas.microsoft.com/office/drawing/2014/main" id="{8208E2F0-08A0-473C-8D87-ACA9E1E035B5}"/>
              </a:ext>
            </a:extLst>
          </p:cNvPr>
          <p:cNvSpPr>
            <a:spLocks noGrp="1"/>
          </p:cNvSpPr>
          <p:nvPr>
            <p:ph idx="1"/>
          </p:nvPr>
        </p:nvSpPr>
        <p:spPr/>
        <p:txBody>
          <a:bodyPr/>
          <a:lstStyle/>
          <a:p>
            <a:pPr lvl="0" indent="0" marL="0">
              <a:buNone/>
            </a:pPr>
            <a:r>
              <a:rPr/>
              <a:t>Among the colleges, the count of departures increased dramatically in 2024 at Engineering and Science, and remained stable (though elevated) at the School of Medicine and at the Huntsman Cancer Institute.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b="1" i="1"/>
              <a:t>Estimated population by cluster:</a:t>
            </a:r>
          </a:p>
        </p:txBody>
      </p:sp>
      <p:sp>
        <p:nvSpPr>
          <p:cNvPr id="3" name="Content Placeholder 2">
            <a:extLst>
              <a:ext uri="{FF2B5EF4-FFF2-40B4-BE49-F238E27FC236}">
                <a16:creationId xmlns:a16="http://schemas.microsoft.com/office/drawing/2014/main" id="{8208E2F0-08A0-473C-8D87-ACA9E1E035B5}"/>
              </a:ext>
            </a:extLst>
          </p:cNvPr>
          <p:cNvSpPr>
            <a:spLocks noGrp="1"/>
          </p:cNvSpPr>
          <p:nvPr>
            <p:ph idx="1"/>
          </p:nvPr>
        </p:nvSpPr>
        <p:spPr/>
        <p:txBody>
          <a:bodyPr/>
          <a:lstStyle/>
          <a:p>
            <a:pPr lvl="0" indent="0" marL="0">
              <a:buNone/>
            </a:pPr>
            <a:r>
              <a:rPr/>
              <a:t>The description of the clusters is contained in a report titled “Clustering principal investigators without time variables.”</a:t>
            </a:r>
          </a:p>
          <a:p>
            <a:pPr lvl="0" indent="0" marL="0">
              <a:buNone/>
            </a:pPr>
            <a:r>
              <a:rPr/>
              <a:t>Among the clusters, departure counts among PI’s not assigned to a cluster (due to too few proposals) are highest, and lowest in Cluster 5 “Prolific” (the workhorses of research at the U.)</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5A2BA-A562-4287-93CF-18DF15866785}"/>
              </a:ext>
            </a:extLst>
          </p:cNvPr>
          <p:cNvSpPr>
            <a:spLocks noGrp="1"/>
          </p:cNvSpPr>
          <p:nvPr>
            <p:ph type="title"/>
          </p:nvPr>
        </p:nvSpPr>
        <p:spPr>
          <a:xfrm>
            <a:off x="6096000" y="6753726"/>
            <a:ext cx="5996684" cy="104274"/>
          </a:xfrm>
        </p:spPr>
        <p:txBody>
          <a:bodyPr/>
          <a:lstStyle/>
          <a:p>
            <a:pPr lvl="0" indent="0" marL="0">
              <a:buNone/>
            </a:pPr>
            <a:r>
              <a:rPr b="1" i="1"/>
              <a:t>Estimated population by percentile:</a:t>
            </a:r>
          </a:p>
        </p:txBody>
      </p:sp>
      <p:sp>
        <p:nvSpPr>
          <p:cNvPr id="3" name="Content Placeholder 2">
            <a:extLst>
              <a:ext uri="{FF2B5EF4-FFF2-40B4-BE49-F238E27FC236}">
                <a16:creationId xmlns:a16="http://schemas.microsoft.com/office/drawing/2014/main" id="{8208E2F0-08A0-473C-8D87-ACA9E1E035B5}"/>
              </a:ext>
            </a:extLst>
          </p:cNvPr>
          <p:cNvSpPr>
            <a:spLocks noGrp="1"/>
          </p:cNvSpPr>
          <p:nvPr>
            <p:ph idx="1"/>
          </p:nvPr>
        </p:nvSpPr>
        <p:spPr/>
        <p:txBody>
          <a:bodyPr/>
          <a:lstStyle/>
          <a:p>
            <a:pPr lvl="0" indent="0" marL="0">
              <a:buNone/>
            </a:pPr>
            <a:r>
              <a:rPr/>
              <a:t>A description of the percentiles is yet to be written. Percentiles were originally calculated based on ten years’ of performance. The 90th percentile or higher population has the lowest departure counts and what appears to be the most stable population. Because the percentiles were calculated based on ten years’ of performance, it introduces a chicken-or-egg question: is this population considered successful because they have been stable, or are they made stable because they are successful? In other words, are highly successful researchers not part of the ten-year 90th percentile because they left after only three years?</a:t>
            </a:r>
          </a:p>
          <a:p>
            <a:pPr lvl="0" indent="0" marL="0">
              <a:buNone/>
            </a:pPr>
            <a:r>
              <a:rPr/>
              <a:t>To answer this question, percentiles were then re-calculated on an annual basis. About 40% of the PI’s consistently win funds within a five percentile range of themselves in any given year. However, a very strong alternating pattern was discovered where a PI wins at a high percentile in one year followed by a low percentile in the next year. This pattern is noted in this report and deferred to examine in a yet-to-be-written report examining annual performance.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Retention Exploratory Data Analysis PowerPoint</dc:title>
  <dc:creator>Bill Prisbrey</dc:creator>
  <cp:keywords/>
  <dcterms:created xsi:type="dcterms:W3CDTF">2025-06-06T23:02:01Z</dcterms:created>
  <dcterms:modified xsi:type="dcterms:W3CDTF">2025-06-06T23:02:01Z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2025-05-29</vt:lpwstr>
  </property>
  <property fmtid="{D5CDD505-2E9C-101B-9397-08002B2CF9AE}" pid="3" name="output">
    <vt:lpwstr/>
  </property>
</Properties>
</file>