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31217"/>
    <p:restoredTop sz="94660"/>
  </p:normalViewPr>
  <p:slideViewPr>
    <p:cSldViewPr snapToGrid="0">
      <p:cViewPr>
        <p:scale>
          <a:sx d="100" n="200"/>
          <a:sy d="100" n="200"/>
        </p:scale>
        <p:origin x="96" y="-618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AF0A6-4504-447D-96A1-C73D54580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B49B4-0943-4F05-B459-8CD276FD1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DFEF1-87F9-4993-ACD9-0C2BECE7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DCDA-9CE3-46C9-A96F-5693F328F9C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2EB57-1AD5-4893-9AEC-21D14A7D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08C77-C00A-463A-8BA8-C085B3F83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354E-61EE-4C92-BCC0-3E4F5C01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0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98BC9-8D0F-466A-969F-D1AE4669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C7E6D-71D9-4DC5-ADB4-33232594E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E65DE-F4A3-4E0E-88D4-3BA00D0B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DCDA-9CE3-46C9-A96F-5693F328F9C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D173D-C7DB-47FA-B57D-50BF2B315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F0B4F-87D1-4D9F-8AC7-94DA5C480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354E-61EE-4C92-BCC0-3E4F5C01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5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12B0B0-9442-4D9E-B7A8-FB3A75FF0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3D091-A9D6-4532-9FE2-D482194FC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5CAB7-A7D6-45C0-ADAF-E8BB9DBA3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DCDA-9CE3-46C9-A96F-5693F328F9C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97C7F-2093-4895-85FB-6912ED69D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1E497-EF99-4027-8F5D-EA5E1141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354E-61EE-4C92-BCC0-3E4F5C01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8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5A2BA-A562-4287-93CF-18DF1586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753726"/>
            <a:ext cx="5996684" cy="104274"/>
          </a:xfrm>
        </p:spPr>
        <p:txBody>
          <a:bodyPr>
            <a:normAutofit/>
          </a:bodyPr>
          <a:lstStyle>
            <a:lvl1pPr algn="r">
              <a:defRPr sz="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8E2F0-08A0-473C-8D87-ACA9E1E03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16" y="143838"/>
            <a:ext cx="11979668" cy="65951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24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FD81-CBDF-40BC-8DBE-AF3A72FD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C0785-7BD1-4C19-9285-E4E6C4D46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3AFE9-BE5D-4C52-815A-C159B494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DCDA-9CE3-46C9-A96F-5693F328F9C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0BD4E-0EFE-43A7-ACB8-1D76FFED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6735-8431-4CDB-90E2-6D2BF554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354E-61EE-4C92-BCC0-3E4F5C01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63A1E-4860-4759-8DA8-D8627E86F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421F-081C-477A-B7E7-16B9F70BC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E2A64-69F3-463A-B472-DB7231E60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9C45C-2782-44FA-B875-659643A2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DCDA-9CE3-46C9-A96F-5693F328F9C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6F89C-A1CD-41C6-B17A-F66BC6AB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8F50E-C787-4DFC-AB51-B087A3CB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354E-61EE-4C92-BCC0-3E4F5C01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1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FD00-D20E-4EE8-A1F5-24392459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2FD21-5AF5-45FF-BB0B-21BD7666C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4EAC-EDE0-476A-83F4-5DC7AABE1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AC12C-1DB2-4CAA-B4DD-891B12F1B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8414D9-074D-4009-B193-3A3DAE5E1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02880-D6A4-4EC8-99D9-15DE31B5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DCDA-9CE3-46C9-A96F-5693F328F9C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DAD17F-5B9D-4EA9-8D96-C5D1659B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1CEF36-21FD-4A83-9224-3C39EBD66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354E-61EE-4C92-BCC0-3E4F5C01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3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6683F-EF60-4DBD-B8E5-BA7DB7902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59A05-590D-4657-86AA-1EF41854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DCDA-9CE3-46C9-A96F-5693F328F9C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01D88-0D05-49BF-8FDC-F60712258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77900E-B191-480D-9DC9-0787D5F0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354E-61EE-4C92-BCC0-3E4F5C01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5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82E50C-5C62-46C6-A8F0-914BA24F1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DCDA-9CE3-46C9-A96F-5693F328F9C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BF40E9-BBBB-4182-A1CC-2D59C1D6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B6DE3-0DAB-456F-BB49-8434DD38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354E-61EE-4C92-BCC0-3E4F5C01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8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F16E2-5E48-4414-BDC2-3CD74AB53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188912"/>
            <a:ext cx="337298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88C71-020A-4583-BADC-A49B9C958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1512" y="1936070"/>
            <a:ext cx="3372983" cy="47586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0D8A2-23FF-4B78-B673-9B26D8179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229" y="188912"/>
            <a:ext cx="8444258" cy="6505803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6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174DC-E2D7-4E05-8C43-97A80F81D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3BC484-455B-485F-80FA-BD48C4132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05F29-D0B3-4C6C-9665-AC828B286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6531F-972F-4D32-A9A8-D9B6F71D9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DCDA-9CE3-46C9-A96F-5693F328F9C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E85B4-7385-40B8-8B6B-9C4CF8D9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FB249-72FF-4A59-8718-686EECAF1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354E-61EE-4C92-BCC0-3E4F5C01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52121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F68FF-A2F3-41C9-A9E8-626BF600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89F3A-C420-4957-B2EC-EA8BAA00B79F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44F34-58DD-462F-8EE9-4D2530F3AD6F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0DCDA-9CE3-46C9-A96F-5693F328F9C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B55AD-E58B-4468-A5E1-9AE492D58015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1D548-40F7-468F-A413-D2B1132146E2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7354E-61EE-4C92-BCC0-3E4F5C01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49498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5A2BA-A562-4287-93CF-18DF1586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753726"/>
            <a:ext cx="5996684" cy="104274"/>
          </a:xfrm>
        </p:spPr>
        <p:txBody>
          <a:bodyPr/>
          <a:lstStyle/>
          <a:p>
            <a:pPr lvl="0" indent="0" marL="0">
              <a:buNone/>
            </a:pPr>
            <a:r>
              <a:rPr/>
              <a:t>SIMPLE CLUSTERS BASED ON WIN RATES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5A2BA-A562-4287-93CF-18DF1586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753726"/>
            <a:ext cx="5996684" cy="104274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8E2F0-08A0-473C-8D87-ACA9E1E03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arenBoth"/>
            </a:pPr>
            <a:r>
              <a:rPr/>
              <a:t>Summary</a:t>
            </a:r>
            <a:br/>
          </a:p>
          <a:p>
            <a:pPr lvl="0" indent="-457200" marL="457200">
              <a:buAutoNum type="arabicParenBoth"/>
            </a:pPr>
            <a:r>
              <a:rPr/>
              <a:t>Method</a:t>
            </a:r>
            <a:br/>
          </a:p>
          <a:p>
            <a:pPr lvl="0" indent="-457200" marL="457200">
              <a:buAutoNum type="arabicParenBoth"/>
            </a:pPr>
            <a:r>
              <a:rPr/>
              <a:t>Clusters verbally described</a:t>
            </a:r>
          </a:p>
          <a:p>
            <a:pPr lvl="0" indent="-457200" marL="457200">
              <a:buAutoNum type="arabicParenBoth"/>
            </a:pPr>
            <a:r>
              <a:rPr/>
              <a:t>Clusters visually described</a:t>
            </a:r>
          </a:p>
          <a:p>
            <a:pPr lvl="0" indent="-457200" marL="457200">
              <a:buAutoNum type="arabicParenBoth"/>
            </a:pPr>
            <a:r>
              <a:rPr/>
              <a:t>Table of aggregated values by cluster</a:t>
            </a:r>
            <a:br/>
          </a:p>
          <a:p>
            <a:pPr lvl="0" indent="-457200" marL="457200">
              <a:buAutoNum type="arabicParenBoth"/>
            </a:pPr>
            <a:r>
              <a:rPr/>
              <a:t>Hierachical clustering on principal components</a:t>
            </a:r>
            <a:br/>
          </a:p>
          <a:p>
            <a:pPr lvl="0" indent="-457200" marL="457200">
              <a:buAutoNum type="arabicParenBoth"/>
            </a:pPr>
            <a:r>
              <a:rPr/>
              <a:t>Clusters displayed on scatter plots</a:t>
            </a:r>
            <a:br/>
          </a:p>
          <a:p>
            <a:pPr lvl="0" indent="-457200" marL="457200">
              <a:buAutoNum type="arabicParenBoth"/>
            </a:pPr>
            <a:r>
              <a:rPr/>
              <a:t>Variable relevance per cluster</a:t>
            </a:r>
            <a:br/>
          </a:p>
          <a:p>
            <a:pPr lvl="0" indent="-457200" marL="457200">
              <a:buAutoNum type="arabicParenBoth"/>
            </a:pPr>
            <a:r>
              <a:rPr/>
              <a:t>Clusters over time</a:t>
            </a:r>
            <a:br/>
          </a:p>
          <a:p>
            <a:pPr lvl="0" indent="-457200" marL="457200">
              <a:buAutoNum type="arabicParenBoth"/>
            </a:pPr>
            <a:r>
              <a:rPr/>
              <a:t>Cluster populations by college and major institutions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5A2BA-A562-4287-93CF-18DF1586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753726"/>
            <a:ext cx="5996684" cy="104274"/>
          </a:xfrm>
        </p:spPr>
        <p:txBody>
          <a:bodyPr/>
          <a:lstStyle/>
          <a:p>
            <a:pPr lvl="0" indent="0" marL="0">
              <a:buNone/>
            </a:pPr>
            <a:r>
              <a:rPr/>
              <a:t>1.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8E2F0-08A0-473C-8D87-ACA9E1E03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shows principal investigators sorted into eight clusters using only two criteria: the win rates by count of proposal and sum of funds requested.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5A2BA-A562-4287-93CF-18DF1586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753726"/>
            <a:ext cx="5996684" cy="104274"/>
          </a:xfrm>
        </p:spPr>
        <p:txBody>
          <a:bodyPr/>
          <a:lstStyle/>
          <a:p>
            <a:pPr lvl="0" indent="0" marL="0">
              <a:buNone/>
            </a:pPr>
            <a:r>
              <a:rPr/>
              <a:t>2.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8E2F0-08A0-473C-8D87-ACA9E1E03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First, principal investigators (PI’s) with three or fewer proposals are filtered out. 1,265 principal investigators (43%) are removed and 1,672 principal investigators (57%) are kept.</a:t>
            </a:r>
          </a:p>
          <a:p>
            <a:pPr lvl="0" indent="0" marL="0">
              <a:buNone/>
            </a:pPr>
            <a:r>
              <a:rPr/>
              <a:t>Second, two variables are calculated per principal investigator:</a:t>
            </a:r>
          </a:p>
          <a:p>
            <a:pPr lvl="0"/>
            <a:r>
              <a:rPr/>
              <a:t>Rate of proposals won (count rate)</a:t>
            </a:r>
            <a:br/>
          </a:p>
          <a:p>
            <a:pPr lvl="0"/>
            <a:r>
              <a:rPr/>
              <a:t>Rate of funds requested won (sum rate)</a:t>
            </a:r>
          </a:p>
          <a:p>
            <a:pPr lvl="0" indent="0" marL="0">
              <a:buNone/>
            </a:pPr>
            <a:r>
              <a:rPr/>
              <a:t>Third, the rates are centered and scaled.</a:t>
            </a:r>
          </a:p>
          <a:p>
            <a:pPr lvl="0" indent="0" marL="0">
              <a:buNone/>
            </a:pPr>
            <a:r>
              <a:rPr/>
              <a:t>Fourth, principle components are extracted.</a:t>
            </a:r>
          </a:p>
          <a:p>
            <a:pPr lvl="0" indent="0" marL="0">
              <a:buNone/>
            </a:pPr>
            <a:r>
              <a:rPr/>
              <a:t>Fifth, hierarchical clustering using Euclidean distance and Ward’s method is used to produce eight clusters.</a:t>
            </a:r>
          </a:p>
          <a:p>
            <a:pPr lvl="0" indent="0" marL="0">
              <a:buNone/>
            </a:pPr>
            <a:r>
              <a:rPr/>
              <a:t>The clusters are named, described verbally and visually, and the cluster populations by colleges and major institutions are shown.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5A2BA-A562-4287-93CF-18DF1586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753726"/>
            <a:ext cx="5996684" cy="104274"/>
          </a:xfrm>
        </p:spPr>
        <p:txBody>
          <a:bodyPr/>
          <a:lstStyle/>
          <a:p>
            <a:pPr lvl="0" indent="0" marL="0">
              <a:buNone/>
            </a:pPr>
            <a:r>
              <a:rPr/>
              <a:t>3. CLUSTERS VERBALLY DESCRIBED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8E2F0-08A0-473C-8D87-ACA9E1E03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CLUSTER 1: ROCK BOTTOM</a:t>
            </a:r>
            <a:br/>
            <a:r>
              <a:rPr/>
              <a:t>Principal investigators in Cluster 1 have less than ~20% win rates by both count and sum.</a:t>
            </a:r>
          </a:p>
          <a:p>
            <a:pPr lvl="0" indent="0" marL="0">
              <a:buNone/>
            </a:pPr>
            <a:r>
              <a:rPr/>
              <a:t>It has a population of 211 PIs (12.6%) and accounts for only 2.1% of total requested funds won.</a:t>
            </a:r>
          </a:p>
          <a:p>
            <a:pPr lvl="0" indent="0" marL="0">
              <a:buNone/>
            </a:pPr>
            <a:r>
              <a:rPr b="1"/>
              <a:t>CLUSTER 2: DOMINANT</a:t>
            </a:r>
            <a:br/>
            <a:r>
              <a:rPr/>
              <a:t>Principal investigators in Cluster 2 have less than ~40% win rates by both count and sum.</a:t>
            </a:r>
          </a:p>
          <a:p>
            <a:pPr lvl="0" indent="0" marL="0">
              <a:buNone/>
            </a:pPr>
            <a:r>
              <a:rPr/>
              <a:t>It has the largest share of the population and proposals submitted, as well as a large share of funds awarded.</a:t>
            </a:r>
          </a:p>
          <a:p>
            <a:pPr lvl="0" indent="0" marL="0">
              <a:buNone/>
            </a:pPr>
            <a:r>
              <a:rPr/>
              <a:t>It has a population of 370 PIs (22.1%) and accounts for 16.6% of total requested funds won.</a:t>
            </a:r>
          </a:p>
          <a:p>
            <a:pPr lvl="0" indent="0" marL="0">
              <a:buNone/>
            </a:pPr>
            <a:r>
              <a:rPr b="1"/>
              <a:t>CLUSTER 3: BIG WHIFF</a:t>
            </a:r>
            <a:br/>
            <a:r>
              <a:rPr/>
              <a:t>Principal investigators in Cluster 3 have less than ~30% win rates by sum and less than ~70% win rate by count.</a:t>
            </a:r>
          </a:p>
          <a:p>
            <a:pPr lvl="0" indent="0" marL="0">
              <a:buNone/>
            </a:pPr>
            <a:r>
              <a:rPr/>
              <a:t>They have a respectable win rate by count but lose the larger proposals.</a:t>
            </a:r>
          </a:p>
          <a:p>
            <a:pPr lvl="0" indent="0" marL="0">
              <a:buNone/>
            </a:pPr>
            <a:r>
              <a:rPr/>
              <a:t>Cluster 3 has a population of 190 PIs (11.4%) and accounts for 5.5% of total requested funds won.</a:t>
            </a:r>
          </a:p>
          <a:p>
            <a:pPr lvl="0" indent="0" marL="0">
              <a:buNone/>
            </a:pPr>
            <a:r>
              <a:rPr b="1"/>
              <a:t>CLUSTER 4: MONEY</a:t>
            </a:r>
            <a:br/>
            <a:r>
              <a:rPr/>
              <a:t>Principal investigators in Cluster 4 have less than ~60% win rates by sum and less than ~50% win rates by count.</a:t>
            </a:r>
          </a:p>
          <a:p>
            <a:pPr lvl="0" indent="0" marL="0">
              <a:buNone/>
            </a:pPr>
            <a:r>
              <a:rPr/>
              <a:t>It has the largest share of funds requested won.</a:t>
            </a:r>
          </a:p>
          <a:p>
            <a:pPr lvl="0" indent="0" marL="0">
              <a:buNone/>
            </a:pPr>
            <a:r>
              <a:rPr/>
              <a:t>Cluster 4 has a population of 245 PIs (14.7%) and accounts for 25.5% of total requested funds won.</a:t>
            </a:r>
          </a:p>
          <a:p>
            <a:pPr lvl="0" indent="0" marL="0">
              <a:buNone/>
            </a:pPr>
            <a:r>
              <a:rPr b="1"/>
              <a:t>CLUSTER 5: MISSING THE BIG WINS</a:t>
            </a:r>
            <a:br/>
            <a:r>
              <a:rPr/>
              <a:t>Principal investigators in Cluster 5 have less than ~50% win rates by sum and greater than ~50% win rates by count.</a:t>
            </a:r>
          </a:p>
          <a:p>
            <a:pPr lvl="0" indent="0" marL="0">
              <a:buNone/>
            </a:pPr>
            <a:r>
              <a:rPr/>
              <a:t>They have an excellent win rate by count but like Cluster 3, they lose the larger proposals.</a:t>
            </a:r>
          </a:p>
          <a:p>
            <a:pPr lvl="0" indent="0" marL="0">
              <a:buNone/>
            </a:pPr>
            <a:r>
              <a:rPr/>
              <a:t>Cluster 5 has a population of 151 PIs (9%) and accounts for a large majority (9.9%) of total requested funds won.</a:t>
            </a:r>
          </a:p>
          <a:p>
            <a:pPr lvl="0" indent="0" marL="0">
              <a:buNone/>
            </a:pPr>
            <a:r>
              <a:rPr b="1"/>
              <a:t>CLUSTER 6: BRONZE MEDAL</a:t>
            </a:r>
          </a:p>
          <a:p>
            <a:pPr lvl="0" indent="0" marL="0">
              <a:buNone/>
            </a:pPr>
            <a:r>
              <a:rPr/>
              <a:t>Principal investigators in Cluster 6 have greater than ~40% win rates by sum and less than ~65% win rates by count.</a:t>
            </a:r>
          </a:p>
          <a:p>
            <a:pPr lvl="0" indent="0" marL="0">
              <a:buNone/>
            </a:pPr>
            <a:r>
              <a:rPr/>
              <a:t>Their win rates by sum are in third place behind Clusters 7 and 8. And compared to Clusters 3 and 5, they win the large proposals.</a:t>
            </a:r>
          </a:p>
          <a:p>
            <a:pPr lvl="0" indent="0" marL="0">
              <a:buNone/>
            </a:pPr>
            <a:r>
              <a:rPr/>
              <a:t>Cluster 6 has a population of 156 PIs (9.3%) and accounts for a large majority (17.1%) of total requested funds won.</a:t>
            </a:r>
          </a:p>
          <a:p>
            <a:pPr lvl="0" indent="0" marL="0">
              <a:buNone/>
            </a:pPr>
            <a:r>
              <a:rPr b="1"/>
              <a:t>CLUSTER 7: SILVER MEDAL</a:t>
            </a:r>
            <a:br/>
            <a:r>
              <a:rPr/>
              <a:t>Principal investigators in Cluster 7 have greater than ~50% win rates by sum and greater than ~60% win rates by count. They have the second-highest win rates.</a:t>
            </a:r>
          </a:p>
          <a:p>
            <a:pPr lvl="0" indent="0" marL="0">
              <a:buNone/>
            </a:pPr>
            <a:r>
              <a:rPr/>
              <a:t>Cluster 7 has a population of 165 PIs (9.9%) and accounts for a large majority (14.1%) of total requested funds won.</a:t>
            </a:r>
          </a:p>
          <a:p>
            <a:pPr lvl="0" indent="0" marL="0">
              <a:buNone/>
            </a:pPr>
            <a:r>
              <a:rPr b="1"/>
              <a:t>CLUSTER 8: GOLD MEDAL</a:t>
            </a:r>
            <a:br/>
            <a:r>
              <a:rPr/>
              <a:t>Principal investigators in Cluster 8 have greater than ~80% win rates by sum and greater than ~65% win rates by count. They have the highest win rates.</a:t>
            </a:r>
          </a:p>
          <a:p>
            <a:pPr lvl="0" indent="0" marL="0">
              <a:buNone/>
            </a:pPr>
            <a:r>
              <a:rPr/>
              <a:t>Cluster 8 has a population of 184 PIs (11%) and accounts for a large majority (9.3%) of total requested funds won.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5A2BA-A562-4287-93CF-18DF1586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753726"/>
            <a:ext cx="5996684" cy="104274"/>
          </a:xfrm>
        </p:spPr>
        <p:txBody>
          <a:bodyPr/>
          <a:lstStyle/>
          <a:p>
            <a:pPr lvl="0" indent="0" marL="0">
              <a:buNone/>
            </a:pPr>
            <a:r>
              <a:rPr/>
              <a:t>4. CLUSTERS VISUALLY DESCRIBED</a:t>
            </a:r>
          </a:p>
        </p:txBody>
      </p:sp>
      <p:pic>
        <p:nvPicPr>
          <p:cNvPr descr="Rate-cluster-of-PIs-presentation-child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600" y="139700"/>
            <a:ext cx="11722100" cy="659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5A2BA-A562-4287-93CF-18DF1586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753726"/>
            <a:ext cx="5996684" cy="104274"/>
          </a:xfrm>
        </p:spPr>
        <p:txBody>
          <a:bodyPr/>
          <a:lstStyle/>
          <a:p>
            <a:pPr lvl="0" indent="0" marL="0">
              <a:buNone/>
            </a:pPr>
            <a:r>
              <a:rPr/>
              <a:t>4. CLUSTERS DESCRIBED BY COUNT AND SUM</a:t>
            </a:r>
          </a:p>
        </p:txBody>
      </p:sp>
      <p:pic>
        <p:nvPicPr>
          <p:cNvPr descr="Rate-cluster-of-PIs-presentation-child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600" y="139700"/>
            <a:ext cx="11722100" cy="659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5A2BA-A562-4287-93CF-18DF1586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753726"/>
            <a:ext cx="5996684" cy="104274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RATE SCATTER PLOT</a:t>
            </a:r>
          </a:p>
        </p:txBody>
      </p:sp>
      <p:pic>
        <p:nvPicPr>
          <p:cNvPr descr="Rate-cluster-of-PIs-presentation-child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600" y="139700"/>
            <a:ext cx="11722100" cy="659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2025-06-09T21:47:34Z</dcterms:created>
  <dcterms:modified xsi:type="dcterms:W3CDTF">2025-06-09T21:47:34Z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