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8FA1-1EF1-4FA4-A0FB-C76B23E89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83692BD3-EBEB-4AFF-BFD4-F2098616D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59AF736-4237-4B71-9E53-D70BBD935863}"/>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5" name="Footer Placeholder 4">
            <a:extLst>
              <a:ext uri="{FF2B5EF4-FFF2-40B4-BE49-F238E27FC236}">
                <a16:creationId xmlns:a16="http://schemas.microsoft.com/office/drawing/2014/main" id="{FC11975B-09BF-4315-978B-5EE992D8786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C11A133-4EB0-47F3-B3A0-8D906D9CFDD3}"/>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345064632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0C36-F8F2-498F-A1EC-5828F97D2EC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855FA3E-AEF9-4171-8ED5-375A56CAB7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60614EE-811F-4043-8A92-BCFA3DF06E51}"/>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5" name="Footer Placeholder 4">
            <a:extLst>
              <a:ext uri="{FF2B5EF4-FFF2-40B4-BE49-F238E27FC236}">
                <a16:creationId xmlns:a16="http://schemas.microsoft.com/office/drawing/2014/main" id="{B6A74DF5-F0A6-4657-93B3-ECF7B6F7D16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1EBA3A0-2343-400C-8C97-FEE8AA331322}"/>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1184640230"/>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DEAE0-DA24-4017-B317-AC05A41DD7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67CDFBB-8E7E-4F70-997D-818319861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2A0F8F0-0C40-4C71-AA46-B65383430928}"/>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5" name="Footer Placeholder 4">
            <a:extLst>
              <a:ext uri="{FF2B5EF4-FFF2-40B4-BE49-F238E27FC236}">
                <a16:creationId xmlns:a16="http://schemas.microsoft.com/office/drawing/2014/main" id="{6AA9126C-B2D6-4AE8-8D95-5891BB88983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1CA5A0E-DE85-416F-8577-861426858F32}"/>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17380359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E0F6-469B-49B4-BB2D-30E76DCBD0A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6554D9C-5D89-4B23-968C-CEF2BAD2B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88C2F36-1AFD-4FAC-8F37-AF3D8A90BAFB}"/>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5" name="Footer Placeholder 4">
            <a:extLst>
              <a:ext uri="{FF2B5EF4-FFF2-40B4-BE49-F238E27FC236}">
                <a16:creationId xmlns:a16="http://schemas.microsoft.com/office/drawing/2014/main" id="{E8D157A0-8C50-4B55-9C61-575561299D3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C86479B-70E4-4AE6-A533-B38E645D1EC6}"/>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1523840852"/>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90E-92D3-4B67-937D-C57B0A779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4A2C058-4E35-43B3-A15A-C7C7C80CB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36B2A-7C57-4D27-BA3D-9D5C2061DC24}"/>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5" name="Footer Placeholder 4">
            <a:extLst>
              <a:ext uri="{FF2B5EF4-FFF2-40B4-BE49-F238E27FC236}">
                <a16:creationId xmlns:a16="http://schemas.microsoft.com/office/drawing/2014/main" id="{6E4FBE21-E0BB-46EA-A26F-E7A8206B242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7C3DE1D-D6A5-41B9-AC3D-49550395E545}"/>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49891650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E26-8BBA-42AB-9013-90B47CFE4D0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828C678-DD64-48E6-AD77-BCDA31047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E7AB8B3-B24A-43FA-AF9D-4FDFDFCAB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D93E09B-836D-4D67-A6E6-E16F649DBDB8}"/>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6" name="Footer Placeholder 5">
            <a:extLst>
              <a:ext uri="{FF2B5EF4-FFF2-40B4-BE49-F238E27FC236}">
                <a16:creationId xmlns:a16="http://schemas.microsoft.com/office/drawing/2014/main" id="{1691300B-89D6-4BCA-8954-1A98E3389D0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FC90F2B-7A95-4414-8536-8E198EB89BAB}"/>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2750218187"/>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62C5-F325-45F6-BD22-B41635F096A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BC7D7B4-586E-4B4A-A606-7A646884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6A093-BC81-4BF6-A1A7-1D42D28131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18A12C5-2D76-4E14-B173-E0BC755CF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7134AA-A0BF-42FE-8DDF-C411FCA53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6032AFE-3788-4567-ACCB-84F42A79D8EA}"/>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8" name="Footer Placeholder 7">
            <a:extLst>
              <a:ext uri="{FF2B5EF4-FFF2-40B4-BE49-F238E27FC236}">
                <a16:creationId xmlns:a16="http://schemas.microsoft.com/office/drawing/2014/main" id="{822F06F6-D4FF-484C-B4C3-B16D32B42A0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6334654-6BDE-4DC5-9A96-1E7620493029}"/>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2813911810"/>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744D-8B47-4690-873A-266CCE8797CB}"/>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AE0E1CD-9853-45A7-8158-3D8F2229994C}"/>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4" name="Footer Placeholder 3">
            <a:extLst>
              <a:ext uri="{FF2B5EF4-FFF2-40B4-BE49-F238E27FC236}">
                <a16:creationId xmlns:a16="http://schemas.microsoft.com/office/drawing/2014/main" id="{E05F629D-7159-4F02-B46B-BD93E771C74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0E0F3C9-7131-4BFC-9A18-BC9A869E73CF}"/>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45169098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660A2-0B0D-4904-A322-37FC5EA50053}"/>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3" name="Footer Placeholder 2">
            <a:extLst>
              <a:ext uri="{FF2B5EF4-FFF2-40B4-BE49-F238E27FC236}">
                <a16:creationId xmlns:a16="http://schemas.microsoft.com/office/drawing/2014/main" id="{381F6343-5B08-43F6-8D71-6D33772D7AC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B04302D-AA57-497A-86E2-FFC85440D038}"/>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281002052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ADF5-CFA2-4487-B0D5-0FEEC8891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85E6C98-6078-49FE-8969-25D4120B0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F62CAC1-7BF0-4788-B518-4E8A377B7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1B57D-B6F6-4AC5-9754-6675E4E95589}"/>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6" name="Footer Placeholder 5">
            <a:extLst>
              <a:ext uri="{FF2B5EF4-FFF2-40B4-BE49-F238E27FC236}">
                <a16:creationId xmlns:a16="http://schemas.microsoft.com/office/drawing/2014/main" id="{DB2A53A6-6D9A-487E-B5DB-1A27D218B1B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D9F80E4-78DE-40ED-A98B-C2EA05F636C1}"/>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4113494787"/>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D170-2266-4A51-A756-9C2F62267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AC0FC00-CD41-44A3-8E94-4699630F8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6423536-390D-4E71-8C5F-2E4FE7CDF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8F090-7945-4777-8E21-4890FB81A327}"/>
              </a:ext>
            </a:extLst>
          </p:cNvPr>
          <p:cNvSpPr>
            <a:spLocks noGrp="1"/>
          </p:cNvSpPr>
          <p:nvPr>
            <p:ph type="dt" sz="half" idx="10"/>
          </p:nvPr>
        </p:nvSpPr>
        <p:spPr/>
        <p:txBody>
          <a:bodyPr/>
          <a:lstStyle/>
          <a:p>
            <a:fld id="{F8DF62AF-2428-4B70-9B2F-0ADCFC0A3329}" type="datetimeFigureOut">
              <a:rPr lang="en-ID" smtClean="0"/>
              <a:t>24/09/2020</a:t>
            </a:fld>
            <a:endParaRPr lang="en-ID"/>
          </a:p>
        </p:txBody>
      </p:sp>
      <p:sp>
        <p:nvSpPr>
          <p:cNvPr id="6" name="Footer Placeholder 5">
            <a:extLst>
              <a:ext uri="{FF2B5EF4-FFF2-40B4-BE49-F238E27FC236}">
                <a16:creationId xmlns:a16="http://schemas.microsoft.com/office/drawing/2014/main" id="{49C4D5C1-6933-4EB4-815A-47B3B09C84D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77C9301-41A0-47D2-BF64-D456BFD11B83}"/>
              </a:ext>
            </a:extLst>
          </p:cNvPr>
          <p:cNvSpPr>
            <a:spLocks noGrp="1"/>
          </p:cNvSpPr>
          <p:nvPr>
            <p:ph type="sldNum" sz="quarter" idx="12"/>
          </p:nvPr>
        </p:nvSpPr>
        <p:spPr/>
        <p:txBody>
          <a:bodyPr/>
          <a:lstStyle/>
          <a:p>
            <a:fld id="{9F444A53-42D7-4881-8ED0-DA0D917C2CF2}" type="slidenum">
              <a:rPr lang="en-ID" smtClean="0"/>
              <a:t>‹#›</a:t>
            </a:fld>
            <a:endParaRPr lang="en-ID"/>
          </a:p>
        </p:txBody>
      </p:sp>
    </p:spTree>
    <p:extLst>
      <p:ext uri="{BB962C8B-B14F-4D97-AF65-F5344CB8AC3E}">
        <p14:creationId xmlns:p14="http://schemas.microsoft.com/office/powerpoint/2010/main" val="232680177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921A41-962B-4A19-A2DE-AE9DE7807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96CAFDE-FE2C-492C-B13A-193B07161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823976-B45D-4175-832A-F34536598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F62AF-2428-4B70-9B2F-0ADCFC0A3329}" type="datetimeFigureOut">
              <a:rPr lang="en-ID" smtClean="0"/>
              <a:t>24/09/2020</a:t>
            </a:fld>
            <a:endParaRPr lang="en-ID"/>
          </a:p>
        </p:txBody>
      </p:sp>
      <p:sp>
        <p:nvSpPr>
          <p:cNvPr id="5" name="Footer Placeholder 4">
            <a:extLst>
              <a:ext uri="{FF2B5EF4-FFF2-40B4-BE49-F238E27FC236}">
                <a16:creationId xmlns:a16="http://schemas.microsoft.com/office/drawing/2014/main" id="{2369F149-C13C-43B7-84A3-E4D4AD150C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E53BCF0-935A-4C48-8DF2-979AF3C03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4A53-42D7-4881-8ED0-DA0D917C2CF2}" type="slidenum">
              <a:rPr lang="en-ID" smtClean="0"/>
              <a:t>‹#›</a:t>
            </a:fld>
            <a:endParaRPr lang="en-ID"/>
          </a:p>
        </p:txBody>
      </p:sp>
    </p:spTree>
    <p:extLst>
      <p:ext uri="{BB962C8B-B14F-4D97-AF65-F5344CB8AC3E}">
        <p14:creationId xmlns:p14="http://schemas.microsoft.com/office/powerpoint/2010/main" val="21951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91E3-51AD-41D5-9844-FEB51633B3AD}"/>
              </a:ext>
            </a:extLst>
          </p:cNvPr>
          <p:cNvSpPr>
            <a:spLocks noGrp="1"/>
          </p:cNvSpPr>
          <p:nvPr>
            <p:ph type="ctrTitle"/>
          </p:nvPr>
        </p:nvSpPr>
        <p:spPr/>
        <p:txBody>
          <a:bodyPr>
            <a:noAutofit/>
          </a:bodyPr>
          <a:lstStyle/>
          <a:p>
            <a:pPr algn="l"/>
            <a:r>
              <a:rPr lang="en-US" sz="100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XHTML</a:t>
            </a:r>
            <a:endParaRPr lang="en-ID" sz="100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D6584B5E-BE4E-4C03-B4C8-44B63CDE6083}"/>
              </a:ext>
            </a:extLst>
          </p:cNvPr>
          <p:cNvSpPr>
            <a:spLocks noGrp="1"/>
          </p:cNvSpPr>
          <p:nvPr>
            <p:ph type="subTitle" idx="1"/>
          </p:nvPr>
        </p:nvSpPr>
        <p:spPr/>
        <p:txBody>
          <a:bodyPr/>
          <a:lstStyle/>
          <a:p>
            <a:pPr algn="l">
              <a:lnSpc>
                <a:spcPct val="100000"/>
              </a:lnSpc>
              <a:spcBef>
                <a:spcPts val="0"/>
              </a:spcBef>
            </a:pPr>
            <a:r>
              <a:rPr lang="en-US" sz="20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Praktikum</a:t>
            </a:r>
            <a:r>
              <a:rPr lang="en-US" sz="20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Pemrograman</a:t>
            </a:r>
            <a:r>
              <a:rPr lang="en-US" sz="20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Web</a:t>
            </a:r>
          </a:p>
          <a:p>
            <a:pPr algn="l">
              <a:lnSpc>
                <a:spcPct val="100000"/>
              </a:lnSpc>
              <a:spcBef>
                <a:spcPts val="0"/>
              </a:spcBef>
            </a:pP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Pertemuan</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ke-1 (24 Sep 2020)</a:t>
            </a:r>
            <a:endParaRPr lang="en-ID"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0705791"/>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EFAA5C-533C-4027-A974-E4D0E6C11B52}"/>
              </a:ext>
            </a:extLst>
          </p:cNvPr>
          <p:cNvPicPr>
            <a:picLocks noChangeAspect="1"/>
          </p:cNvPicPr>
          <p:nvPr/>
        </p:nvPicPr>
        <p:blipFill>
          <a:blip r:embed="rId2"/>
          <a:stretch>
            <a:fillRect/>
          </a:stretch>
        </p:blipFill>
        <p:spPr>
          <a:xfrm>
            <a:off x="2325863" y="455540"/>
            <a:ext cx="7540274" cy="594691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2154026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B0EA8A-47FB-423C-B85F-C177AEF93719}"/>
              </a:ext>
            </a:extLst>
          </p:cNvPr>
          <p:cNvPicPr>
            <a:picLocks noChangeAspect="1"/>
          </p:cNvPicPr>
          <p:nvPr/>
        </p:nvPicPr>
        <p:blipFill>
          <a:blip r:embed="rId2"/>
          <a:stretch>
            <a:fillRect/>
          </a:stretch>
        </p:blipFill>
        <p:spPr>
          <a:xfrm>
            <a:off x="190646" y="129863"/>
            <a:ext cx="7210425" cy="4524375"/>
          </a:xfrm>
          <a:prstGeom prst="rect">
            <a:avLst/>
          </a:prstGeom>
        </p:spPr>
      </p:pic>
      <p:pic>
        <p:nvPicPr>
          <p:cNvPr id="3" name="Picture 2">
            <a:extLst>
              <a:ext uri="{FF2B5EF4-FFF2-40B4-BE49-F238E27FC236}">
                <a16:creationId xmlns:a16="http://schemas.microsoft.com/office/drawing/2014/main" id="{693CDF3D-A756-40DA-A072-879DBD026A86}"/>
              </a:ext>
            </a:extLst>
          </p:cNvPr>
          <p:cNvPicPr>
            <a:picLocks noChangeAspect="1"/>
          </p:cNvPicPr>
          <p:nvPr/>
        </p:nvPicPr>
        <p:blipFill>
          <a:blip r:embed="rId3"/>
          <a:stretch>
            <a:fillRect/>
          </a:stretch>
        </p:blipFill>
        <p:spPr>
          <a:xfrm>
            <a:off x="5478837" y="1687883"/>
            <a:ext cx="6147435" cy="4727235"/>
          </a:xfrm>
          <a:prstGeom prst="rect">
            <a:avLst/>
          </a:prstGeom>
          <a:ln w="38100">
            <a:noFill/>
            <a:extLst>
              <a:ext uri="{C807C97D-BFC1-408E-A445-0C87EB9F89A2}">
                <ask:lineSketchStyleProps xmlns:ask="http://schemas.microsoft.com/office/drawing/2018/sketchyshapes" sd="3993807827">
                  <a:custGeom>
                    <a:avLst/>
                    <a:gdLst>
                      <a:gd name="connsiteX0" fmla="*/ 0 w 6147435"/>
                      <a:gd name="connsiteY0" fmla="*/ 0 h 4727235"/>
                      <a:gd name="connsiteX1" fmla="*/ 558858 w 6147435"/>
                      <a:gd name="connsiteY1" fmla="*/ 0 h 4727235"/>
                      <a:gd name="connsiteX2" fmla="*/ 1179190 w 6147435"/>
                      <a:gd name="connsiteY2" fmla="*/ 0 h 4727235"/>
                      <a:gd name="connsiteX3" fmla="*/ 1738048 w 6147435"/>
                      <a:gd name="connsiteY3" fmla="*/ 0 h 4727235"/>
                      <a:gd name="connsiteX4" fmla="*/ 2358380 w 6147435"/>
                      <a:gd name="connsiteY4" fmla="*/ 0 h 4727235"/>
                      <a:gd name="connsiteX5" fmla="*/ 3040186 w 6147435"/>
                      <a:gd name="connsiteY5" fmla="*/ 0 h 4727235"/>
                      <a:gd name="connsiteX6" fmla="*/ 3414621 w 6147435"/>
                      <a:gd name="connsiteY6" fmla="*/ 0 h 4727235"/>
                      <a:gd name="connsiteX7" fmla="*/ 3850530 w 6147435"/>
                      <a:gd name="connsiteY7" fmla="*/ 0 h 4727235"/>
                      <a:gd name="connsiteX8" fmla="*/ 4224964 w 6147435"/>
                      <a:gd name="connsiteY8" fmla="*/ 0 h 4727235"/>
                      <a:gd name="connsiteX9" fmla="*/ 4845296 w 6147435"/>
                      <a:gd name="connsiteY9" fmla="*/ 0 h 4727235"/>
                      <a:gd name="connsiteX10" fmla="*/ 5281206 w 6147435"/>
                      <a:gd name="connsiteY10" fmla="*/ 0 h 4727235"/>
                      <a:gd name="connsiteX11" fmla="*/ 6147435 w 6147435"/>
                      <a:gd name="connsiteY11" fmla="*/ 0 h 4727235"/>
                      <a:gd name="connsiteX12" fmla="*/ 6147435 w 6147435"/>
                      <a:gd name="connsiteY12" fmla="*/ 543632 h 4727235"/>
                      <a:gd name="connsiteX13" fmla="*/ 6147435 w 6147435"/>
                      <a:gd name="connsiteY13" fmla="*/ 1134536 h 4727235"/>
                      <a:gd name="connsiteX14" fmla="*/ 6147435 w 6147435"/>
                      <a:gd name="connsiteY14" fmla="*/ 1725441 h 4727235"/>
                      <a:gd name="connsiteX15" fmla="*/ 6147435 w 6147435"/>
                      <a:gd name="connsiteY15" fmla="*/ 2269073 h 4727235"/>
                      <a:gd name="connsiteX16" fmla="*/ 6147435 w 6147435"/>
                      <a:gd name="connsiteY16" fmla="*/ 2954522 h 4727235"/>
                      <a:gd name="connsiteX17" fmla="*/ 6147435 w 6147435"/>
                      <a:gd name="connsiteY17" fmla="*/ 3498154 h 4727235"/>
                      <a:gd name="connsiteX18" fmla="*/ 6147435 w 6147435"/>
                      <a:gd name="connsiteY18" fmla="*/ 3947241 h 4727235"/>
                      <a:gd name="connsiteX19" fmla="*/ 6147435 w 6147435"/>
                      <a:gd name="connsiteY19" fmla="*/ 4727235 h 4727235"/>
                      <a:gd name="connsiteX20" fmla="*/ 5465629 w 6147435"/>
                      <a:gd name="connsiteY20" fmla="*/ 4727235 h 4727235"/>
                      <a:gd name="connsiteX21" fmla="*/ 4845296 w 6147435"/>
                      <a:gd name="connsiteY21" fmla="*/ 4727235 h 4727235"/>
                      <a:gd name="connsiteX22" fmla="*/ 4163490 w 6147435"/>
                      <a:gd name="connsiteY22" fmla="*/ 4727235 h 4727235"/>
                      <a:gd name="connsiteX23" fmla="*/ 3543158 w 6147435"/>
                      <a:gd name="connsiteY23" fmla="*/ 4727235 h 4727235"/>
                      <a:gd name="connsiteX24" fmla="*/ 3168723 w 6147435"/>
                      <a:gd name="connsiteY24" fmla="*/ 4727235 h 4727235"/>
                      <a:gd name="connsiteX25" fmla="*/ 2548391 w 6147435"/>
                      <a:gd name="connsiteY25" fmla="*/ 4727235 h 4727235"/>
                      <a:gd name="connsiteX26" fmla="*/ 1989534 w 6147435"/>
                      <a:gd name="connsiteY26" fmla="*/ 4727235 h 4727235"/>
                      <a:gd name="connsiteX27" fmla="*/ 1430676 w 6147435"/>
                      <a:gd name="connsiteY27" fmla="*/ 4727235 h 4727235"/>
                      <a:gd name="connsiteX28" fmla="*/ 994767 w 6147435"/>
                      <a:gd name="connsiteY28" fmla="*/ 4727235 h 4727235"/>
                      <a:gd name="connsiteX29" fmla="*/ 558858 w 6147435"/>
                      <a:gd name="connsiteY29" fmla="*/ 4727235 h 4727235"/>
                      <a:gd name="connsiteX30" fmla="*/ 0 w 6147435"/>
                      <a:gd name="connsiteY30" fmla="*/ 4727235 h 4727235"/>
                      <a:gd name="connsiteX31" fmla="*/ 0 w 6147435"/>
                      <a:gd name="connsiteY31" fmla="*/ 4183603 h 4727235"/>
                      <a:gd name="connsiteX32" fmla="*/ 0 w 6147435"/>
                      <a:gd name="connsiteY32" fmla="*/ 3687243 h 4727235"/>
                      <a:gd name="connsiteX33" fmla="*/ 0 w 6147435"/>
                      <a:gd name="connsiteY33" fmla="*/ 3190884 h 4727235"/>
                      <a:gd name="connsiteX34" fmla="*/ 0 w 6147435"/>
                      <a:gd name="connsiteY34" fmla="*/ 2694524 h 4727235"/>
                      <a:gd name="connsiteX35" fmla="*/ 0 w 6147435"/>
                      <a:gd name="connsiteY35" fmla="*/ 2150892 h 4727235"/>
                      <a:gd name="connsiteX36" fmla="*/ 0 w 6147435"/>
                      <a:gd name="connsiteY36" fmla="*/ 1559988 h 4727235"/>
                      <a:gd name="connsiteX37" fmla="*/ 0 w 6147435"/>
                      <a:gd name="connsiteY37" fmla="*/ 921811 h 4727235"/>
                      <a:gd name="connsiteX38" fmla="*/ 0 w 6147435"/>
                      <a:gd name="connsiteY38" fmla="*/ 0 h 47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47435" h="4727235" fill="none" extrusionOk="0">
                        <a:moveTo>
                          <a:pt x="0" y="0"/>
                        </a:moveTo>
                        <a:cubicBezTo>
                          <a:pt x="221695" y="-54612"/>
                          <a:pt x="421636" y="48479"/>
                          <a:pt x="558858" y="0"/>
                        </a:cubicBezTo>
                        <a:cubicBezTo>
                          <a:pt x="696080" y="-48479"/>
                          <a:pt x="876435" y="19173"/>
                          <a:pt x="1179190" y="0"/>
                        </a:cubicBezTo>
                        <a:cubicBezTo>
                          <a:pt x="1481945" y="-19173"/>
                          <a:pt x="1620105" y="10783"/>
                          <a:pt x="1738048" y="0"/>
                        </a:cubicBezTo>
                        <a:cubicBezTo>
                          <a:pt x="1855991" y="-10783"/>
                          <a:pt x="2162707" y="14212"/>
                          <a:pt x="2358380" y="0"/>
                        </a:cubicBezTo>
                        <a:cubicBezTo>
                          <a:pt x="2554053" y="-14212"/>
                          <a:pt x="2886407" y="46689"/>
                          <a:pt x="3040186" y="0"/>
                        </a:cubicBezTo>
                        <a:cubicBezTo>
                          <a:pt x="3193965" y="-46689"/>
                          <a:pt x="3323313" y="34128"/>
                          <a:pt x="3414621" y="0"/>
                        </a:cubicBezTo>
                        <a:cubicBezTo>
                          <a:pt x="3505930" y="-34128"/>
                          <a:pt x="3637601" y="37725"/>
                          <a:pt x="3850530" y="0"/>
                        </a:cubicBezTo>
                        <a:cubicBezTo>
                          <a:pt x="4063459" y="-37725"/>
                          <a:pt x="4057647" y="18947"/>
                          <a:pt x="4224964" y="0"/>
                        </a:cubicBezTo>
                        <a:cubicBezTo>
                          <a:pt x="4392281" y="-18947"/>
                          <a:pt x="4675271" y="62731"/>
                          <a:pt x="4845296" y="0"/>
                        </a:cubicBezTo>
                        <a:cubicBezTo>
                          <a:pt x="5015321" y="-62731"/>
                          <a:pt x="5163139" y="26601"/>
                          <a:pt x="5281206" y="0"/>
                        </a:cubicBezTo>
                        <a:cubicBezTo>
                          <a:pt x="5399273" y="-26601"/>
                          <a:pt x="5768188" y="90684"/>
                          <a:pt x="6147435" y="0"/>
                        </a:cubicBezTo>
                        <a:cubicBezTo>
                          <a:pt x="6185888" y="214075"/>
                          <a:pt x="6123405" y="284840"/>
                          <a:pt x="6147435" y="543632"/>
                        </a:cubicBezTo>
                        <a:cubicBezTo>
                          <a:pt x="6171465" y="802424"/>
                          <a:pt x="6110285" y="878761"/>
                          <a:pt x="6147435" y="1134536"/>
                        </a:cubicBezTo>
                        <a:cubicBezTo>
                          <a:pt x="6184585" y="1390311"/>
                          <a:pt x="6120312" y="1499084"/>
                          <a:pt x="6147435" y="1725441"/>
                        </a:cubicBezTo>
                        <a:cubicBezTo>
                          <a:pt x="6174558" y="1951798"/>
                          <a:pt x="6118244" y="2135505"/>
                          <a:pt x="6147435" y="2269073"/>
                        </a:cubicBezTo>
                        <a:cubicBezTo>
                          <a:pt x="6176626" y="2402641"/>
                          <a:pt x="6094393" y="2652768"/>
                          <a:pt x="6147435" y="2954522"/>
                        </a:cubicBezTo>
                        <a:cubicBezTo>
                          <a:pt x="6200477" y="3256276"/>
                          <a:pt x="6113667" y="3366304"/>
                          <a:pt x="6147435" y="3498154"/>
                        </a:cubicBezTo>
                        <a:cubicBezTo>
                          <a:pt x="6181203" y="3630004"/>
                          <a:pt x="6096311" y="3856499"/>
                          <a:pt x="6147435" y="3947241"/>
                        </a:cubicBezTo>
                        <a:cubicBezTo>
                          <a:pt x="6198559" y="4037983"/>
                          <a:pt x="6141019" y="4497778"/>
                          <a:pt x="6147435" y="4727235"/>
                        </a:cubicBezTo>
                        <a:cubicBezTo>
                          <a:pt x="5831170" y="4786404"/>
                          <a:pt x="5688318" y="4717038"/>
                          <a:pt x="5465629" y="4727235"/>
                        </a:cubicBezTo>
                        <a:cubicBezTo>
                          <a:pt x="5242940" y="4737432"/>
                          <a:pt x="5093419" y="4726817"/>
                          <a:pt x="4845296" y="4727235"/>
                        </a:cubicBezTo>
                        <a:cubicBezTo>
                          <a:pt x="4597173" y="4727653"/>
                          <a:pt x="4374539" y="4676045"/>
                          <a:pt x="4163490" y="4727235"/>
                        </a:cubicBezTo>
                        <a:cubicBezTo>
                          <a:pt x="3952441" y="4778425"/>
                          <a:pt x="3736364" y="4691594"/>
                          <a:pt x="3543158" y="4727235"/>
                        </a:cubicBezTo>
                        <a:cubicBezTo>
                          <a:pt x="3349952" y="4762876"/>
                          <a:pt x="3306938" y="4711939"/>
                          <a:pt x="3168723" y="4727235"/>
                        </a:cubicBezTo>
                        <a:cubicBezTo>
                          <a:pt x="3030508" y="4742531"/>
                          <a:pt x="2828804" y="4684314"/>
                          <a:pt x="2548391" y="4727235"/>
                        </a:cubicBezTo>
                        <a:cubicBezTo>
                          <a:pt x="2267978" y="4770156"/>
                          <a:pt x="2237586" y="4717639"/>
                          <a:pt x="1989534" y="4727235"/>
                        </a:cubicBezTo>
                        <a:cubicBezTo>
                          <a:pt x="1741482" y="4736831"/>
                          <a:pt x="1624905" y="4703068"/>
                          <a:pt x="1430676" y="4727235"/>
                        </a:cubicBezTo>
                        <a:cubicBezTo>
                          <a:pt x="1236447" y="4751402"/>
                          <a:pt x="1180581" y="4680100"/>
                          <a:pt x="994767" y="4727235"/>
                        </a:cubicBezTo>
                        <a:cubicBezTo>
                          <a:pt x="808953" y="4774370"/>
                          <a:pt x="746581" y="4701847"/>
                          <a:pt x="558858" y="4727235"/>
                        </a:cubicBezTo>
                        <a:cubicBezTo>
                          <a:pt x="371135" y="4752623"/>
                          <a:pt x="140971" y="4704888"/>
                          <a:pt x="0" y="4727235"/>
                        </a:cubicBezTo>
                        <a:cubicBezTo>
                          <a:pt x="-31252" y="4503960"/>
                          <a:pt x="21697" y="4434619"/>
                          <a:pt x="0" y="4183603"/>
                        </a:cubicBezTo>
                        <a:cubicBezTo>
                          <a:pt x="-21697" y="3932587"/>
                          <a:pt x="38491" y="3815312"/>
                          <a:pt x="0" y="3687243"/>
                        </a:cubicBezTo>
                        <a:cubicBezTo>
                          <a:pt x="-38491" y="3559174"/>
                          <a:pt x="46270" y="3307316"/>
                          <a:pt x="0" y="3190884"/>
                        </a:cubicBezTo>
                        <a:cubicBezTo>
                          <a:pt x="-46270" y="3074452"/>
                          <a:pt x="3067" y="2920143"/>
                          <a:pt x="0" y="2694524"/>
                        </a:cubicBezTo>
                        <a:cubicBezTo>
                          <a:pt x="-3067" y="2468905"/>
                          <a:pt x="7541" y="2315661"/>
                          <a:pt x="0" y="2150892"/>
                        </a:cubicBezTo>
                        <a:cubicBezTo>
                          <a:pt x="-7541" y="1986123"/>
                          <a:pt x="62993" y="1763518"/>
                          <a:pt x="0" y="1559988"/>
                        </a:cubicBezTo>
                        <a:cubicBezTo>
                          <a:pt x="-62993" y="1356458"/>
                          <a:pt x="30669" y="1147625"/>
                          <a:pt x="0" y="921811"/>
                        </a:cubicBezTo>
                        <a:cubicBezTo>
                          <a:pt x="-30669" y="695997"/>
                          <a:pt x="77782" y="198003"/>
                          <a:pt x="0" y="0"/>
                        </a:cubicBezTo>
                        <a:close/>
                      </a:path>
                      <a:path w="6147435" h="4727235" stroke="0" extrusionOk="0">
                        <a:moveTo>
                          <a:pt x="0" y="0"/>
                        </a:moveTo>
                        <a:cubicBezTo>
                          <a:pt x="305756" y="-38117"/>
                          <a:pt x="506773" y="5498"/>
                          <a:pt x="681806" y="0"/>
                        </a:cubicBezTo>
                        <a:cubicBezTo>
                          <a:pt x="856839" y="-5498"/>
                          <a:pt x="920122" y="40728"/>
                          <a:pt x="1117715" y="0"/>
                        </a:cubicBezTo>
                        <a:cubicBezTo>
                          <a:pt x="1315308" y="-40728"/>
                          <a:pt x="1512161" y="42661"/>
                          <a:pt x="1738048" y="0"/>
                        </a:cubicBezTo>
                        <a:cubicBezTo>
                          <a:pt x="1963935" y="-42661"/>
                          <a:pt x="2010189" y="59312"/>
                          <a:pt x="2235431" y="0"/>
                        </a:cubicBezTo>
                        <a:cubicBezTo>
                          <a:pt x="2460673" y="-59312"/>
                          <a:pt x="2483980" y="22266"/>
                          <a:pt x="2671340" y="0"/>
                        </a:cubicBezTo>
                        <a:cubicBezTo>
                          <a:pt x="2858700" y="-22266"/>
                          <a:pt x="2991953" y="49987"/>
                          <a:pt x="3230198" y="0"/>
                        </a:cubicBezTo>
                        <a:cubicBezTo>
                          <a:pt x="3468443" y="-49987"/>
                          <a:pt x="3605945" y="31921"/>
                          <a:pt x="3789055" y="0"/>
                        </a:cubicBezTo>
                        <a:cubicBezTo>
                          <a:pt x="3972165" y="-31921"/>
                          <a:pt x="4161469" y="27340"/>
                          <a:pt x="4286439" y="0"/>
                        </a:cubicBezTo>
                        <a:cubicBezTo>
                          <a:pt x="4411409" y="-27340"/>
                          <a:pt x="4482530" y="27706"/>
                          <a:pt x="4660873" y="0"/>
                        </a:cubicBezTo>
                        <a:cubicBezTo>
                          <a:pt x="4839216" y="-27706"/>
                          <a:pt x="4942093" y="49505"/>
                          <a:pt x="5096782" y="0"/>
                        </a:cubicBezTo>
                        <a:cubicBezTo>
                          <a:pt x="5251471" y="-49505"/>
                          <a:pt x="5744774" y="45286"/>
                          <a:pt x="6147435" y="0"/>
                        </a:cubicBezTo>
                        <a:cubicBezTo>
                          <a:pt x="6164309" y="148221"/>
                          <a:pt x="6107995" y="356727"/>
                          <a:pt x="6147435" y="543632"/>
                        </a:cubicBezTo>
                        <a:cubicBezTo>
                          <a:pt x="6186875" y="730537"/>
                          <a:pt x="6096952" y="1019911"/>
                          <a:pt x="6147435" y="1181809"/>
                        </a:cubicBezTo>
                        <a:cubicBezTo>
                          <a:pt x="6197918" y="1343707"/>
                          <a:pt x="6105724" y="1716819"/>
                          <a:pt x="6147435" y="1867258"/>
                        </a:cubicBezTo>
                        <a:cubicBezTo>
                          <a:pt x="6189146" y="2017697"/>
                          <a:pt x="6091054" y="2136506"/>
                          <a:pt x="6147435" y="2363618"/>
                        </a:cubicBezTo>
                        <a:cubicBezTo>
                          <a:pt x="6203816" y="2590730"/>
                          <a:pt x="6094856" y="2848665"/>
                          <a:pt x="6147435" y="3049067"/>
                        </a:cubicBezTo>
                        <a:cubicBezTo>
                          <a:pt x="6200014" y="3249469"/>
                          <a:pt x="6121399" y="3380444"/>
                          <a:pt x="6147435" y="3687243"/>
                        </a:cubicBezTo>
                        <a:cubicBezTo>
                          <a:pt x="6173471" y="3994042"/>
                          <a:pt x="6069068" y="4277326"/>
                          <a:pt x="6147435" y="4727235"/>
                        </a:cubicBezTo>
                        <a:cubicBezTo>
                          <a:pt x="5922557" y="4768067"/>
                          <a:pt x="5849311" y="4712639"/>
                          <a:pt x="5650052" y="4727235"/>
                        </a:cubicBezTo>
                        <a:cubicBezTo>
                          <a:pt x="5450793" y="4741831"/>
                          <a:pt x="5296870" y="4717587"/>
                          <a:pt x="5091194" y="4727235"/>
                        </a:cubicBezTo>
                        <a:cubicBezTo>
                          <a:pt x="4885518" y="4736883"/>
                          <a:pt x="4818064" y="4715758"/>
                          <a:pt x="4593811" y="4727235"/>
                        </a:cubicBezTo>
                        <a:cubicBezTo>
                          <a:pt x="4369558" y="4738712"/>
                          <a:pt x="4381246" y="4689348"/>
                          <a:pt x="4219376" y="4727235"/>
                        </a:cubicBezTo>
                        <a:cubicBezTo>
                          <a:pt x="4057506" y="4765122"/>
                          <a:pt x="3866480" y="4719136"/>
                          <a:pt x="3537569" y="4727235"/>
                        </a:cubicBezTo>
                        <a:cubicBezTo>
                          <a:pt x="3208658" y="4735334"/>
                          <a:pt x="3117984" y="4664397"/>
                          <a:pt x="2855763" y="4727235"/>
                        </a:cubicBezTo>
                        <a:cubicBezTo>
                          <a:pt x="2593542" y="4790073"/>
                          <a:pt x="2512203" y="4679810"/>
                          <a:pt x="2296905" y="4727235"/>
                        </a:cubicBezTo>
                        <a:cubicBezTo>
                          <a:pt x="2081607" y="4774660"/>
                          <a:pt x="2022428" y="4688962"/>
                          <a:pt x="1860996" y="4727235"/>
                        </a:cubicBezTo>
                        <a:cubicBezTo>
                          <a:pt x="1699564" y="4765508"/>
                          <a:pt x="1642545" y="4711623"/>
                          <a:pt x="1486562" y="4727235"/>
                        </a:cubicBezTo>
                        <a:cubicBezTo>
                          <a:pt x="1330579" y="4742847"/>
                          <a:pt x="1018696" y="4656581"/>
                          <a:pt x="804755" y="4727235"/>
                        </a:cubicBezTo>
                        <a:cubicBezTo>
                          <a:pt x="590814" y="4797889"/>
                          <a:pt x="396698" y="4638144"/>
                          <a:pt x="0" y="4727235"/>
                        </a:cubicBezTo>
                        <a:cubicBezTo>
                          <a:pt x="-64960" y="4535543"/>
                          <a:pt x="12789" y="4419038"/>
                          <a:pt x="0" y="4136331"/>
                        </a:cubicBezTo>
                        <a:cubicBezTo>
                          <a:pt x="-12789" y="3853624"/>
                          <a:pt x="28087" y="3751492"/>
                          <a:pt x="0" y="3498154"/>
                        </a:cubicBezTo>
                        <a:cubicBezTo>
                          <a:pt x="-28087" y="3244816"/>
                          <a:pt x="8848" y="3018702"/>
                          <a:pt x="0" y="2859977"/>
                        </a:cubicBezTo>
                        <a:cubicBezTo>
                          <a:pt x="-8848" y="2701252"/>
                          <a:pt x="5728" y="2578997"/>
                          <a:pt x="0" y="2410890"/>
                        </a:cubicBezTo>
                        <a:cubicBezTo>
                          <a:pt x="-5728" y="2242783"/>
                          <a:pt x="21651" y="2073859"/>
                          <a:pt x="0" y="1819985"/>
                        </a:cubicBezTo>
                        <a:cubicBezTo>
                          <a:pt x="-21651" y="1566111"/>
                          <a:pt x="51543" y="1409117"/>
                          <a:pt x="0" y="1276353"/>
                        </a:cubicBezTo>
                        <a:cubicBezTo>
                          <a:pt x="-51543" y="1143589"/>
                          <a:pt x="69710" y="920838"/>
                          <a:pt x="0" y="685449"/>
                        </a:cubicBezTo>
                        <a:cubicBezTo>
                          <a:pt x="-69710" y="450060"/>
                          <a:pt x="1314" y="165426"/>
                          <a:pt x="0" y="0"/>
                        </a:cubicBezTo>
                        <a:close/>
                      </a:path>
                    </a:pathLst>
                  </a:custGeom>
                  <ask:type>
                    <ask:lineSketchNone/>
                  </ask:type>
                </ask:lineSketchStyleProps>
              </a:ext>
            </a:extLst>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7292725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7F1685-11E2-4315-8FB0-FACFF9150093}"/>
              </a:ext>
            </a:extLst>
          </p:cNvPr>
          <p:cNvPicPr>
            <a:picLocks noChangeAspect="1"/>
          </p:cNvPicPr>
          <p:nvPr/>
        </p:nvPicPr>
        <p:blipFill>
          <a:blip r:embed="rId2"/>
          <a:stretch>
            <a:fillRect/>
          </a:stretch>
        </p:blipFill>
        <p:spPr>
          <a:xfrm>
            <a:off x="3692380" y="183821"/>
            <a:ext cx="7534149" cy="6490355"/>
          </a:xfrm>
          <a:prstGeom prst="rect">
            <a:avLst/>
          </a:prstGeom>
          <a:ln w="3175">
            <a:solidFill>
              <a:schemeClr val="bg1">
                <a:lumMod val="65000"/>
              </a:schemeClr>
            </a:solidFill>
          </a:ln>
          <a:effectLst/>
        </p:spPr>
      </p:pic>
      <p:sp>
        <p:nvSpPr>
          <p:cNvPr id="6" name="Title 1">
            <a:extLst>
              <a:ext uri="{FF2B5EF4-FFF2-40B4-BE49-F238E27FC236}">
                <a16:creationId xmlns:a16="http://schemas.microsoft.com/office/drawing/2014/main" id="{650B45D4-FC61-4A43-A64B-73C95C0C3E23}"/>
              </a:ext>
            </a:extLst>
          </p:cNvPr>
          <p:cNvSpPr>
            <a:spLocks noGrp="1"/>
          </p:cNvSpPr>
          <p:nvPr>
            <p:ph type="ctrTitle"/>
          </p:nvPr>
        </p:nvSpPr>
        <p:spPr>
          <a:xfrm>
            <a:off x="320666" y="2857367"/>
            <a:ext cx="3091837" cy="2387600"/>
          </a:xfrm>
        </p:spPr>
        <p:txBody>
          <a:bodyPr>
            <a:noAutofit/>
          </a:bodyPr>
          <a:lstStyle/>
          <a:p>
            <a:pPr algn="l"/>
            <a:r>
              <a:rPr lang="en-US" sz="28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Tugas</a:t>
            </a:r>
            <a:r>
              <a:rPr lang="en-US" sz="2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1</a:t>
            </a:r>
            <a:b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b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Buatlah</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sebuah</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halaman</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web HTML </a:t>
            </a: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seperti</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gambar</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di </a:t>
            </a: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sebelah</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kanan</a:t>
            </a:r>
            <a:b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b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Dikumpul</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di </a:t>
            </a: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github</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Buat</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satu</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folder </a:t>
            </a: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tugas</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1 di </a:t>
            </a: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dalam</a:t>
            </a:r>
            <a: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repo </a:t>
            </a:r>
            <a:r>
              <a:rPr lang="en-US" sz="1800"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praktikum</a:t>
            </a:r>
            <a:b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br>
              <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Deadline: </a:t>
            </a:r>
            <a:r>
              <a:rPr lang="en-US" sz="18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Kamis</a:t>
            </a:r>
            <a:r>
              <a:rPr lang="en-US" sz="1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pukul</a:t>
            </a:r>
            <a:r>
              <a:rPr lang="en-US" sz="1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20.00 WITA</a:t>
            </a:r>
            <a:endParaRPr lang="en-ID" sz="2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965312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B9B298E-BB04-448E-B0F4-815469AFDD8D}"/>
              </a:ext>
            </a:extLst>
          </p:cNvPr>
          <p:cNvSpPr txBox="1">
            <a:spLocks/>
          </p:cNvSpPr>
          <p:nvPr/>
        </p:nvSpPr>
        <p:spPr>
          <a:xfrm>
            <a:off x="2174056" y="888477"/>
            <a:ext cx="7843887" cy="52507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HTML </a:t>
            </a:r>
          </a:p>
          <a:p>
            <a:pPr marL="0" indent="0" algn="ctr">
              <a:buNone/>
            </a:pPr>
            <a:r>
              <a:rPr lang="en-US" sz="20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(Hyper Text Markup Language)</a:t>
            </a:r>
            <a:endParaRPr lang="en-ID" sz="20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Font typeface="Arial" panose="020B0604020202020204" pitchFamily="34" charset="0"/>
              <a:buNone/>
            </a:pPr>
            <a:endParaRPr lang="en-US" sz="4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Font typeface="Arial" panose="020B0604020202020204" pitchFamily="34" charset="0"/>
              <a:buNone/>
            </a:pPr>
            <a:r>
              <a:rPr lang="en-US" sz="48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XHTML</a:t>
            </a:r>
            <a:r>
              <a:rPr lang="en-US" sz="4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p>
          <a:p>
            <a:pPr marL="0" indent="0" algn="ctr">
              <a:buFont typeface="Arial" panose="020B0604020202020204" pitchFamily="34" charset="0"/>
              <a:buNone/>
            </a:pPr>
            <a:r>
              <a:rPr lang="en-US" sz="20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(Extensible Hyper Text Markup Language)</a:t>
            </a:r>
          </a:p>
          <a:p>
            <a:pPr marL="0" indent="0" algn="ctr">
              <a:buFont typeface="Arial" panose="020B0604020202020204" pitchFamily="34" charset="0"/>
              <a:buNone/>
            </a:pPr>
            <a:endParaRPr lang="en-US" sz="20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algn="ctr">
              <a:lnSpc>
                <a:spcPct val="100000"/>
              </a:lnSpc>
              <a:buFont typeface="Wingdings" panose="05000000000000000000" pitchFamily="2" charset="2"/>
              <a:buChar char="ü"/>
            </a:pP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Merupakan</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markup language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untuk</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membuat</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halaman</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web</a:t>
            </a:r>
          </a:p>
          <a:p>
            <a:pPr algn="ctr">
              <a:lnSpc>
                <a:spcPct val="100000"/>
              </a:lnSpc>
              <a:buFont typeface="Wingdings" panose="05000000000000000000" pitchFamily="2" charset="2"/>
              <a:buChar char="ü"/>
            </a:pP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Based on HTML (legacy technology of World Wide Web Consortium)</a:t>
            </a:r>
          </a:p>
          <a:p>
            <a:pPr algn="ctr">
              <a:lnSpc>
                <a:spcPct val="100000"/>
              </a:lnSpc>
              <a:buFont typeface="Wingdings" panose="05000000000000000000" pitchFamily="2" charset="2"/>
              <a:buChar char="ü"/>
            </a:pP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XHTML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merupakan</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gabungan</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antara</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XML dan HTML.  XHTML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memiliki</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peraturan</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yang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lebih</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ketat</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dibandingkan</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HTML dan XHTML juga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didukung</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oleh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semua</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browser </a:t>
            </a:r>
            <a:r>
              <a:rPr lang="en-US" sz="18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utama</a:t>
            </a: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endParaRPr lang="en-ID"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571633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8A21-E81D-4E0C-B8BC-2F693A2327C4}"/>
              </a:ext>
            </a:extLst>
          </p:cNvPr>
          <p:cNvSpPr>
            <a:spLocks noGrp="1"/>
          </p:cNvSpPr>
          <p:nvPr>
            <p:ph type="title"/>
          </p:nvPr>
        </p:nvSpPr>
        <p:spPr>
          <a:xfrm>
            <a:off x="838200" y="1543479"/>
            <a:ext cx="10515600" cy="1325563"/>
          </a:xfrm>
        </p:spPr>
        <p:txBody>
          <a:bodyPr>
            <a:noAutofit/>
          </a:bodyPr>
          <a:lstStyle/>
          <a:p>
            <a:pPr algn="ctr">
              <a:lnSpc>
                <a:spcPct val="100000"/>
              </a:lnSpc>
            </a:pPr>
            <a:r>
              <a:rPr lang="en-ID" sz="32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Banyak </a:t>
            </a:r>
            <a:r>
              <a:rPr lang="en-ID" sz="32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halaman</a:t>
            </a:r>
            <a:r>
              <a:rPr lang="en-ID" sz="32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di internet </a:t>
            </a:r>
            <a:r>
              <a:rPr lang="en-ID" sz="3200" b="1" dirty="0" err="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berisi</a:t>
            </a:r>
            <a:r>
              <a:rPr lang="en-ID" sz="3200"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"bad" HTML</a:t>
            </a:r>
            <a:r>
              <a:rPr lang="en-ID" sz="3200" dirty="0">
                <a:latin typeface="Tahoma" panose="020B0604030504040204" pitchFamily="34" charset="0"/>
                <a:ea typeface="Tahoma" panose="020B0604030504040204" pitchFamily="34" charset="0"/>
                <a:cs typeface="Tahoma" panose="020B0604030504040204" pitchFamily="34" charset="0"/>
              </a:rPr>
              <a:t>.</a:t>
            </a:r>
            <a:br>
              <a:rPr lang="en-ID" sz="3200" dirty="0">
                <a:latin typeface="Tahoma" panose="020B0604030504040204" pitchFamily="34" charset="0"/>
                <a:ea typeface="Tahoma" panose="020B0604030504040204" pitchFamily="34" charset="0"/>
                <a:cs typeface="Tahoma" panose="020B0604030504040204" pitchFamily="34" charset="0"/>
              </a:rPr>
            </a:br>
            <a:br>
              <a:rPr lang="en-ID" sz="3200" dirty="0">
                <a:latin typeface="Tahoma" panose="020B0604030504040204" pitchFamily="34" charset="0"/>
                <a:ea typeface="Tahoma" panose="020B0604030504040204" pitchFamily="34" charset="0"/>
                <a:cs typeface="Tahoma" panose="020B0604030504040204" pitchFamily="34" charset="0"/>
              </a:rPr>
            </a:br>
            <a:r>
              <a:rPr lang="en-ID"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Kode HTML </a:t>
            </a:r>
            <a:r>
              <a:rPr lang="en-ID"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ini</a:t>
            </a:r>
            <a:r>
              <a:rPr lang="en-ID"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bekerja</a:t>
            </a:r>
            <a:r>
              <a:rPr lang="en-ID"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dengan</a:t>
            </a:r>
            <a:r>
              <a:rPr lang="en-ID"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baik</a:t>
            </a:r>
            <a:r>
              <a:rPr lang="en-ID"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di </a:t>
            </a:r>
            <a:r>
              <a:rPr lang="en-ID"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kebanyakan</a:t>
            </a:r>
            <a:r>
              <a:rPr lang="en-ID"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browser </a:t>
            </a:r>
            <a:r>
              <a:rPr lang="en-ID" sz="2400" i="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(even if it does not follow the HTML rules)</a:t>
            </a:r>
            <a:br>
              <a:rPr lang="en-ID" sz="2800" dirty="0">
                <a:latin typeface="Tahoma" panose="020B0604030504040204" pitchFamily="34" charset="0"/>
                <a:ea typeface="Tahoma" panose="020B0604030504040204" pitchFamily="34" charset="0"/>
                <a:cs typeface="Tahoma" panose="020B0604030504040204" pitchFamily="34" charset="0"/>
              </a:rPr>
            </a:br>
            <a:br>
              <a:rPr lang="en-ID" sz="3200" dirty="0">
                <a:latin typeface="Tahoma" panose="020B0604030504040204" pitchFamily="34" charset="0"/>
                <a:ea typeface="Tahoma" panose="020B0604030504040204" pitchFamily="34" charset="0"/>
                <a:cs typeface="Tahoma" panose="020B0604030504040204" pitchFamily="34" charset="0"/>
              </a:rPr>
            </a:br>
            <a:endParaRPr lang="en-ID" sz="3200"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a:extLst>
              <a:ext uri="{FF2B5EF4-FFF2-40B4-BE49-F238E27FC236}">
                <a16:creationId xmlns:a16="http://schemas.microsoft.com/office/drawing/2014/main" id="{60867BD7-A98F-4431-9490-CA3497D3560F}"/>
              </a:ext>
            </a:extLst>
          </p:cNvPr>
          <p:cNvPicPr>
            <a:picLocks noGrp="1" noChangeAspect="1"/>
          </p:cNvPicPr>
          <p:nvPr>
            <p:ph idx="1"/>
          </p:nvPr>
        </p:nvPicPr>
        <p:blipFill>
          <a:blip r:embed="rId2"/>
          <a:stretch>
            <a:fillRect/>
          </a:stretch>
        </p:blipFill>
        <p:spPr>
          <a:xfrm>
            <a:off x="838200" y="2908174"/>
            <a:ext cx="10515600" cy="30115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7537233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E6BD-2402-4EC2-9700-1844029EA2E2}"/>
              </a:ext>
            </a:extLst>
          </p:cNvPr>
          <p:cNvSpPr>
            <a:spLocks noGrp="1"/>
          </p:cNvSpPr>
          <p:nvPr>
            <p:ph type="title"/>
          </p:nvPr>
        </p:nvSpPr>
        <p:spPr>
          <a:xfrm>
            <a:off x="5033122" y="478246"/>
            <a:ext cx="4931004" cy="1325563"/>
          </a:xfrm>
        </p:spPr>
        <p:txBody>
          <a:bodyPr>
            <a:normAutofit/>
          </a:bodyPr>
          <a:lstStyle/>
          <a:p>
            <a:r>
              <a:rPr lang="en-US"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STRUKTUR XHTML</a:t>
            </a:r>
            <a:endParaRPr lang="en-ID"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1">
            <a:extLst>
              <a:ext uri="{FF2B5EF4-FFF2-40B4-BE49-F238E27FC236}">
                <a16:creationId xmlns:a16="http://schemas.microsoft.com/office/drawing/2014/main" id="{FDFC81BD-0795-4FF6-B13A-855C559A67C6}"/>
              </a:ext>
            </a:extLst>
          </p:cNvPr>
          <p:cNvSpPr>
            <a:spLocks noGrp="1" noChangeArrowheads="1"/>
          </p:cNvSpPr>
          <p:nvPr>
            <p:ph idx="1"/>
          </p:nvPr>
        </p:nvSpPr>
        <p:spPr bwMode="auto">
          <a:xfrm>
            <a:off x="5117962" y="819563"/>
            <a:ext cx="5262338" cy="163121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XHTML DOCTYPE </a:t>
            </a:r>
            <a:r>
              <a:rPr kumimoji="0" lang="en-US" altLang="en-US" sz="1600" b="0" i="0" u="none" strike="noStrike" cap="none" normalizeH="0" baseline="0" dirty="0" err="1">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bersifat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1"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WAJIB</a:t>
            </a:r>
            <a:endPar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err="1">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Atribut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XML namespace </a:t>
            </a:r>
            <a:r>
              <a:rPr kumimoji="0" lang="en-US" altLang="en-US" sz="1600" b="0" i="0" u="none" strike="noStrike" cap="none" normalizeH="0" baseline="0" dirty="0" err="1">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dalam</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400" b="0" i="0" u="none" strike="noStrike" cap="none" normalizeH="0" baseline="0" dirty="0">
                <a:ln>
                  <a:noFill/>
                </a:ln>
                <a:solidFill>
                  <a:srgbClr val="008000"/>
                </a:solidFill>
                <a:effectLst/>
                <a:latin typeface="Tahoma" panose="020B0604030504040204" pitchFamily="34" charset="0"/>
                <a:ea typeface="Tahoma" panose="020B0604030504040204" pitchFamily="34" charset="0"/>
                <a:cs typeface="Tahoma" panose="020B0604030504040204" pitchFamily="34" charset="0"/>
              </a:rPr>
              <a:t>&lt;html&gt;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err="1">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bersifat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1"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WAJIB</a:t>
            </a:r>
            <a:endPar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rgbClr val="008000"/>
                </a:solidFill>
                <a:effectLst/>
                <a:latin typeface="Tahoma" panose="020B0604030504040204" pitchFamily="34" charset="0"/>
                <a:ea typeface="Tahoma" panose="020B0604030504040204" pitchFamily="34" charset="0"/>
                <a:cs typeface="Tahoma" panose="020B0604030504040204" pitchFamily="34" charset="0"/>
              </a:rPr>
              <a:t>&lt;html&gt;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400" b="0" i="0" u="none" strike="noStrike" cap="none" normalizeH="0" baseline="0" dirty="0">
                <a:ln>
                  <a:noFill/>
                </a:ln>
                <a:solidFill>
                  <a:srgbClr val="008000"/>
                </a:solidFill>
                <a:effectLst/>
                <a:latin typeface="Tahoma" panose="020B0604030504040204" pitchFamily="34" charset="0"/>
                <a:ea typeface="Tahoma" panose="020B0604030504040204" pitchFamily="34" charset="0"/>
                <a:cs typeface="Tahoma" panose="020B0604030504040204" pitchFamily="34" charset="0"/>
              </a:rPr>
              <a:t>&lt;head&gt;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400" b="0" i="0" u="none" strike="noStrike" cap="none" normalizeH="0" baseline="0" dirty="0">
                <a:ln>
                  <a:noFill/>
                </a:ln>
                <a:solidFill>
                  <a:srgbClr val="008000"/>
                </a:solidFill>
                <a:effectLst/>
                <a:latin typeface="Tahoma" panose="020B0604030504040204" pitchFamily="34" charset="0"/>
                <a:ea typeface="Tahoma" panose="020B0604030504040204" pitchFamily="34" charset="0"/>
                <a:cs typeface="Tahoma" panose="020B0604030504040204" pitchFamily="34" charset="0"/>
              </a:rPr>
              <a:t>&lt;title&gt;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0" i="1"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&amp;</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400" b="0" i="0" u="none" strike="noStrike" cap="none" normalizeH="0" baseline="0" dirty="0">
                <a:ln>
                  <a:noFill/>
                </a:ln>
                <a:solidFill>
                  <a:srgbClr val="008000"/>
                </a:solidFill>
                <a:effectLst/>
                <a:latin typeface="Tahoma" panose="020B0604030504040204" pitchFamily="34" charset="0"/>
                <a:ea typeface="Tahoma" panose="020B0604030504040204" pitchFamily="34" charset="0"/>
                <a:cs typeface="Tahoma" panose="020B0604030504040204" pitchFamily="34" charset="0"/>
              </a:rPr>
              <a:t>&lt;body&gt;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err="1">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bersifat</a:t>
            </a:r>
            <a:r>
              <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1"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rPr>
              <a:t>WAJIB</a:t>
            </a:r>
            <a:endParaRPr kumimoji="0" lang="en-US" altLang="en-US" sz="1600" b="0" i="0" u="none" strike="noStrike" cap="none" normalizeH="0" baseline="0" dirty="0">
              <a:ln>
                <a:noFill/>
              </a:ln>
              <a:solidFill>
                <a:srgbClr val="0A0A0A"/>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582C3ECC-6620-4911-B492-A975BEC26939}"/>
              </a:ext>
            </a:extLst>
          </p:cNvPr>
          <p:cNvSpPr txBox="1">
            <a:spLocks/>
          </p:cNvSpPr>
          <p:nvPr/>
        </p:nvSpPr>
        <p:spPr>
          <a:xfrm>
            <a:off x="5004841" y="2252815"/>
            <a:ext cx="4931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ELEMEN XHTML</a:t>
            </a:r>
            <a:endParaRPr lang="en-ID"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a:extLst>
              <a:ext uri="{FF2B5EF4-FFF2-40B4-BE49-F238E27FC236}">
                <a16:creationId xmlns:a16="http://schemas.microsoft.com/office/drawing/2014/main" id="{A3A82452-7E8D-4B07-AB30-B797B704B38A}"/>
              </a:ext>
            </a:extLst>
          </p:cNvPr>
          <p:cNvSpPr txBox="1">
            <a:spLocks noChangeArrowheads="1"/>
          </p:cNvSpPr>
          <p:nvPr/>
        </p:nvSpPr>
        <p:spPr bwMode="auto">
          <a:xfrm>
            <a:off x="5117962" y="2946253"/>
            <a:ext cx="6030754" cy="1231106"/>
          </a:xfrm>
          <a:prstGeom prst="rect">
            <a:avLst/>
          </a:prstGeom>
          <a:noFill/>
          <a:ln>
            <a:noFill/>
          </a:ln>
          <a:effectLst/>
        </p:spPr>
        <p:txBody>
          <a:bodyPr vert="horz" wrap="non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lnSpc>
                <a:spcPct val="100000"/>
              </a:lnSpc>
              <a:spcBef>
                <a:spcPct val="0"/>
              </a:spcBef>
              <a:spcAft>
                <a:spcPct val="0"/>
              </a:spcAft>
              <a:buFont typeface="+mj-lt"/>
              <a:buAutoNum type="arabicPeriod"/>
            </a:pPr>
            <a:endParaRPr lang="en-US" altLang="en-US" sz="1600" dirty="0">
              <a:latin typeface="Arial" panose="020B0604020202020204" pitchFamily="34" charset="0"/>
            </a:endParaRPr>
          </a:p>
          <a:p>
            <a:pPr marL="0" indent="-342900" algn="l" fontAlgn="base">
              <a:lnSpc>
                <a:spcPct val="100000"/>
              </a:lnSpc>
              <a:spcBef>
                <a:spcPts val="0"/>
              </a:spcBef>
              <a:buFont typeface="+mj-lt"/>
              <a:buAutoNum type="arabicPeriod"/>
            </a:pP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Elemen</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XHTML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harus</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tersusun</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secara</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benar</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1" dirty="0">
                <a:solidFill>
                  <a:srgbClr val="0A0A0A"/>
                </a:solidFill>
                <a:effectLst/>
                <a:latin typeface="Tahoma" panose="020B0604030504040204" pitchFamily="34" charset="0"/>
                <a:ea typeface="Tahoma" panose="020B0604030504040204" pitchFamily="34" charset="0"/>
                <a:cs typeface="Tahoma" panose="020B0604030504040204" pitchFamily="34" charset="0"/>
              </a:rPr>
              <a:t>(properly nested)</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a:t>
            </a:r>
          </a:p>
          <a:p>
            <a:pPr marL="0" indent="-342900" algn="l" fontAlgn="base">
              <a:lnSpc>
                <a:spcPct val="100000"/>
              </a:lnSpc>
              <a:spcBef>
                <a:spcPts val="0"/>
              </a:spcBef>
              <a:buFont typeface="+mj-lt"/>
              <a:buAutoNum type="arabicPeriod"/>
            </a:pP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Elemen</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XHTML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harus</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selalu</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ditutup</a:t>
            </a:r>
            <a:endPar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endParaRPr>
          </a:p>
          <a:p>
            <a:pPr marL="0" indent="-342900" algn="l" fontAlgn="base">
              <a:lnSpc>
                <a:spcPct val="100000"/>
              </a:lnSpc>
              <a:spcBef>
                <a:spcPts val="0"/>
              </a:spcBef>
              <a:buFont typeface="+mj-lt"/>
              <a:buAutoNum type="arabicPeriod"/>
            </a:pP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Elemen</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XHTML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harus</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dalam</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huruf</a:t>
            </a:r>
            <a:r>
              <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rPr>
              <a:t> </a:t>
            </a:r>
            <a:r>
              <a:rPr lang="en-ID" sz="1600" b="0" i="0" dirty="0" err="1">
                <a:solidFill>
                  <a:srgbClr val="0A0A0A"/>
                </a:solidFill>
                <a:effectLst/>
                <a:latin typeface="Tahoma" panose="020B0604030504040204" pitchFamily="34" charset="0"/>
                <a:ea typeface="Tahoma" panose="020B0604030504040204" pitchFamily="34" charset="0"/>
                <a:cs typeface="Tahoma" panose="020B0604030504040204" pitchFamily="34" charset="0"/>
              </a:rPr>
              <a:t>kecil</a:t>
            </a:r>
            <a:endParaRPr lang="en-ID" sz="1600" b="0" i="0" dirty="0">
              <a:solidFill>
                <a:srgbClr val="0A0A0A"/>
              </a:solidFill>
              <a:effectLst/>
              <a:latin typeface="Tahoma" panose="020B0604030504040204" pitchFamily="34" charset="0"/>
              <a:ea typeface="Tahoma" panose="020B0604030504040204" pitchFamily="34" charset="0"/>
              <a:cs typeface="Tahoma" panose="020B0604030504040204" pitchFamily="34" charset="0"/>
            </a:endParaRP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p:txBody>
      </p:sp>
      <p:sp>
        <p:nvSpPr>
          <p:cNvPr id="8" name="Title 1">
            <a:extLst>
              <a:ext uri="{FF2B5EF4-FFF2-40B4-BE49-F238E27FC236}">
                <a16:creationId xmlns:a16="http://schemas.microsoft.com/office/drawing/2014/main" id="{866179FB-EC33-4271-B8CB-F3DF368DA5CC}"/>
              </a:ext>
            </a:extLst>
          </p:cNvPr>
          <p:cNvSpPr txBox="1">
            <a:spLocks/>
          </p:cNvSpPr>
          <p:nvPr/>
        </p:nvSpPr>
        <p:spPr>
          <a:xfrm>
            <a:off x="5004841" y="4041888"/>
            <a:ext cx="4931004" cy="1684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ATRIBUT XHTML</a:t>
            </a:r>
            <a:endParaRPr lang="en-ID"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a:extLst>
              <a:ext uri="{FF2B5EF4-FFF2-40B4-BE49-F238E27FC236}">
                <a16:creationId xmlns:a16="http://schemas.microsoft.com/office/drawing/2014/main" id="{15978AA6-CCD0-409D-86DE-97BB8EE64C82}"/>
              </a:ext>
            </a:extLst>
          </p:cNvPr>
          <p:cNvSpPr txBox="1">
            <a:spLocks noChangeArrowheads="1"/>
          </p:cNvSpPr>
          <p:nvPr/>
        </p:nvSpPr>
        <p:spPr bwMode="auto">
          <a:xfrm>
            <a:off x="5117962" y="5176342"/>
            <a:ext cx="3916521" cy="984885"/>
          </a:xfrm>
          <a:prstGeom prst="rect">
            <a:avLst/>
          </a:prstGeom>
          <a:noFill/>
          <a:ln>
            <a:noFill/>
          </a:ln>
          <a:effectLst/>
        </p:spPr>
        <p:txBody>
          <a:bodyPr vert="horz" wrap="non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lnSpc>
                <a:spcPct val="100000"/>
              </a:lnSpc>
              <a:spcBef>
                <a:spcPct val="0"/>
              </a:spcBef>
              <a:spcAft>
                <a:spcPct val="0"/>
              </a:spcAft>
              <a:buFont typeface="+mj-lt"/>
              <a:buAutoNum type="arabicPeriod"/>
            </a:pPr>
            <a:r>
              <a:rPr lang="en-US" altLang="en-US" sz="1600" dirty="0">
                <a:latin typeface="Tahoma" panose="020B0604030504040204" pitchFamily="34" charset="0"/>
                <a:ea typeface="Tahoma" panose="020B0604030504040204" pitchFamily="34" charset="0"/>
                <a:cs typeface="Tahoma" panose="020B0604030504040204" pitchFamily="34" charset="0"/>
              </a:rPr>
              <a:t>Nama </a:t>
            </a:r>
            <a:r>
              <a:rPr lang="en-US" altLang="en-US" sz="1600" dirty="0" err="1">
                <a:latin typeface="Tahoma" panose="020B0604030504040204" pitchFamily="34" charset="0"/>
                <a:ea typeface="Tahoma" panose="020B0604030504040204" pitchFamily="34" charset="0"/>
                <a:cs typeface="Tahoma" panose="020B0604030504040204" pitchFamily="34" charset="0"/>
              </a:rPr>
              <a:t>atribut</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harus</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dalam</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huruf</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kecil</a:t>
            </a: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eaLnBrk="0" fontAlgn="base" hangingPunct="0">
              <a:lnSpc>
                <a:spcPct val="100000"/>
              </a:lnSpc>
              <a:spcBef>
                <a:spcPct val="0"/>
              </a:spcBef>
              <a:spcAft>
                <a:spcPct val="0"/>
              </a:spcAft>
              <a:buFont typeface="+mj-lt"/>
              <a:buAutoNum type="arabicPeriod"/>
            </a:pPr>
            <a:r>
              <a:rPr lang="en-US" altLang="en-US" sz="1600" dirty="0">
                <a:latin typeface="Tahoma" panose="020B0604030504040204" pitchFamily="34" charset="0"/>
                <a:ea typeface="Tahoma" panose="020B0604030504040204" pitchFamily="34" charset="0"/>
                <a:cs typeface="Tahoma" panose="020B0604030504040204" pitchFamily="34" charset="0"/>
              </a:rPr>
              <a:t>Nilai </a:t>
            </a:r>
            <a:r>
              <a:rPr lang="en-US" altLang="en-US" sz="1600" dirty="0" err="1">
                <a:latin typeface="Tahoma" panose="020B0604030504040204" pitchFamily="34" charset="0"/>
                <a:ea typeface="Tahoma" panose="020B0604030504040204" pitchFamily="34" charset="0"/>
                <a:cs typeface="Tahoma" panose="020B0604030504040204" pitchFamily="34" charset="0"/>
              </a:rPr>
              <a:t>atribut</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harus</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dengan</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tanda</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kutip</a:t>
            </a: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eaLnBrk="0" fontAlgn="base" hangingPunct="0">
              <a:lnSpc>
                <a:spcPct val="100000"/>
              </a:lnSpc>
              <a:spcBef>
                <a:spcPct val="0"/>
              </a:spcBef>
              <a:spcAft>
                <a:spcPct val="0"/>
              </a:spcAft>
              <a:buFont typeface="+mj-lt"/>
              <a:buAutoNum type="arabicPeriod"/>
            </a:pPr>
            <a:r>
              <a:rPr lang="en-US" altLang="en-US" sz="1600" dirty="0" err="1">
                <a:latin typeface="Tahoma" panose="020B0604030504040204" pitchFamily="34" charset="0"/>
                <a:ea typeface="Tahoma" panose="020B0604030504040204" pitchFamily="34" charset="0"/>
                <a:cs typeface="Tahoma" panose="020B0604030504040204" pitchFamily="34" charset="0"/>
              </a:rPr>
              <a:t>Tidak</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diperbolehkan</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menyingkat</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atribut</a:t>
            </a: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eaLnBrk="0" fontAlgn="base" hangingPunct="0">
              <a:lnSpc>
                <a:spcPct val="100000"/>
              </a:lnSpc>
              <a:spcBef>
                <a:spcPct val="0"/>
              </a:spcBef>
              <a:spcAft>
                <a:spcPct val="0"/>
              </a:spcAft>
              <a:buFont typeface="+mj-lt"/>
              <a:buAutoNum type="arabicPeriod"/>
            </a:pPr>
            <a:r>
              <a:rPr lang="en-US" altLang="en-US" sz="1600" dirty="0">
                <a:latin typeface="Tahoma" panose="020B0604030504040204" pitchFamily="34" charset="0"/>
                <a:ea typeface="Tahoma" panose="020B0604030504040204" pitchFamily="34" charset="0"/>
                <a:cs typeface="Tahoma" panose="020B0604030504040204" pitchFamily="34" charset="0"/>
              </a:rPr>
              <a:t>Image </a:t>
            </a:r>
            <a:r>
              <a:rPr lang="en-US" altLang="en-US" sz="1600" dirty="0" err="1">
                <a:latin typeface="Tahoma" panose="020B0604030504040204" pitchFamily="34" charset="0"/>
                <a:ea typeface="Tahoma" panose="020B0604030504040204" pitchFamily="34" charset="0"/>
                <a:cs typeface="Tahoma" panose="020B0604030504040204" pitchFamily="34" charset="0"/>
              </a:rPr>
              <a:t>harus</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ada</a:t>
            </a:r>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err="1">
                <a:latin typeface="Tahoma" panose="020B0604030504040204" pitchFamily="34" charset="0"/>
                <a:ea typeface="Tahoma" panose="020B0604030504040204" pitchFamily="34" charset="0"/>
                <a:cs typeface="Tahoma" panose="020B0604030504040204" pitchFamily="34" charset="0"/>
              </a:rPr>
              <a:t>atribut</a:t>
            </a:r>
            <a:r>
              <a:rPr lang="en-US" altLang="en-US" sz="1600" dirty="0">
                <a:latin typeface="Tahoma" panose="020B0604030504040204" pitchFamily="34" charset="0"/>
                <a:ea typeface="Tahoma" panose="020B0604030504040204" pitchFamily="34" charset="0"/>
                <a:cs typeface="Tahoma" panose="020B0604030504040204" pitchFamily="34" charset="0"/>
              </a:rPr>
              <a:t> alt</a:t>
            </a:r>
          </a:p>
        </p:txBody>
      </p:sp>
      <p:pic>
        <p:nvPicPr>
          <p:cNvPr id="12" name="Picture 11" descr="A picture containing shape&#10;&#10;Description automatically generated">
            <a:extLst>
              <a:ext uri="{FF2B5EF4-FFF2-40B4-BE49-F238E27FC236}">
                <a16:creationId xmlns:a16="http://schemas.microsoft.com/office/drawing/2014/main" id="{0AFB7FD5-3549-47EB-B7C5-E25A794A785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94817" y="1929777"/>
            <a:ext cx="3297202" cy="3297202"/>
          </a:xfrm>
          <a:prstGeom prst="rect">
            <a:avLst/>
          </a:prstGeom>
        </p:spPr>
      </p:pic>
    </p:spTree>
    <p:extLst>
      <p:ext uri="{BB962C8B-B14F-4D97-AF65-F5344CB8AC3E}">
        <p14:creationId xmlns:p14="http://schemas.microsoft.com/office/powerpoint/2010/main" val="45500683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E53836-E210-4B7D-9E21-6C51CCE3AEC1}"/>
              </a:ext>
            </a:extLst>
          </p:cNvPr>
          <p:cNvPicPr>
            <a:picLocks noChangeAspect="1"/>
          </p:cNvPicPr>
          <p:nvPr/>
        </p:nvPicPr>
        <p:blipFill>
          <a:blip r:embed="rId2"/>
          <a:stretch>
            <a:fillRect/>
          </a:stretch>
        </p:blipFill>
        <p:spPr>
          <a:xfrm>
            <a:off x="662843" y="1338032"/>
            <a:ext cx="10866313" cy="41819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0101984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F9CA99-3B47-4EC6-8B4E-5FF989972A9B}"/>
              </a:ext>
            </a:extLst>
          </p:cNvPr>
          <p:cNvPicPr>
            <a:picLocks noChangeAspect="1"/>
          </p:cNvPicPr>
          <p:nvPr/>
        </p:nvPicPr>
        <p:blipFill>
          <a:blip r:embed="rId2"/>
          <a:stretch>
            <a:fillRect/>
          </a:stretch>
        </p:blipFill>
        <p:spPr>
          <a:xfrm>
            <a:off x="627504" y="1018095"/>
            <a:ext cx="10936991" cy="49567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4757439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76628-4518-49F4-A5FF-71FDF675364E}"/>
              </a:ext>
            </a:extLst>
          </p:cNvPr>
          <p:cNvPicPr>
            <a:picLocks noChangeAspect="1"/>
          </p:cNvPicPr>
          <p:nvPr/>
        </p:nvPicPr>
        <p:blipFill>
          <a:blip r:embed="rId2"/>
          <a:stretch>
            <a:fillRect/>
          </a:stretch>
        </p:blipFill>
        <p:spPr>
          <a:xfrm>
            <a:off x="585559" y="675879"/>
            <a:ext cx="11219941" cy="55062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325437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AF3D0D84-C630-42A1-A50F-77B0AD0A3835}"/>
              </a:ext>
            </a:extLst>
          </p:cNvPr>
          <p:cNvPicPr>
            <a:picLocks noChangeAspect="1"/>
          </p:cNvPicPr>
          <p:nvPr/>
        </p:nvPicPr>
        <p:blipFill rotWithShape="1">
          <a:blip r:embed="rId2"/>
          <a:srcRect b="4713"/>
          <a:stretch/>
        </p:blipFill>
        <p:spPr>
          <a:xfrm>
            <a:off x="1655975" y="219708"/>
            <a:ext cx="8880050" cy="3362477"/>
          </a:xfrm>
          <a:prstGeom prst="rect">
            <a:avLst/>
          </a:prstGeom>
          <a:effectLst>
            <a:outerShdw blurRad="63500" sx="102000" sy="102000" algn="ctr" rotWithShape="0">
              <a:prstClr val="black">
                <a:alpha val="40000"/>
              </a:prstClr>
            </a:outerShdw>
          </a:effectLst>
        </p:spPr>
      </p:pic>
      <p:pic>
        <p:nvPicPr>
          <p:cNvPr id="6" name="Picture 5" descr="Graphical user interface, text, application, Word&#10;&#10;Description automatically generated">
            <a:extLst>
              <a:ext uri="{FF2B5EF4-FFF2-40B4-BE49-F238E27FC236}">
                <a16:creationId xmlns:a16="http://schemas.microsoft.com/office/drawing/2014/main" id="{51454CEB-DEDF-4F8C-A1B9-9E07FA302BD6}"/>
              </a:ext>
            </a:extLst>
          </p:cNvPr>
          <p:cNvPicPr>
            <a:picLocks noChangeAspect="1"/>
          </p:cNvPicPr>
          <p:nvPr/>
        </p:nvPicPr>
        <p:blipFill>
          <a:blip r:embed="rId3"/>
          <a:stretch>
            <a:fillRect/>
          </a:stretch>
        </p:blipFill>
        <p:spPr>
          <a:xfrm>
            <a:off x="1655975" y="3775447"/>
            <a:ext cx="8880050" cy="288169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9763615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72D3B7-66AE-4EF9-89DF-C56837626C47}"/>
              </a:ext>
            </a:extLst>
          </p:cNvPr>
          <p:cNvSpPr>
            <a:spLocks noGrp="1"/>
          </p:cNvSpPr>
          <p:nvPr>
            <p:ph type="ctrTitle"/>
          </p:nvPr>
        </p:nvSpPr>
        <p:spPr>
          <a:xfrm>
            <a:off x="1524000" y="1381787"/>
            <a:ext cx="9144000" cy="4094425"/>
          </a:xfrm>
        </p:spPr>
        <p:txBody>
          <a:bodyPr>
            <a:noAutofit/>
          </a:bodyPr>
          <a:lstStyle/>
          <a:p>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HTML5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adalah</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versi</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terbaru</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dari</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Versi</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terakhir</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sebelum</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HTML5 </a:t>
            </a:r>
            <a:r>
              <a:rPr lang="en-ID" sz="20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adalah</a:t>
            </a:r>
            <a: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4.01. dan XHTML 1.1.</a:t>
            </a:r>
            <a:br>
              <a:rPr lang="en-ID"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br>
            <a:b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b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Perkembangan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terhenti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pada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versi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4.01 di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tahun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1999. W3C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sebagai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badan yang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bertanggung</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jawab</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dalam</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standarisasi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teknologi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internet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termasuk</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kemudian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beralih</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mengembangkan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XHTML yang juga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akhirnya</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menemui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jalan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buntu</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pada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versi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2.0. Jika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sebelumnya</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anda</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sudah</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terbiasa</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menggunakan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4.01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ataupun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XHTML 1.1,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terdapat</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perubahan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kecil</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pada HTML5.</a:t>
            </a:r>
            <a:b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br>
            <a:b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b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Pada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dasarnya</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HTML5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adalah</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gabungan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‘best practice‘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dari</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 4.01 dan XHTML.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Hampir</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semua</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tag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atau</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elemen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pada HTML 4.01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maupun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XHTML 1.1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dapat</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digunakan</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ID" sz="2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dalam</a:t>
            </a:r>
            <a:r>
              <a:rPr lang="en-ID"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HTML5.</a:t>
            </a:r>
          </a:p>
        </p:txBody>
      </p:sp>
    </p:spTree>
    <p:extLst>
      <p:ext uri="{BB962C8B-B14F-4D97-AF65-F5344CB8AC3E}">
        <p14:creationId xmlns:p14="http://schemas.microsoft.com/office/powerpoint/2010/main" val="1716750328"/>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328</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Tahoma</vt:lpstr>
      <vt:lpstr>Wingdings</vt:lpstr>
      <vt:lpstr>Office Theme</vt:lpstr>
      <vt:lpstr>XHTML</vt:lpstr>
      <vt:lpstr>PowerPoint Presentation</vt:lpstr>
      <vt:lpstr>Banyak halaman di internet berisi "bad" HTML.  Kode HTML ini bekerja dengan baik di kebanyakan browser (even if it does not follow the HTML rules)  </vt:lpstr>
      <vt:lpstr>STRUKTUR XHTML</vt:lpstr>
      <vt:lpstr>PowerPoint Presentation</vt:lpstr>
      <vt:lpstr>PowerPoint Presentation</vt:lpstr>
      <vt:lpstr>PowerPoint Presentation</vt:lpstr>
      <vt:lpstr>PowerPoint Presentation</vt:lpstr>
      <vt:lpstr>HTML5 adalah versi terbaru dari HTML. Versi terakhir HTML sebelum HTML5 adalah HTML 4.01. dan XHTML 1.1.  Perkembangan HTML terhenti pada versi 4.01 di tahun 1999. W3C sebagai badan yang bertanggung jawab dalam standarisasi teknologi internet (termasuk HTML), kemudian beralih mengembangkan XHTML yang juga akhirnya menemui jalan buntu pada versi 2.0. Jika sebelumnya anda sudah terbiasa menggunakan HTML 4.01 ataupun XHTML 1.1, terdapat perubahan kecil pada HTML5.  Pada dasarnya HTML5 adalah gabungan ‘best practice‘ dari HTML 4.01 dan XHTML. Hampir semua tag atau elemen pada HTML 4.01 maupun XHTML 1.1 dapat digunakan dalam HTML5.</vt:lpstr>
      <vt:lpstr>PowerPoint Presentation</vt:lpstr>
      <vt:lpstr>PowerPoint Presentation</vt:lpstr>
      <vt:lpstr>Tugas 1  Buatlah sebuah halaman web HTML seperti gambar di sebelah kanan  Dikumpul di github. Buat satu folder tugas 1 di dalam repo praktikum  Deadline: Kamis pukul 20.00 WITA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XHTML</dc:title>
  <dc:creator>Mira Novita</dc:creator>
  <cp:lastModifiedBy>Mira Novita</cp:lastModifiedBy>
  <cp:revision>29</cp:revision>
  <dcterms:created xsi:type="dcterms:W3CDTF">2020-09-23T22:44:12Z</dcterms:created>
  <dcterms:modified xsi:type="dcterms:W3CDTF">2020-09-24T04:14:16Z</dcterms:modified>
</cp:coreProperties>
</file>