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5378"/>
    <a:srgbClr val="742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C9C3-A6B8-4AE6-9620-23EE7444D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F93F4-1133-45C2-8083-2B54319BA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9C32-18FB-4712-B507-91972A0E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2D35B-0F1B-4450-90BC-F0822FFA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7EA8-A92D-4558-9122-707D4129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6019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F0D8-C8BB-4B91-842B-756F9D4D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CA651-7DCD-49A9-8516-251952A3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CFA6-101D-4604-84FE-37D31AB7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437D-272F-45B5-859C-5C63CA6A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EC57-5ADE-4A6C-8A0E-8595FCED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385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E5FFE-F364-4C2D-97B5-31A2658B5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F685C-DA6D-42F2-8317-1F9CA905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B20D-3FA1-40ED-9884-0D67040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009A-3113-4B96-8694-06FBEDB4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D108-2CB3-412C-82F6-33BD7C16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115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E475-CF5C-4315-A47E-11DA99EE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DC7D-64B3-4970-8D4E-EBB434E7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B2FA-F8B6-4DB6-BB09-D189DD5B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DBD4-E729-416D-A6B3-5EAB1330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C885-27DC-4C7B-B6EC-C71BBF86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806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0C4C-D5D3-4322-A25B-A17F7D69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C05C4-7EEB-4A9E-BD1C-B28BB6F58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7F86A-EFBA-466F-8A7B-661E3CB7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7D29-20AC-4715-9798-61E3FFC0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923F-FD1D-464B-974D-47877CAA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2185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CA1-ECF4-4C16-A5E6-5837DE5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1AEF-779D-4A7D-8BD5-9261FABB2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7E927-CB04-40C4-83A1-4563FC215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C949-9458-4FB7-A29C-B201316E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C07D-33AD-4F00-88E2-214FDCEB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285D-8D91-4B9F-91C5-BEF93D61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5910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03CC-CF51-439A-BAF0-9D5FFEB6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0C29C-3A42-452D-A94C-AC688D932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517C1-F2DF-46D3-A8F2-E4462A05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621EE-3870-4152-B991-D4D288CA2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EEFE6-A030-4914-9283-E13D1B5E0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2A9BF-7292-4B87-ABA8-743EC852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A67F0-013B-4C99-AF2E-875146D8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DC99D-20A2-4E86-8902-4730ACAB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8666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F2D-F348-46A3-BD43-F567FDC4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D3703-379A-4069-99FB-EBB369B2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57349-41D2-414E-8C55-DA7750CA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41C07-A033-43AF-A1D4-B4D295E6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8858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56D60-A810-4F36-922C-9E63D272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A366F-2546-4F64-B2E0-8A57E1BE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AE50-397B-42D4-879A-CFC134E1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786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4407-4BCF-42E8-974C-B9531165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2087-6E04-41C9-965F-59E7391D2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1B980-2227-4321-889E-E7B750469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8089-7F7C-49CF-AD5C-89FB9E80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6AD04-2A6D-4C9A-BC21-B82BA522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68633-0DAB-4B34-9403-FCF3F292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183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2409-9EFF-4509-A125-DE59494B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14461-1770-4B37-BF65-72805ECD7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49664-4A7D-4F45-B9FA-4B91A3631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1AD60-FAA5-4ED9-A882-36C2AB96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3152-9F41-47ED-9792-C64AA0B5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F17B2-2D81-41AF-B46D-6E2336F0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9775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A3CD7-6565-419F-AB9A-9B94BCF9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9F0D4-3450-401D-8014-2EF101BB2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BF11-32A3-420B-AA64-B9EF7BB84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C205-39D9-4165-B569-164DF296A1F2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10DD0-9D90-4799-B536-56A14E1C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216D-0E71-4D59-9C3D-C99364A29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C765-12EC-488A-BB12-83EB9C8E34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584D-35EA-4741-ABD3-65480580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92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875378"/>
                </a:solidFill>
                <a:latin typeface="Abadi" panose="020B0604020104020204" pitchFamily="34" charset="0"/>
              </a:rPr>
              <a:t>CSS (</a:t>
            </a:r>
            <a:r>
              <a:rPr lang="en-ID" sz="5400" b="1" i="0" dirty="0">
                <a:solidFill>
                  <a:srgbClr val="875378"/>
                </a:solidFill>
                <a:effectLst/>
                <a:latin typeface="Abadi" panose="020B0604020104020204" pitchFamily="34" charset="0"/>
              </a:rPr>
              <a:t>Cascading Style Sheet</a:t>
            </a:r>
            <a:r>
              <a:rPr lang="en-US" sz="5400" b="1" dirty="0">
                <a:solidFill>
                  <a:srgbClr val="875378"/>
                </a:solidFill>
                <a:latin typeface="Abadi" panose="020B0604020104020204" pitchFamily="34" charset="0"/>
              </a:rPr>
              <a:t>)</a:t>
            </a:r>
            <a:endParaRPr lang="en-ID" sz="5400" b="1" dirty="0">
              <a:solidFill>
                <a:srgbClr val="875378"/>
              </a:soli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6560E-E0AE-47F4-98E2-7BCBECA4E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4595"/>
            <a:ext cx="9144000" cy="57403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badi" panose="020B0604020104020204" pitchFamily="34" charset="0"/>
              </a:rPr>
              <a:t>23 </a:t>
            </a:r>
            <a:r>
              <a:rPr lang="en-US" sz="2800" b="1" dirty="0" err="1">
                <a:latin typeface="Abadi" panose="020B0604020104020204" pitchFamily="34" charset="0"/>
              </a:rPr>
              <a:t>Oktober</a:t>
            </a:r>
            <a:r>
              <a:rPr lang="en-US" sz="2800" b="1" dirty="0">
                <a:latin typeface="Abadi" panose="020B0604020104020204" pitchFamily="34" charset="0"/>
              </a:rPr>
              <a:t> 2020</a:t>
            </a:r>
            <a:endParaRPr lang="en-ID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55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FAF9B3-1135-490C-A5EE-506F8E81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53" y="639762"/>
            <a:ext cx="2292295" cy="3054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1D5B7-8925-40B3-8D25-D5C65D46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024" y="639762"/>
            <a:ext cx="8372323" cy="5603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696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2AC75-6A39-47F9-AAC3-DCE5DDA8EE2B}"/>
              </a:ext>
            </a:extLst>
          </p:cNvPr>
          <p:cNvSpPr txBox="1"/>
          <p:nvPr/>
        </p:nvSpPr>
        <p:spPr>
          <a:xfrm>
            <a:off x="1390429" y="2054523"/>
            <a:ext cx="94111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875378"/>
                </a:solidFill>
                <a:latin typeface="Abadi" panose="020B0604020104020204" pitchFamily="34" charset="0"/>
              </a:rPr>
              <a:t>Blok </a:t>
            </a:r>
            <a:r>
              <a:rPr lang="en-ID" sz="2400" dirty="0" err="1">
                <a:solidFill>
                  <a:srgbClr val="875378"/>
                </a:solidFill>
                <a:latin typeface="Abadi" panose="020B0604020104020204" pitchFamily="34" charset="0"/>
              </a:rPr>
              <a:t>deklarasi</a:t>
            </a:r>
            <a:endParaRPr lang="en-ID" sz="2400" dirty="0">
              <a:solidFill>
                <a:srgbClr val="875378"/>
              </a:solidFill>
              <a:latin typeface="Abadi" panose="020B0604020104020204" pitchFamily="34" charset="0"/>
            </a:endParaRPr>
          </a:p>
          <a:p>
            <a:r>
              <a:rPr lang="en-ID" sz="2000" dirty="0">
                <a:latin typeface="Abadi" panose="020B0604020104020204" pitchFamily="34" charset="0"/>
              </a:rPr>
              <a:t>Blok </a:t>
            </a:r>
            <a:r>
              <a:rPr lang="en-ID" sz="2000" dirty="0" err="1">
                <a:latin typeface="Abadi" panose="020B0604020104020204" pitchFamily="34" charset="0"/>
              </a:rPr>
              <a:t>deklarasi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adalah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tempat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kita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menuliskan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atribut-atibut</a:t>
            </a:r>
            <a:r>
              <a:rPr lang="en-ID" sz="2000" dirty="0">
                <a:latin typeface="Abadi" panose="020B0604020104020204" pitchFamily="34" charset="0"/>
              </a:rPr>
              <a:t> CSS yang </a:t>
            </a:r>
            <a:r>
              <a:rPr lang="en-ID" sz="2000" dirty="0" err="1">
                <a:latin typeface="Abadi" panose="020B0604020104020204" pitchFamily="34" charset="0"/>
              </a:rPr>
              <a:t>akan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diberikan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ke</a:t>
            </a:r>
            <a:r>
              <a:rPr lang="en-ID" sz="2000" dirty="0">
                <a:latin typeface="Abadi" panose="020B0604020104020204" pitchFamily="34" charset="0"/>
              </a:rPr>
              <a:t> pada </a:t>
            </a:r>
            <a:r>
              <a:rPr lang="en-ID" sz="2000" dirty="0" err="1">
                <a:latin typeface="Abadi" panose="020B0604020104020204" pitchFamily="34" charset="0"/>
              </a:rPr>
              <a:t>selektor</a:t>
            </a:r>
            <a:r>
              <a:rPr lang="en-ID" sz="2000" dirty="0">
                <a:latin typeface="Abadi" panose="020B0604020104020204" pitchFamily="34" charset="0"/>
              </a:rPr>
              <a:t>. Blok </a:t>
            </a:r>
            <a:r>
              <a:rPr lang="en-ID" sz="2000" dirty="0" err="1">
                <a:latin typeface="Abadi" panose="020B0604020104020204" pitchFamily="34" charset="0"/>
              </a:rPr>
              <a:t>deklarasi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dimulai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atau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dibuka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dengan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tanda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kurung</a:t>
            </a:r>
            <a:r>
              <a:rPr lang="en-ID" sz="2000" dirty="0">
                <a:latin typeface="Abadi" panose="020B0604020104020204" pitchFamily="34" charset="0"/>
              </a:rPr>
              <a:t> { </a:t>
            </a:r>
            <a:r>
              <a:rPr lang="en-ID" sz="2000" dirty="0" err="1">
                <a:latin typeface="Abadi" panose="020B0604020104020204" pitchFamily="34" charset="0"/>
              </a:rPr>
              <a:t>lalu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ditutup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dengan</a:t>
            </a:r>
            <a:r>
              <a:rPr lang="en-ID" sz="2000" dirty="0">
                <a:latin typeface="Abadi" panose="020B0604020104020204" pitchFamily="34" charset="0"/>
              </a:rPr>
              <a:t> }.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6B00-7AB2-4726-A24E-3CABCC86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29" y="620860"/>
            <a:ext cx="9411142" cy="12714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F56382-81E9-4A4A-A5E1-9DBFAF508654}"/>
              </a:ext>
            </a:extLst>
          </p:cNvPr>
          <p:cNvSpPr txBox="1"/>
          <p:nvPr/>
        </p:nvSpPr>
        <p:spPr>
          <a:xfrm>
            <a:off x="1390428" y="5201335"/>
            <a:ext cx="94111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dirty="0">
                <a:solidFill>
                  <a:srgbClr val="875378"/>
                </a:solidFill>
                <a:latin typeface="Abadi" panose="020B0604020104020204" pitchFamily="34" charset="0"/>
              </a:rPr>
              <a:t>Properti dan nilainya </a:t>
            </a:r>
          </a:p>
          <a:p>
            <a:r>
              <a:rPr lang="sv-SE" sz="2000" dirty="0">
                <a:latin typeface="Abadi" panose="020B0604020104020204" pitchFamily="34" charset="0"/>
              </a:rPr>
              <a:t>Properti merupakan atribut atau sekumpulan aturan yang akan diberikan kepada elemen yang dipilih. </a:t>
            </a:r>
            <a:r>
              <a:rPr lang="en-ID" sz="2000" b="0" i="0" dirty="0" err="1">
                <a:effectLst/>
                <a:latin typeface="Abadi" panose="020B0604020104020204" pitchFamily="34" charset="0"/>
              </a:rPr>
              <a:t>Properti</a:t>
            </a:r>
            <a:r>
              <a:rPr lang="en-ID" sz="20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000" b="0" i="0" dirty="0" err="1">
                <a:effectLst/>
                <a:latin typeface="Abadi" panose="020B0604020104020204" pitchFamily="34" charset="0"/>
              </a:rPr>
              <a:t>harus</a:t>
            </a:r>
            <a:r>
              <a:rPr lang="en-ID" sz="20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000" b="0" i="0" dirty="0" err="1">
                <a:effectLst/>
                <a:latin typeface="Abadi" panose="020B0604020104020204" pitchFamily="34" charset="0"/>
              </a:rPr>
              <a:t>ditulis</a:t>
            </a:r>
            <a:r>
              <a:rPr lang="en-ID" sz="2000" b="0" i="0" dirty="0">
                <a:effectLst/>
                <a:latin typeface="Abadi" panose="020B0604020104020204" pitchFamily="34" charset="0"/>
              </a:rPr>
              <a:t> di </a:t>
            </a:r>
            <a:r>
              <a:rPr lang="en-ID" sz="2000" b="0" i="0" dirty="0" err="1">
                <a:effectLst/>
                <a:latin typeface="Abadi" panose="020B0604020104020204" pitchFamily="34" charset="0"/>
              </a:rPr>
              <a:t>dalam</a:t>
            </a:r>
            <a:r>
              <a:rPr lang="en-ID" sz="20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000" b="0" i="0" dirty="0" err="1">
                <a:effectLst/>
                <a:latin typeface="Abadi" panose="020B0604020104020204" pitchFamily="34" charset="0"/>
              </a:rPr>
              <a:t>blok</a:t>
            </a:r>
            <a:r>
              <a:rPr lang="en-ID" sz="20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000" b="0" i="0" dirty="0" err="1">
                <a:effectLst/>
                <a:latin typeface="Abadi" panose="020B0604020104020204" pitchFamily="34" charset="0"/>
              </a:rPr>
              <a:t>deklarasi</a:t>
            </a:r>
            <a:r>
              <a:rPr lang="en-ID" sz="2000" b="0" i="0" dirty="0">
                <a:effectLst/>
                <a:latin typeface="Abadi" panose="020B0604020104020204" pitchFamily="34" charset="0"/>
              </a:rPr>
              <a:t>.</a:t>
            </a:r>
            <a:endParaRPr lang="en-ID" sz="2000" dirty="0"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F144A9-B317-4361-9D1A-C157885A9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60"/>
          <a:stretch/>
        </p:blipFill>
        <p:spPr>
          <a:xfrm>
            <a:off x="1441228" y="3601742"/>
            <a:ext cx="3562572" cy="1447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382E0-0493-4845-A1A1-16DDD0DDB6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596"/>
          <a:stretch/>
        </p:blipFill>
        <p:spPr>
          <a:xfrm>
            <a:off x="5232398" y="3601741"/>
            <a:ext cx="3073400" cy="1447193"/>
          </a:xfrm>
          <a:prstGeom prst="rect">
            <a:avLst/>
          </a:prstGeom>
        </p:spPr>
      </p:pic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5ABD058E-581A-4E7D-8CE7-6845A71826E2}"/>
              </a:ext>
            </a:extLst>
          </p:cNvPr>
          <p:cNvSpPr/>
          <p:nvPr/>
        </p:nvSpPr>
        <p:spPr>
          <a:xfrm>
            <a:off x="7702772" y="3690339"/>
            <a:ext cx="1270000" cy="12700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425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269F-8A09-4128-80EA-135CC085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875378"/>
                </a:solidFill>
                <a:latin typeface="Abadi" panose="020B0604020104020204" pitchFamily="34" charset="0"/>
              </a:rPr>
              <a:t>Perbedaan</a:t>
            </a:r>
            <a:r>
              <a:rPr lang="en-US" dirty="0">
                <a:solidFill>
                  <a:srgbClr val="875378"/>
                </a:solidFill>
                <a:latin typeface="Abadi" panose="020B0604020104020204" pitchFamily="34" charset="0"/>
              </a:rPr>
              <a:t> id dan class</a:t>
            </a:r>
            <a:endParaRPr lang="en-ID" dirty="0">
              <a:solidFill>
                <a:srgbClr val="875378"/>
              </a:solidFill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EA57C-B798-40DA-A5EF-DA1407BBA76A}"/>
              </a:ext>
            </a:extLst>
          </p:cNvPr>
          <p:cNvSpPr txBox="1"/>
          <p:nvPr/>
        </p:nvSpPr>
        <p:spPr>
          <a:xfrm>
            <a:off x="736600" y="1665288"/>
            <a:ext cx="5156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>
                <a:solidFill>
                  <a:srgbClr val="875378"/>
                </a:solidFill>
                <a:latin typeface="Abadi" panose="020B0604020104020204" pitchFamily="34" charset="0"/>
              </a:rPr>
              <a:t>ID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merupakan</a:t>
            </a:r>
            <a:r>
              <a:rPr lang="en-ID" sz="2400" dirty="0">
                <a:latin typeface="Abadi" panose="020B0604020104020204" pitchFamily="34" charset="0"/>
              </a:rPr>
              <a:t> selector yang </a:t>
            </a:r>
            <a:r>
              <a:rPr lang="en-ID" sz="2400" dirty="0" err="1">
                <a:latin typeface="Abadi" panose="020B0604020104020204" pitchFamily="34" charset="0"/>
              </a:rPr>
              <a:t>digunakan</a:t>
            </a:r>
            <a:r>
              <a:rPr lang="en-ID" sz="2400" dirty="0">
                <a:latin typeface="Abadi" panose="020B0604020104020204" pitchFamily="34" charset="0"/>
              </a:rPr>
              <a:t> oleh </a:t>
            </a:r>
            <a:r>
              <a:rPr lang="en-ID" sz="2400" dirty="0" err="1">
                <a:latin typeface="Abadi" panose="020B0604020104020204" pitchFamily="34" charset="0"/>
              </a:rPr>
              <a:t>satu</a:t>
            </a:r>
            <a:r>
              <a:rPr lang="en-ID" sz="2400" dirty="0">
                <a:latin typeface="Abadi" panose="020B0604020104020204" pitchFamily="34" charset="0"/>
              </a:rPr>
              <a:t> tag html, </a:t>
            </a:r>
            <a:r>
              <a:rPr lang="en-ID" sz="2400" dirty="0" err="1">
                <a:latin typeface="Abadi" panose="020B0604020104020204" pitchFamily="34" charset="0"/>
              </a:rPr>
              <a:t>ini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adalah</a:t>
            </a:r>
            <a:r>
              <a:rPr lang="en-ID" sz="2400" dirty="0">
                <a:latin typeface="Abadi" panose="020B0604020104020204" pitchFamily="34" charset="0"/>
              </a:rPr>
              <a:t> yang </a:t>
            </a:r>
            <a:r>
              <a:rPr lang="en-ID" sz="2400" dirty="0" err="1">
                <a:latin typeface="Abadi" panose="020B0604020104020204" pitchFamily="34" charset="0"/>
              </a:rPr>
              <a:t>disarankan</a:t>
            </a:r>
            <a:r>
              <a:rPr lang="en-ID" sz="2400" dirty="0">
                <a:latin typeface="Abadi" panose="020B0604020104020204" pitchFamily="34" charset="0"/>
              </a:rPr>
              <a:t>, </a:t>
            </a:r>
            <a:r>
              <a:rPr lang="en-ID" sz="2400" dirty="0" err="1">
                <a:latin typeface="Abadi" panose="020B0604020104020204" pitchFamily="34" charset="0"/>
              </a:rPr>
              <a:t>karena</a:t>
            </a:r>
            <a:r>
              <a:rPr lang="en-ID" sz="2400" dirty="0">
                <a:latin typeface="Abadi" panose="020B0604020104020204" pitchFamily="34" charset="0"/>
              </a:rPr>
              <a:t> ID </a:t>
            </a:r>
            <a:r>
              <a:rPr lang="en-ID" sz="2400" dirty="0" err="1">
                <a:latin typeface="Abadi" panose="020B0604020104020204" pitchFamily="34" charset="0"/>
              </a:rPr>
              <a:t>itu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sendiri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hanya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boleh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digunakan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untuk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satu</a:t>
            </a:r>
            <a:r>
              <a:rPr lang="en-ID" sz="2400" dirty="0">
                <a:latin typeface="Abadi" panose="020B0604020104020204" pitchFamily="34" charset="0"/>
              </a:rPr>
              <a:t> tag html.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Abadi" panose="020B0604020104020204" pitchFamily="34" charset="0"/>
              </a:rPr>
              <a:t>Setiap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elemen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hanya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dapat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memiliki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satu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tag id.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Abadi" panose="020B0604020104020204" pitchFamily="34" charset="0"/>
              </a:rPr>
              <a:t>Dalam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satu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halaman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tidak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boleh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ada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dua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penamaan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id yang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berbeda</a:t>
            </a:r>
            <a:endParaRPr lang="en-ID" sz="2400" b="0" i="0" dirty="0">
              <a:effectLst/>
              <a:latin typeface="Abadi" panose="020B0604020104020204" pitchFamily="34" charset="0"/>
            </a:endParaRPr>
          </a:p>
          <a:p>
            <a:endParaRPr lang="en-ID" sz="2400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E4489-9474-4991-95D6-D28ED32DFF15}"/>
              </a:ext>
            </a:extLst>
          </p:cNvPr>
          <p:cNvSpPr txBox="1"/>
          <p:nvPr/>
        </p:nvSpPr>
        <p:spPr>
          <a:xfrm>
            <a:off x="6756400" y="1665288"/>
            <a:ext cx="4648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>
                <a:solidFill>
                  <a:srgbClr val="875378"/>
                </a:solidFill>
                <a:latin typeface="Abadi" panose="020B0604020104020204" pitchFamily="34" charset="0"/>
              </a:rPr>
              <a:t>Class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merupakan</a:t>
            </a:r>
            <a:r>
              <a:rPr lang="en-ID" sz="2400" dirty="0">
                <a:latin typeface="Abadi" panose="020B0604020104020204" pitchFamily="34" charset="0"/>
              </a:rPr>
              <a:t> selector yang </a:t>
            </a:r>
            <a:r>
              <a:rPr lang="en-ID" sz="2400" dirty="0" err="1">
                <a:latin typeface="Abadi" panose="020B0604020104020204" pitchFamily="34" charset="0"/>
              </a:rPr>
              <a:t>dapat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kita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digunakan</a:t>
            </a:r>
            <a:r>
              <a:rPr lang="en-ID" sz="2400" dirty="0">
                <a:latin typeface="Abadi" panose="020B0604020104020204" pitchFamily="34" charset="0"/>
              </a:rPr>
              <a:t> oleh </a:t>
            </a:r>
            <a:r>
              <a:rPr lang="en-ID" sz="2400" dirty="0" err="1">
                <a:latin typeface="Abadi" panose="020B0604020104020204" pitchFamily="34" charset="0"/>
              </a:rPr>
              <a:t>lebih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dari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satu</a:t>
            </a:r>
            <a:r>
              <a:rPr lang="en-ID" sz="2400" dirty="0">
                <a:latin typeface="Abadi" panose="020B0604020104020204" pitchFamily="34" charset="0"/>
              </a:rPr>
              <a:t> tag html.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>
                <a:latin typeface="Abadi" panose="020B0604020104020204" pitchFamily="34" charset="0"/>
              </a:rPr>
              <a:t>Tag class </a:t>
            </a:r>
            <a:r>
              <a:rPr lang="en-ID" sz="2400" dirty="0" err="1">
                <a:latin typeface="Abadi" panose="020B0604020104020204" pitchFamily="34" charset="0"/>
              </a:rPr>
              <a:t>dengan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nama</a:t>
            </a:r>
            <a:r>
              <a:rPr lang="en-ID" sz="2400" dirty="0">
                <a:latin typeface="Abadi" panose="020B0604020104020204" pitchFamily="34" charset="0"/>
              </a:rPr>
              <a:t> yang </a:t>
            </a:r>
            <a:r>
              <a:rPr lang="en-ID" sz="2400" dirty="0" err="1">
                <a:latin typeface="Abadi" panose="020B0604020104020204" pitchFamily="34" charset="0"/>
              </a:rPr>
              <a:t>sama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dapat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dipakai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berulang-ulang</a:t>
            </a:r>
            <a:r>
              <a:rPr lang="en-ID" sz="2400" dirty="0">
                <a:latin typeface="Abadi" panose="020B0604020104020204" pitchFamily="34" charset="0"/>
              </a:rPr>
              <a:t> pada </a:t>
            </a:r>
            <a:r>
              <a:rPr lang="en-ID" sz="2400" dirty="0" err="1">
                <a:latin typeface="Abadi" panose="020B0604020104020204" pitchFamily="34" charset="0"/>
              </a:rPr>
              <a:t>satu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halaman</a:t>
            </a:r>
            <a:endParaRPr lang="en-ID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latin typeface="Abadi" panose="020B0604020104020204" pitchFamily="34" charset="0"/>
              </a:rPr>
              <a:t>Satu </a:t>
            </a:r>
            <a:r>
              <a:rPr lang="en-ID" sz="2400" dirty="0" err="1">
                <a:latin typeface="Abadi" panose="020B0604020104020204" pitchFamily="34" charset="0"/>
              </a:rPr>
              <a:t>elemen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boleh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memiliki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lebih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dari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satu</a:t>
            </a:r>
            <a:r>
              <a:rPr lang="en-ID" sz="2400" dirty="0">
                <a:latin typeface="Abadi" panose="020B0604020104020204" pitchFamily="34" charset="0"/>
              </a:rPr>
              <a:t> Class yang </a:t>
            </a:r>
            <a:r>
              <a:rPr lang="en-ID" sz="2400" dirty="0" err="1">
                <a:latin typeface="Abadi" panose="020B0604020104020204" pitchFamily="34" charset="0"/>
              </a:rPr>
              <a:t>berbeda-beda</a:t>
            </a:r>
            <a:r>
              <a:rPr lang="en-ID" sz="2400" dirty="0">
                <a:latin typeface="Abadi" panose="020B0604020104020204" pitchFamily="34" charset="0"/>
              </a:rPr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5CA1CD-BE96-499F-9673-1AB94B411D7C}"/>
              </a:ext>
            </a:extLst>
          </p:cNvPr>
          <p:cNvCxnSpPr/>
          <p:nvPr/>
        </p:nvCxnSpPr>
        <p:spPr>
          <a:xfrm>
            <a:off x="6337300" y="1665288"/>
            <a:ext cx="0" cy="3668712"/>
          </a:xfrm>
          <a:prstGeom prst="line">
            <a:avLst/>
          </a:prstGeom>
          <a:ln w="38100">
            <a:solidFill>
              <a:srgbClr val="875378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C0828D8-5744-46ED-9DE6-336B6C6B972B}"/>
              </a:ext>
            </a:extLst>
          </p:cNvPr>
          <p:cNvSpPr/>
          <p:nvPr/>
        </p:nvSpPr>
        <p:spPr>
          <a:xfrm>
            <a:off x="3517903" y="5674260"/>
            <a:ext cx="5638793" cy="660400"/>
          </a:xfrm>
          <a:custGeom>
            <a:avLst/>
            <a:gdLst>
              <a:gd name="connsiteX0" fmla="*/ 0 w 5638793"/>
              <a:gd name="connsiteY0" fmla="*/ 0 h 660400"/>
              <a:gd name="connsiteX1" fmla="*/ 5638793 w 5638793"/>
              <a:gd name="connsiteY1" fmla="*/ 0 h 660400"/>
              <a:gd name="connsiteX2" fmla="*/ 5638793 w 5638793"/>
              <a:gd name="connsiteY2" fmla="*/ 660400 h 660400"/>
              <a:gd name="connsiteX3" fmla="*/ 0 w 5638793"/>
              <a:gd name="connsiteY3" fmla="*/ 660400 h 660400"/>
              <a:gd name="connsiteX4" fmla="*/ 0 w 5638793"/>
              <a:gd name="connsiteY4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793" h="660400" fill="none" extrusionOk="0">
                <a:moveTo>
                  <a:pt x="0" y="0"/>
                </a:moveTo>
                <a:cubicBezTo>
                  <a:pt x="611202" y="62656"/>
                  <a:pt x="2980646" y="-86791"/>
                  <a:pt x="5638793" y="0"/>
                </a:cubicBezTo>
                <a:cubicBezTo>
                  <a:pt x="5640961" y="266424"/>
                  <a:pt x="5595714" y="333000"/>
                  <a:pt x="5638793" y="660400"/>
                </a:cubicBezTo>
                <a:cubicBezTo>
                  <a:pt x="3704835" y="728015"/>
                  <a:pt x="739456" y="778153"/>
                  <a:pt x="0" y="660400"/>
                </a:cubicBezTo>
                <a:cubicBezTo>
                  <a:pt x="-20563" y="383553"/>
                  <a:pt x="-52476" y="111903"/>
                  <a:pt x="0" y="0"/>
                </a:cubicBezTo>
                <a:close/>
              </a:path>
              <a:path w="5638793" h="660400" stroke="0" extrusionOk="0">
                <a:moveTo>
                  <a:pt x="0" y="0"/>
                </a:moveTo>
                <a:cubicBezTo>
                  <a:pt x="1313298" y="41274"/>
                  <a:pt x="3049672" y="79385"/>
                  <a:pt x="5638793" y="0"/>
                </a:cubicBezTo>
                <a:cubicBezTo>
                  <a:pt x="5669050" y="213218"/>
                  <a:pt x="5610079" y="400498"/>
                  <a:pt x="5638793" y="660400"/>
                </a:cubicBezTo>
                <a:cubicBezTo>
                  <a:pt x="3362519" y="531720"/>
                  <a:pt x="989482" y="611831"/>
                  <a:pt x="0" y="660400"/>
                </a:cubicBezTo>
                <a:cubicBezTo>
                  <a:pt x="49564" y="356493"/>
                  <a:pt x="2978" y="190114"/>
                  <a:pt x="0" y="0"/>
                </a:cubicBezTo>
                <a:close/>
              </a:path>
            </a:pathLst>
          </a:custGeom>
          <a:solidFill>
            <a:srgbClr val="875378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5375705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Abadi" panose="020B0604020104020204" pitchFamily="34" charset="0"/>
              </a:rPr>
              <a:t>https://www.youtube.com/watch?v=WRaZDW34sbc</a:t>
            </a:r>
          </a:p>
        </p:txBody>
      </p:sp>
    </p:spTree>
    <p:extLst>
      <p:ext uri="{BB962C8B-B14F-4D97-AF65-F5344CB8AC3E}">
        <p14:creationId xmlns:p14="http://schemas.microsoft.com/office/powerpoint/2010/main" val="2080116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1275-51FA-4F0C-9C13-DB96A9F32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8800" b="1" dirty="0">
                <a:solidFill>
                  <a:srgbClr val="875378"/>
                </a:solidFill>
              </a:rPr>
              <a:t>Thank you</a:t>
            </a:r>
            <a:endParaRPr lang="en-ID" sz="8800" b="1" dirty="0">
              <a:solidFill>
                <a:srgbClr val="87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35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B94B28-DA20-44D4-9556-DFB1C1C47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" b="2805"/>
          <a:stretch/>
        </p:blipFill>
        <p:spPr>
          <a:xfrm>
            <a:off x="140437" y="520700"/>
            <a:ext cx="11911126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83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B5A5-74BF-47A9-885A-C9433068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525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875378"/>
                </a:solidFill>
                <a:latin typeface="Abadi" panose="020B0604020104020204" pitchFamily="34" charset="0"/>
              </a:rPr>
              <a:t>Apa</a:t>
            </a:r>
            <a:r>
              <a:rPr lang="en-US" b="1" dirty="0">
                <a:solidFill>
                  <a:srgbClr val="875378"/>
                </a:solidFill>
                <a:latin typeface="Abadi" panose="020B0604020104020204" pitchFamily="34" charset="0"/>
              </a:rPr>
              <a:t> </a:t>
            </a:r>
            <a:r>
              <a:rPr lang="en-US" b="1" dirty="0" err="1">
                <a:solidFill>
                  <a:srgbClr val="875378"/>
                </a:solidFill>
                <a:latin typeface="Abadi" panose="020B0604020104020204" pitchFamily="34" charset="0"/>
              </a:rPr>
              <a:t>itu</a:t>
            </a:r>
            <a:r>
              <a:rPr lang="en-US" b="1" dirty="0">
                <a:solidFill>
                  <a:srgbClr val="875378"/>
                </a:solidFill>
                <a:latin typeface="Abadi" panose="020B0604020104020204" pitchFamily="34" charset="0"/>
              </a:rPr>
              <a:t> CSS?</a:t>
            </a:r>
            <a:endParaRPr lang="en-ID" b="1" dirty="0">
              <a:solidFill>
                <a:srgbClr val="875378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5144-C000-44A0-8FDE-1A9BD621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1755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dirty="0">
                <a:latin typeface="Abadi" panose="020B0604020104020204" pitchFamily="34" charset="0"/>
              </a:rPr>
              <a:t>CSS </a:t>
            </a:r>
            <a:r>
              <a:rPr lang="en-ID" dirty="0" err="1">
                <a:latin typeface="Abadi" panose="020B0604020104020204" pitchFamily="34" charset="0"/>
              </a:rPr>
              <a:t>adalah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bahasa</a:t>
            </a:r>
            <a:r>
              <a:rPr lang="en-ID" dirty="0">
                <a:latin typeface="Abadi" panose="020B0604020104020204" pitchFamily="34" charset="0"/>
              </a:rPr>
              <a:t> Cascading Style Sheet dan </a:t>
            </a:r>
            <a:r>
              <a:rPr lang="en-ID" dirty="0" err="1">
                <a:latin typeface="Abadi" panose="020B0604020104020204" pitchFamily="34" charset="0"/>
              </a:rPr>
              <a:t>biasanya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digunakan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untuk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mengatur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tampilan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elemen</a:t>
            </a:r>
            <a:r>
              <a:rPr lang="en-ID" dirty="0">
                <a:latin typeface="Abadi" panose="020B0604020104020204" pitchFamily="34" charset="0"/>
              </a:rPr>
              <a:t> yang </a:t>
            </a:r>
            <a:r>
              <a:rPr lang="en-ID" dirty="0" err="1">
                <a:latin typeface="Abadi" panose="020B0604020104020204" pitchFamily="34" charset="0"/>
              </a:rPr>
              <a:t>tertulis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dalam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bahasa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markup</a:t>
            </a:r>
            <a:r>
              <a:rPr lang="en-ID" dirty="0">
                <a:latin typeface="Abadi" panose="020B0604020104020204" pitchFamily="34" charset="0"/>
              </a:rPr>
              <a:t>, </a:t>
            </a:r>
            <a:r>
              <a:rPr lang="en-ID" dirty="0" err="1">
                <a:latin typeface="Abadi" panose="020B0604020104020204" pitchFamily="34" charset="0"/>
              </a:rPr>
              <a:t>seperti</a:t>
            </a:r>
            <a:r>
              <a:rPr lang="en-ID" dirty="0">
                <a:latin typeface="Abadi" panose="020B0604020104020204" pitchFamily="34" charset="0"/>
              </a:rPr>
              <a:t> HTML. CSS </a:t>
            </a:r>
            <a:r>
              <a:rPr lang="en-ID" dirty="0" err="1">
                <a:latin typeface="Abadi" panose="020B0604020104020204" pitchFamily="34" charset="0"/>
              </a:rPr>
              <a:t>berfungsi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untuk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memisahkan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konten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dari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tampilan</a:t>
            </a:r>
            <a:r>
              <a:rPr lang="en-ID" dirty="0">
                <a:latin typeface="Abadi" panose="020B0604020104020204" pitchFamily="34" charset="0"/>
              </a:rPr>
              <a:t> </a:t>
            </a:r>
            <a:r>
              <a:rPr lang="en-ID" dirty="0" err="1">
                <a:latin typeface="Abadi" panose="020B0604020104020204" pitchFamily="34" charset="0"/>
              </a:rPr>
              <a:t>visualnya</a:t>
            </a:r>
            <a:r>
              <a:rPr lang="en-ID" dirty="0">
                <a:latin typeface="Abadi" panose="020B0604020104020204" pitchFamily="34" charset="0"/>
              </a:rPr>
              <a:t> di situs.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9EA2E-5C79-4566-824A-255384691D7E}"/>
              </a:ext>
            </a:extLst>
          </p:cNvPr>
          <p:cNvSpPr/>
          <p:nvPr/>
        </p:nvSpPr>
        <p:spPr>
          <a:xfrm>
            <a:off x="838200" y="3606800"/>
            <a:ext cx="10515600" cy="2374900"/>
          </a:xfrm>
          <a:custGeom>
            <a:avLst/>
            <a:gdLst>
              <a:gd name="connsiteX0" fmla="*/ 0 w 10515600"/>
              <a:gd name="connsiteY0" fmla="*/ 0 h 2374900"/>
              <a:gd name="connsiteX1" fmla="*/ 10515600 w 10515600"/>
              <a:gd name="connsiteY1" fmla="*/ 0 h 2374900"/>
              <a:gd name="connsiteX2" fmla="*/ 10515600 w 10515600"/>
              <a:gd name="connsiteY2" fmla="*/ 2374900 h 2374900"/>
              <a:gd name="connsiteX3" fmla="*/ 0 w 10515600"/>
              <a:gd name="connsiteY3" fmla="*/ 2374900 h 2374900"/>
              <a:gd name="connsiteX4" fmla="*/ 0 w 10515600"/>
              <a:gd name="connsiteY4" fmla="*/ 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374900" fill="none" extrusionOk="0">
                <a:moveTo>
                  <a:pt x="0" y="0"/>
                </a:moveTo>
                <a:cubicBezTo>
                  <a:pt x="3563102" y="-75840"/>
                  <a:pt x="5698702" y="117177"/>
                  <a:pt x="10515600" y="0"/>
                </a:cubicBezTo>
                <a:cubicBezTo>
                  <a:pt x="10578274" y="977269"/>
                  <a:pt x="10601020" y="2032525"/>
                  <a:pt x="10515600" y="2374900"/>
                </a:cubicBezTo>
                <a:cubicBezTo>
                  <a:pt x="7545856" y="2353296"/>
                  <a:pt x="3271347" y="2378943"/>
                  <a:pt x="0" y="2374900"/>
                </a:cubicBezTo>
                <a:cubicBezTo>
                  <a:pt x="19128" y="1475514"/>
                  <a:pt x="-29987" y="650517"/>
                  <a:pt x="0" y="0"/>
                </a:cubicBezTo>
                <a:close/>
              </a:path>
              <a:path w="10515600" h="2374900" stroke="0" extrusionOk="0">
                <a:moveTo>
                  <a:pt x="0" y="0"/>
                </a:moveTo>
                <a:cubicBezTo>
                  <a:pt x="3722062" y="-70327"/>
                  <a:pt x="8255184" y="106382"/>
                  <a:pt x="10515600" y="0"/>
                </a:cubicBezTo>
                <a:cubicBezTo>
                  <a:pt x="10515613" y="684719"/>
                  <a:pt x="10486113" y="1525960"/>
                  <a:pt x="10515600" y="2374900"/>
                </a:cubicBezTo>
                <a:cubicBezTo>
                  <a:pt x="6422600" y="2232325"/>
                  <a:pt x="2664659" y="2411744"/>
                  <a:pt x="0" y="2374900"/>
                </a:cubicBezTo>
                <a:cubicBezTo>
                  <a:pt x="155243" y="1450634"/>
                  <a:pt x="-23270" y="246079"/>
                  <a:pt x="0" y="0"/>
                </a:cubicBezTo>
                <a:close/>
              </a:path>
            </a:pathLst>
          </a:custGeom>
          <a:solidFill>
            <a:srgbClr val="875378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24767823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0" i="0" dirty="0">
                <a:effectLst/>
                <a:latin typeface="Abadi" panose="020B0604020104020204" pitchFamily="34" charset="0"/>
              </a:rPr>
              <a:t>Tags,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seperti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 </a:t>
            </a:r>
            <a:r>
              <a:rPr lang="en-ID" sz="2400" b="1" i="0" dirty="0">
                <a:effectLst/>
                <a:latin typeface="Abadi" panose="020B0604020104020204" pitchFamily="34" charset="0"/>
              </a:rPr>
              <a:t>&lt;font&gt;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,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diperkenalkan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di HTML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versi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3.2, dan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ketika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itu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menyebabkan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banyak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masalah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bagi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developer. Karena website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memiliki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berbagai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font,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warna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background, dan style,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maka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untuk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menulis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kembali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(</a:t>
            </a:r>
            <a:r>
              <a:rPr lang="en-ID" sz="2400" b="0" i="1" dirty="0">
                <a:effectLst/>
                <a:latin typeface="Abadi" panose="020B0604020104020204" pitchFamily="34" charset="0"/>
              </a:rPr>
              <a:t>rewrite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)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kode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memerlukan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proses yang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sangat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panjang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dan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sulit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. Oleh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sebab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itu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, W3C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membuat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CSS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untuk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menyelesaikan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masalah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 </a:t>
            </a:r>
            <a:r>
              <a:rPr lang="en-ID" sz="2400" b="0" i="0" dirty="0" err="1">
                <a:effectLst/>
                <a:latin typeface="Abadi" panose="020B0604020104020204" pitchFamily="34" charset="0"/>
              </a:rPr>
              <a:t>ini</a:t>
            </a:r>
            <a:r>
              <a:rPr lang="en-ID" sz="2400" b="0" i="0" dirty="0">
                <a:effectLst/>
                <a:latin typeface="Abadi" panose="020B0604020104020204" pitchFamily="34" charset="0"/>
              </a:rPr>
              <a:t>.</a:t>
            </a:r>
            <a:endParaRPr lang="en-ID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44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09A0-FD4C-498D-983C-7C7274EE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875378"/>
                </a:solidFill>
                <a:latin typeface="Abadi" panose="020B0604020104020204" pitchFamily="34" charset="0"/>
              </a:rPr>
              <a:t>HTML dan CSS?</a:t>
            </a:r>
            <a:endParaRPr lang="en-ID" b="1" dirty="0">
              <a:solidFill>
                <a:srgbClr val="875378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D799-AF83-449E-A9A5-D744EC48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913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ID" i="0" dirty="0">
                <a:effectLst/>
                <a:latin typeface="Abadi" panose="020B0604020104020204" pitchFamily="34" charset="0"/>
              </a:rPr>
              <a:t>HTML dan CSS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memiliki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keterikatan</a:t>
            </a:r>
            <a:r>
              <a:rPr lang="en-ID" i="0" dirty="0">
                <a:effectLst/>
                <a:latin typeface="Abadi" panose="020B0604020104020204" pitchFamily="34" charset="0"/>
              </a:rPr>
              <a:t> yang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erat</a:t>
            </a:r>
            <a:r>
              <a:rPr lang="en-ID" i="0" dirty="0">
                <a:effectLst/>
                <a:latin typeface="Abadi" panose="020B0604020104020204" pitchFamily="34" charset="0"/>
              </a:rPr>
              <a:t>. Karena HTML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adalah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bahasa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markup</a:t>
            </a:r>
            <a:r>
              <a:rPr lang="en-ID" i="0" dirty="0">
                <a:effectLst/>
                <a:latin typeface="Abadi" panose="020B0604020104020204" pitchFamily="34" charset="0"/>
              </a:rPr>
              <a:t> (</a:t>
            </a:r>
            <a:r>
              <a:rPr lang="en-ID" i="0" dirty="0" err="1">
                <a:effectLst/>
                <a:latin typeface="Abadi" panose="020B0604020104020204" pitchFamily="34" charset="0"/>
              </a:rPr>
              <a:t>fondasi</a:t>
            </a:r>
            <a:r>
              <a:rPr lang="en-ID" i="0" dirty="0">
                <a:effectLst/>
                <a:latin typeface="Abadi" panose="020B0604020104020204" pitchFamily="34" charset="0"/>
              </a:rPr>
              <a:t> situs) dan CSS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memperbaiki</a:t>
            </a:r>
            <a:r>
              <a:rPr lang="en-ID" i="0" dirty="0">
                <a:effectLst/>
                <a:latin typeface="Abadi" panose="020B0604020104020204" pitchFamily="34" charset="0"/>
              </a:rPr>
              <a:t> style (</a:t>
            </a:r>
            <a:r>
              <a:rPr lang="en-ID" i="0" dirty="0" err="1">
                <a:effectLst/>
                <a:latin typeface="Abadi" panose="020B0604020104020204" pitchFamily="34" charset="0"/>
              </a:rPr>
              <a:t>untuk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semua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aspek</a:t>
            </a:r>
            <a:r>
              <a:rPr lang="en-ID" i="0" dirty="0">
                <a:effectLst/>
                <a:latin typeface="Abadi" panose="020B0604020104020204" pitchFamily="34" charset="0"/>
              </a:rPr>
              <a:t> yang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terkait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dengan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tampilan</a:t>
            </a:r>
            <a:r>
              <a:rPr lang="en-ID" i="0" dirty="0">
                <a:effectLst/>
                <a:latin typeface="Abadi" panose="020B0604020104020204" pitchFamily="34" charset="0"/>
              </a:rPr>
              <a:t> website),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maka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kedua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bahasa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pemrograman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ini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harus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berjalan</a:t>
            </a:r>
            <a:r>
              <a:rPr lang="en-ID" i="0" dirty="0">
                <a:effectLst/>
                <a:latin typeface="Abadi" panose="020B0604020104020204" pitchFamily="34" charset="0"/>
              </a:rPr>
              <a:t> </a:t>
            </a:r>
            <a:r>
              <a:rPr lang="en-ID" i="0" dirty="0" err="1">
                <a:effectLst/>
                <a:latin typeface="Abadi" panose="020B0604020104020204" pitchFamily="34" charset="0"/>
              </a:rPr>
              <a:t>beriringan</a:t>
            </a:r>
            <a:r>
              <a:rPr lang="en-ID" i="0" dirty="0">
                <a:effectLst/>
                <a:latin typeface="Abadi" panose="020B0604020104020204" pitchFamily="34" charset="0"/>
              </a:rPr>
              <a:t>.</a:t>
            </a:r>
            <a:endParaRPr lang="en-ID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8FF22-3DEA-4521-8E7F-03DDB9314C31}"/>
              </a:ext>
            </a:extLst>
          </p:cNvPr>
          <p:cNvSpPr txBox="1"/>
          <p:nvPr/>
        </p:nvSpPr>
        <p:spPr>
          <a:xfrm>
            <a:off x="3492500" y="4070727"/>
            <a:ext cx="7861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>
                <a:latin typeface="Abadi" panose="020B0604020104020204" pitchFamily="34" charset="0"/>
              </a:rPr>
              <a:t>Dengan</a:t>
            </a:r>
            <a:r>
              <a:rPr lang="en-ID" sz="2400" dirty="0">
                <a:latin typeface="Abadi" panose="020B0604020104020204" pitchFamily="34" charset="0"/>
              </a:rPr>
              <a:t> CSS, Anda </a:t>
            </a:r>
            <a:r>
              <a:rPr lang="en-ID" sz="2400" dirty="0" err="1">
                <a:latin typeface="Abadi" panose="020B0604020104020204" pitchFamily="34" charset="0"/>
              </a:rPr>
              <a:t>dapat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mengatur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tampilan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semua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aspek</a:t>
            </a:r>
            <a:r>
              <a:rPr lang="en-ID" sz="2400" dirty="0">
                <a:latin typeface="Abadi" panose="020B0604020104020204" pitchFamily="34" charset="0"/>
              </a:rPr>
              <a:t> pada file yang </a:t>
            </a:r>
            <a:r>
              <a:rPr lang="en-ID" sz="2400" dirty="0" err="1">
                <a:latin typeface="Abadi" panose="020B0604020104020204" pitchFamily="34" charset="0"/>
              </a:rPr>
              <a:t>berbeda</a:t>
            </a:r>
            <a:r>
              <a:rPr lang="en-ID" sz="2400" dirty="0">
                <a:latin typeface="Abadi" panose="020B0604020104020204" pitchFamily="34" charset="0"/>
              </a:rPr>
              <a:t>, </a:t>
            </a:r>
            <a:r>
              <a:rPr lang="en-ID" sz="2400" dirty="0" err="1">
                <a:latin typeface="Abadi" panose="020B0604020104020204" pitchFamily="34" charset="0"/>
              </a:rPr>
              <a:t>lalu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menentukan</a:t>
            </a:r>
            <a:r>
              <a:rPr lang="en-ID" sz="2400" dirty="0">
                <a:latin typeface="Abadi" panose="020B0604020104020204" pitchFamily="34" charset="0"/>
              </a:rPr>
              <a:t> style, </a:t>
            </a:r>
            <a:r>
              <a:rPr lang="en-ID" sz="2400" dirty="0" err="1">
                <a:latin typeface="Abadi" panose="020B0604020104020204" pitchFamily="34" charset="0"/>
              </a:rPr>
              <a:t>kemudian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mengintegrasikan</a:t>
            </a:r>
            <a:r>
              <a:rPr lang="en-ID" sz="2400" dirty="0">
                <a:latin typeface="Abadi" panose="020B0604020104020204" pitchFamily="34" charset="0"/>
              </a:rPr>
              <a:t> file CSS di </a:t>
            </a:r>
            <a:r>
              <a:rPr lang="en-ID" sz="2400" dirty="0" err="1">
                <a:latin typeface="Abadi" panose="020B0604020104020204" pitchFamily="34" charset="0"/>
              </a:rPr>
              <a:t>atas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markup</a:t>
            </a:r>
            <a:r>
              <a:rPr lang="en-ID" sz="2400" dirty="0">
                <a:latin typeface="Abadi" panose="020B0604020104020204" pitchFamily="34" charset="0"/>
              </a:rPr>
              <a:t> HTML. </a:t>
            </a:r>
            <a:r>
              <a:rPr lang="en-ID" sz="2400" dirty="0" err="1">
                <a:latin typeface="Abadi" panose="020B0604020104020204" pitchFamily="34" charset="0"/>
              </a:rPr>
              <a:t>Alhasil</a:t>
            </a:r>
            <a:r>
              <a:rPr lang="en-ID" sz="2400" dirty="0">
                <a:latin typeface="Abadi" panose="020B0604020104020204" pitchFamily="34" charset="0"/>
              </a:rPr>
              <a:t>, </a:t>
            </a:r>
            <a:r>
              <a:rPr lang="en-ID" sz="2400" dirty="0" err="1">
                <a:latin typeface="Abadi" panose="020B0604020104020204" pitchFamily="34" charset="0"/>
              </a:rPr>
              <a:t>markup</a:t>
            </a:r>
            <a:r>
              <a:rPr lang="en-ID" sz="2400" dirty="0">
                <a:latin typeface="Abadi" panose="020B0604020104020204" pitchFamily="34" charset="0"/>
              </a:rPr>
              <a:t> HTML </a:t>
            </a:r>
            <a:r>
              <a:rPr lang="en-ID" sz="2400" dirty="0" err="1">
                <a:latin typeface="Abadi" panose="020B0604020104020204" pitchFamily="34" charset="0"/>
              </a:rPr>
              <a:t>bisa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lebih</a:t>
            </a:r>
            <a:r>
              <a:rPr lang="en-ID" sz="2400" dirty="0">
                <a:latin typeface="Abadi" panose="020B0604020104020204" pitchFamily="34" charset="0"/>
              </a:rPr>
              <a:t> </a:t>
            </a:r>
            <a:r>
              <a:rPr lang="en-ID" sz="2400" dirty="0" err="1">
                <a:latin typeface="Abadi" panose="020B0604020104020204" pitchFamily="34" charset="0"/>
              </a:rPr>
              <a:t>mudah</a:t>
            </a:r>
            <a:r>
              <a:rPr lang="en-ID" sz="2400" dirty="0">
                <a:latin typeface="Abadi" panose="020B0604020104020204" pitchFamily="34" charset="0"/>
              </a:rPr>
              <a:t> di-maintain.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4A44E-C10B-42B4-AFFC-0C4A74266D56}"/>
              </a:ext>
            </a:extLst>
          </p:cNvPr>
          <p:cNvSpPr/>
          <p:nvPr/>
        </p:nvSpPr>
        <p:spPr>
          <a:xfrm>
            <a:off x="965200" y="4165599"/>
            <a:ext cx="2413000" cy="1411287"/>
          </a:xfrm>
          <a:prstGeom prst="rect">
            <a:avLst/>
          </a:prstGeom>
          <a:solidFill>
            <a:srgbClr val="87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badi" panose="020B0604020104020204" pitchFamily="34" charset="0"/>
              </a:rPr>
              <a:t>Kelebihan</a:t>
            </a:r>
            <a:r>
              <a:rPr lang="en-US" sz="2000" b="1" dirty="0">
                <a:latin typeface="Abadi" panose="020B0604020104020204" pitchFamily="34" charset="0"/>
              </a:rPr>
              <a:t> CSS</a:t>
            </a:r>
            <a:endParaRPr lang="en-ID" sz="20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95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7B2-A769-4D1E-B909-80B0C498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875378"/>
                </a:solidFill>
                <a:latin typeface="Abadi" panose="020B0604020104020204" pitchFamily="34" charset="0"/>
              </a:rPr>
              <a:t>Cara </a:t>
            </a:r>
            <a:r>
              <a:rPr lang="en-US" b="1" dirty="0" err="1">
                <a:solidFill>
                  <a:srgbClr val="875378"/>
                </a:solidFill>
                <a:latin typeface="Abadi" panose="020B0604020104020204" pitchFamily="34" charset="0"/>
              </a:rPr>
              <a:t>penulisan</a:t>
            </a:r>
            <a:r>
              <a:rPr lang="en-US" b="1" dirty="0">
                <a:solidFill>
                  <a:srgbClr val="875378"/>
                </a:solidFill>
                <a:latin typeface="Abadi" panose="020B0604020104020204" pitchFamily="34" charset="0"/>
              </a:rPr>
              <a:t> </a:t>
            </a:r>
            <a:r>
              <a:rPr lang="en-US" b="1" dirty="0" err="1">
                <a:solidFill>
                  <a:srgbClr val="875378"/>
                </a:solidFill>
                <a:latin typeface="Abadi" panose="020B0604020104020204" pitchFamily="34" charset="0"/>
              </a:rPr>
              <a:t>kode</a:t>
            </a:r>
            <a:r>
              <a:rPr lang="en-US" b="1" dirty="0">
                <a:solidFill>
                  <a:srgbClr val="875378"/>
                </a:solidFill>
                <a:latin typeface="Abadi" panose="020B0604020104020204" pitchFamily="34" charset="0"/>
              </a:rPr>
              <a:t> CSS </a:t>
            </a:r>
            <a:r>
              <a:rPr lang="en-US" b="1" dirty="0" err="1">
                <a:solidFill>
                  <a:srgbClr val="875378"/>
                </a:solidFill>
                <a:latin typeface="Abadi" panose="020B0604020104020204" pitchFamily="34" charset="0"/>
              </a:rPr>
              <a:t>dalam</a:t>
            </a:r>
            <a:r>
              <a:rPr lang="en-US" b="1" dirty="0">
                <a:solidFill>
                  <a:srgbClr val="875378"/>
                </a:solidFill>
                <a:latin typeface="Abadi" panose="020B0604020104020204" pitchFamily="34" charset="0"/>
              </a:rPr>
              <a:t> HTML</a:t>
            </a:r>
            <a:endParaRPr lang="en-ID" b="1" dirty="0">
              <a:solidFill>
                <a:srgbClr val="875378"/>
              </a:solidFill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98A41-E81C-4CD8-92CC-B38C4D274CFD}"/>
              </a:ext>
            </a:extLst>
          </p:cNvPr>
          <p:cNvSpPr/>
          <p:nvPr/>
        </p:nvSpPr>
        <p:spPr>
          <a:xfrm>
            <a:off x="838200" y="2336800"/>
            <a:ext cx="3136900" cy="990600"/>
          </a:xfrm>
          <a:custGeom>
            <a:avLst/>
            <a:gdLst>
              <a:gd name="connsiteX0" fmla="*/ 0 w 3136900"/>
              <a:gd name="connsiteY0" fmla="*/ 0 h 990600"/>
              <a:gd name="connsiteX1" fmla="*/ 3136900 w 3136900"/>
              <a:gd name="connsiteY1" fmla="*/ 0 h 990600"/>
              <a:gd name="connsiteX2" fmla="*/ 3136900 w 3136900"/>
              <a:gd name="connsiteY2" fmla="*/ 990600 h 990600"/>
              <a:gd name="connsiteX3" fmla="*/ 0 w 3136900"/>
              <a:gd name="connsiteY3" fmla="*/ 990600 h 990600"/>
              <a:gd name="connsiteX4" fmla="*/ 0 w 31369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6900" h="990600" fill="none" extrusionOk="0">
                <a:moveTo>
                  <a:pt x="0" y="0"/>
                </a:moveTo>
                <a:cubicBezTo>
                  <a:pt x="1510007" y="-63504"/>
                  <a:pt x="2181428" y="-80524"/>
                  <a:pt x="3136900" y="0"/>
                </a:cubicBezTo>
                <a:cubicBezTo>
                  <a:pt x="3194665" y="350699"/>
                  <a:pt x="3073344" y="602937"/>
                  <a:pt x="3136900" y="990600"/>
                </a:cubicBezTo>
                <a:cubicBezTo>
                  <a:pt x="2327728" y="927065"/>
                  <a:pt x="741331" y="914735"/>
                  <a:pt x="0" y="990600"/>
                </a:cubicBezTo>
                <a:cubicBezTo>
                  <a:pt x="30700" y="833725"/>
                  <a:pt x="70410" y="483544"/>
                  <a:pt x="0" y="0"/>
                </a:cubicBezTo>
                <a:close/>
              </a:path>
              <a:path w="3136900" h="990600" stroke="0" extrusionOk="0">
                <a:moveTo>
                  <a:pt x="0" y="0"/>
                </a:moveTo>
                <a:cubicBezTo>
                  <a:pt x="1565850" y="-102509"/>
                  <a:pt x="2064016" y="-50864"/>
                  <a:pt x="3136900" y="0"/>
                </a:cubicBezTo>
                <a:cubicBezTo>
                  <a:pt x="3084162" y="362447"/>
                  <a:pt x="3205210" y="526631"/>
                  <a:pt x="3136900" y="990600"/>
                </a:cubicBezTo>
                <a:cubicBezTo>
                  <a:pt x="2598313" y="977761"/>
                  <a:pt x="1226313" y="1149136"/>
                  <a:pt x="0" y="990600"/>
                </a:cubicBezTo>
                <a:cubicBezTo>
                  <a:pt x="-13240" y="520672"/>
                  <a:pt x="-4357" y="422689"/>
                  <a:pt x="0" y="0"/>
                </a:cubicBezTo>
                <a:close/>
              </a:path>
            </a:pathLst>
          </a:custGeom>
          <a:solidFill>
            <a:srgbClr val="875378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1643191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adi" panose="020B0604020104020204" pitchFamily="34" charset="0"/>
              </a:rPr>
              <a:t>Internal CSS</a:t>
            </a:r>
            <a:endParaRPr lang="en-ID" sz="2400" dirty="0">
              <a:latin typeface="Abadi" panose="020B06040201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134A6-2884-40B5-93BB-A1B6C716B611}"/>
              </a:ext>
            </a:extLst>
          </p:cNvPr>
          <p:cNvSpPr/>
          <p:nvPr/>
        </p:nvSpPr>
        <p:spPr>
          <a:xfrm>
            <a:off x="4603750" y="2336800"/>
            <a:ext cx="3136900" cy="990600"/>
          </a:xfrm>
          <a:custGeom>
            <a:avLst/>
            <a:gdLst>
              <a:gd name="connsiteX0" fmla="*/ 0 w 3136900"/>
              <a:gd name="connsiteY0" fmla="*/ 0 h 990600"/>
              <a:gd name="connsiteX1" fmla="*/ 3136900 w 3136900"/>
              <a:gd name="connsiteY1" fmla="*/ 0 h 990600"/>
              <a:gd name="connsiteX2" fmla="*/ 3136900 w 3136900"/>
              <a:gd name="connsiteY2" fmla="*/ 990600 h 990600"/>
              <a:gd name="connsiteX3" fmla="*/ 0 w 3136900"/>
              <a:gd name="connsiteY3" fmla="*/ 990600 h 990600"/>
              <a:gd name="connsiteX4" fmla="*/ 0 w 31369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6900" h="990600" fill="none" extrusionOk="0">
                <a:moveTo>
                  <a:pt x="0" y="0"/>
                </a:moveTo>
                <a:cubicBezTo>
                  <a:pt x="1108622" y="-69654"/>
                  <a:pt x="1930202" y="-160864"/>
                  <a:pt x="3136900" y="0"/>
                </a:cubicBezTo>
                <a:cubicBezTo>
                  <a:pt x="3097018" y="255509"/>
                  <a:pt x="3106251" y="634179"/>
                  <a:pt x="3136900" y="990600"/>
                </a:cubicBezTo>
                <a:cubicBezTo>
                  <a:pt x="1723075" y="920267"/>
                  <a:pt x="870038" y="946668"/>
                  <a:pt x="0" y="990600"/>
                </a:cubicBezTo>
                <a:cubicBezTo>
                  <a:pt x="17664" y="646332"/>
                  <a:pt x="86053" y="106816"/>
                  <a:pt x="0" y="0"/>
                </a:cubicBezTo>
                <a:close/>
              </a:path>
              <a:path w="3136900" h="990600" stroke="0" extrusionOk="0">
                <a:moveTo>
                  <a:pt x="0" y="0"/>
                </a:moveTo>
                <a:cubicBezTo>
                  <a:pt x="701889" y="145304"/>
                  <a:pt x="2705269" y="-47139"/>
                  <a:pt x="3136900" y="0"/>
                </a:cubicBezTo>
                <a:cubicBezTo>
                  <a:pt x="3050808" y="314438"/>
                  <a:pt x="3060080" y="650342"/>
                  <a:pt x="3136900" y="990600"/>
                </a:cubicBezTo>
                <a:cubicBezTo>
                  <a:pt x="2328812" y="1012483"/>
                  <a:pt x="328074" y="1122918"/>
                  <a:pt x="0" y="990600"/>
                </a:cubicBezTo>
                <a:cubicBezTo>
                  <a:pt x="16674" y="628893"/>
                  <a:pt x="16622" y="230488"/>
                  <a:pt x="0" y="0"/>
                </a:cubicBezTo>
                <a:close/>
              </a:path>
            </a:pathLst>
          </a:custGeom>
          <a:solidFill>
            <a:srgbClr val="875378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77142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badi" panose="020B0604020104020204" pitchFamily="34" charset="0"/>
              </a:rPr>
              <a:t>Eksternal</a:t>
            </a:r>
            <a:r>
              <a:rPr lang="en-US" sz="2400" dirty="0">
                <a:latin typeface="Abadi" panose="020B0604020104020204" pitchFamily="34" charset="0"/>
              </a:rPr>
              <a:t> CSS</a:t>
            </a:r>
            <a:endParaRPr lang="en-ID" sz="2400" dirty="0"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9D716-758D-40D6-BA9A-02D5854CE90A}"/>
              </a:ext>
            </a:extLst>
          </p:cNvPr>
          <p:cNvSpPr/>
          <p:nvPr/>
        </p:nvSpPr>
        <p:spPr>
          <a:xfrm>
            <a:off x="8369300" y="2336800"/>
            <a:ext cx="3136900" cy="990600"/>
          </a:xfrm>
          <a:custGeom>
            <a:avLst/>
            <a:gdLst>
              <a:gd name="connsiteX0" fmla="*/ 0 w 3136900"/>
              <a:gd name="connsiteY0" fmla="*/ 0 h 990600"/>
              <a:gd name="connsiteX1" fmla="*/ 3136900 w 3136900"/>
              <a:gd name="connsiteY1" fmla="*/ 0 h 990600"/>
              <a:gd name="connsiteX2" fmla="*/ 3136900 w 3136900"/>
              <a:gd name="connsiteY2" fmla="*/ 990600 h 990600"/>
              <a:gd name="connsiteX3" fmla="*/ 0 w 3136900"/>
              <a:gd name="connsiteY3" fmla="*/ 990600 h 990600"/>
              <a:gd name="connsiteX4" fmla="*/ 0 w 31369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6900" h="990600" fill="none" extrusionOk="0">
                <a:moveTo>
                  <a:pt x="0" y="0"/>
                </a:moveTo>
                <a:cubicBezTo>
                  <a:pt x="641298" y="-90543"/>
                  <a:pt x="2516444" y="-160350"/>
                  <a:pt x="3136900" y="0"/>
                </a:cubicBezTo>
                <a:cubicBezTo>
                  <a:pt x="3103789" y="430665"/>
                  <a:pt x="3132632" y="836066"/>
                  <a:pt x="3136900" y="990600"/>
                </a:cubicBezTo>
                <a:cubicBezTo>
                  <a:pt x="1624529" y="1025979"/>
                  <a:pt x="941889" y="1054717"/>
                  <a:pt x="0" y="990600"/>
                </a:cubicBezTo>
                <a:cubicBezTo>
                  <a:pt x="86733" y="569725"/>
                  <a:pt x="58152" y="402855"/>
                  <a:pt x="0" y="0"/>
                </a:cubicBezTo>
                <a:close/>
              </a:path>
              <a:path w="3136900" h="990600" stroke="0" extrusionOk="0">
                <a:moveTo>
                  <a:pt x="0" y="0"/>
                </a:moveTo>
                <a:cubicBezTo>
                  <a:pt x="1078697" y="49271"/>
                  <a:pt x="1924879" y="30336"/>
                  <a:pt x="3136900" y="0"/>
                </a:cubicBezTo>
                <a:cubicBezTo>
                  <a:pt x="3144763" y="360818"/>
                  <a:pt x="3203615" y="748078"/>
                  <a:pt x="3136900" y="990600"/>
                </a:cubicBezTo>
                <a:cubicBezTo>
                  <a:pt x="2697575" y="1006631"/>
                  <a:pt x="841960" y="1106300"/>
                  <a:pt x="0" y="990600"/>
                </a:cubicBezTo>
                <a:cubicBezTo>
                  <a:pt x="-19690" y="644284"/>
                  <a:pt x="68501" y="405003"/>
                  <a:pt x="0" y="0"/>
                </a:cubicBezTo>
                <a:close/>
              </a:path>
            </a:pathLst>
          </a:custGeom>
          <a:solidFill>
            <a:srgbClr val="875378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114831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adi" panose="020B0604020104020204" pitchFamily="34" charset="0"/>
              </a:rPr>
              <a:t>Inline CSS</a:t>
            </a:r>
            <a:endParaRPr lang="en-ID" sz="240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7E017-BC4D-4304-BB12-127A6C1F759F}"/>
              </a:ext>
            </a:extLst>
          </p:cNvPr>
          <p:cNvSpPr txBox="1"/>
          <p:nvPr/>
        </p:nvSpPr>
        <p:spPr>
          <a:xfrm>
            <a:off x="8369300" y="3543300"/>
            <a:ext cx="3225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latin typeface="Abadi" panose="020B0604020104020204" pitchFamily="34" charset="0"/>
              </a:rPr>
              <a:t>Inline CSS </a:t>
            </a:r>
            <a:r>
              <a:rPr lang="en-ID" sz="2000" dirty="0" err="1">
                <a:latin typeface="Abadi" panose="020B0604020104020204" pitchFamily="34" charset="0"/>
              </a:rPr>
              <a:t>adalah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kode</a:t>
            </a:r>
            <a:r>
              <a:rPr lang="en-ID" sz="2000" dirty="0">
                <a:latin typeface="Abadi" panose="020B0604020104020204" pitchFamily="34" charset="0"/>
              </a:rPr>
              <a:t> CSS yang </a:t>
            </a:r>
            <a:r>
              <a:rPr lang="en-ID" sz="2000" dirty="0" err="1">
                <a:latin typeface="Abadi" panose="020B0604020104020204" pitchFamily="34" charset="0"/>
              </a:rPr>
              <a:t>ditulis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langsung</a:t>
            </a:r>
            <a:r>
              <a:rPr lang="en-ID" sz="2000" dirty="0">
                <a:latin typeface="Abadi" panose="020B0604020104020204" pitchFamily="34" charset="0"/>
              </a:rPr>
              <a:t> pada </a:t>
            </a:r>
            <a:r>
              <a:rPr lang="en-ID" sz="2000" dirty="0" err="1">
                <a:latin typeface="Abadi" panose="020B0604020104020204" pitchFamily="34" charset="0"/>
              </a:rPr>
              <a:t>atribut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elemen</a:t>
            </a:r>
            <a:r>
              <a:rPr lang="en-ID" sz="2000" dirty="0">
                <a:latin typeface="Abadi" panose="020B0604020104020204" pitchFamily="34" charset="0"/>
              </a:rPr>
              <a:t> HTML. </a:t>
            </a:r>
            <a:r>
              <a:rPr lang="en-ID" sz="2000" dirty="0" err="1">
                <a:latin typeface="Abadi" panose="020B0604020104020204" pitchFamily="34" charset="0"/>
              </a:rPr>
              <a:t>Setiap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elemen</a:t>
            </a:r>
            <a:r>
              <a:rPr lang="en-ID" sz="2000" dirty="0">
                <a:latin typeface="Abadi" panose="020B0604020104020204" pitchFamily="34" charset="0"/>
              </a:rPr>
              <a:t> HTML </a:t>
            </a:r>
            <a:r>
              <a:rPr lang="en-ID" sz="2000" dirty="0" err="1">
                <a:latin typeface="Abadi" panose="020B0604020104020204" pitchFamily="34" charset="0"/>
              </a:rPr>
              <a:t>memiliki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atribut</a:t>
            </a:r>
            <a:r>
              <a:rPr lang="en-ID" sz="2000" dirty="0">
                <a:latin typeface="Abadi" panose="020B0604020104020204" pitchFamily="34" charset="0"/>
              </a:rPr>
              <a:t> style, di </a:t>
            </a:r>
            <a:r>
              <a:rPr lang="en-ID" sz="2000" dirty="0" err="1">
                <a:latin typeface="Abadi" panose="020B0604020104020204" pitchFamily="34" charset="0"/>
              </a:rPr>
              <a:t>sana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lah</a:t>
            </a:r>
            <a:r>
              <a:rPr lang="en-ID" sz="2000" dirty="0">
                <a:latin typeface="Abadi" panose="020B0604020104020204" pitchFamily="34" charset="0"/>
              </a:rPr>
              <a:t> inline CSS </a:t>
            </a:r>
            <a:r>
              <a:rPr lang="en-ID" sz="2000" dirty="0" err="1">
                <a:latin typeface="Abadi" panose="020B0604020104020204" pitchFamily="34" charset="0"/>
              </a:rPr>
              <a:t>ditulis</a:t>
            </a:r>
            <a:r>
              <a:rPr lang="en-ID" sz="2000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C318E-7246-4425-BAB9-A261CE78B85B}"/>
              </a:ext>
            </a:extLst>
          </p:cNvPr>
          <p:cNvSpPr txBox="1"/>
          <p:nvPr/>
        </p:nvSpPr>
        <p:spPr>
          <a:xfrm>
            <a:off x="4603750" y="3543300"/>
            <a:ext cx="31369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>
                <a:latin typeface="Abadi" panose="020B0604020104020204" pitchFamily="34" charset="0"/>
              </a:rPr>
              <a:t>Eksternal</a:t>
            </a:r>
            <a:r>
              <a:rPr lang="en-ID" sz="2000" dirty="0">
                <a:latin typeface="Abadi" panose="020B0604020104020204" pitchFamily="34" charset="0"/>
              </a:rPr>
              <a:t> CSS </a:t>
            </a:r>
            <a:r>
              <a:rPr lang="en-ID" sz="2000" dirty="0" err="1">
                <a:latin typeface="Abadi" panose="020B0604020104020204" pitchFamily="34" charset="0"/>
              </a:rPr>
              <a:t>adalah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kode</a:t>
            </a:r>
            <a:r>
              <a:rPr lang="en-ID" sz="2000" dirty="0">
                <a:latin typeface="Abadi" panose="020B0604020104020204" pitchFamily="34" charset="0"/>
              </a:rPr>
              <a:t> CSS yang </a:t>
            </a:r>
            <a:r>
              <a:rPr lang="en-ID" sz="2000" dirty="0" err="1">
                <a:latin typeface="Abadi" panose="020B0604020104020204" pitchFamily="34" charset="0"/>
              </a:rPr>
              <a:t>ditulis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terpisah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dengan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kode</a:t>
            </a:r>
            <a:r>
              <a:rPr lang="en-ID" sz="2000" dirty="0">
                <a:latin typeface="Abadi" panose="020B0604020104020204" pitchFamily="34" charset="0"/>
              </a:rPr>
              <a:t> HTML. </a:t>
            </a:r>
            <a:r>
              <a:rPr lang="en-ID" sz="2000" dirty="0" err="1">
                <a:latin typeface="Abadi" panose="020B0604020104020204" pitchFamily="34" charset="0"/>
              </a:rPr>
              <a:t>Eksternal</a:t>
            </a:r>
            <a:r>
              <a:rPr lang="en-ID" sz="2000" dirty="0">
                <a:latin typeface="Abadi" panose="020B0604020104020204" pitchFamily="34" charset="0"/>
              </a:rPr>
              <a:t> CSS </a:t>
            </a:r>
            <a:r>
              <a:rPr lang="en-ID" sz="2000" dirty="0" err="1">
                <a:latin typeface="Abadi" panose="020B0604020104020204" pitchFamily="34" charset="0"/>
              </a:rPr>
              <a:t>ditulis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disebuah</a:t>
            </a:r>
            <a:r>
              <a:rPr lang="en-ID" sz="2000" dirty="0">
                <a:latin typeface="Abadi" panose="020B0604020104020204" pitchFamily="34" charset="0"/>
              </a:rPr>
              <a:t> file </a:t>
            </a:r>
            <a:r>
              <a:rPr lang="en-ID" sz="2000" dirty="0" err="1">
                <a:latin typeface="Abadi" panose="020B0604020104020204" pitchFamily="34" charset="0"/>
              </a:rPr>
              <a:t>khusus</a:t>
            </a:r>
            <a:r>
              <a:rPr lang="en-ID" sz="2000" dirty="0">
                <a:latin typeface="Abadi" panose="020B0604020104020204" pitchFamily="34" charset="0"/>
              </a:rPr>
              <a:t> yang </a:t>
            </a:r>
            <a:r>
              <a:rPr lang="en-ID" sz="2000" dirty="0" err="1">
                <a:latin typeface="Abadi" panose="020B0604020104020204" pitchFamily="34" charset="0"/>
              </a:rPr>
              <a:t>berekstensi</a:t>
            </a:r>
            <a:r>
              <a:rPr lang="en-ID" sz="2000" dirty="0">
                <a:latin typeface="Abadi" panose="020B0604020104020204" pitchFamily="34" charset="0"/>
              </a:rPr>
              <a:t> .</a:t>
            </a:r>
            <a:r>
              <a:rPr lang="en-ID" sz="2000" dirty="0" err="1">
                <a:latin typeface="Abadi" panose="020B0604020104020204" pitchFamily="34" charset="0"/>
              </a:rPr>
              <a:t>css</a:t>
            </a:r>
            <a:r>
              <a:rPr lang="en-ID" sz="2000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B692D-5A14-4163-85E1-633B43C9962D}"/>
              </a:ext>
            </a:extLst>
          </p:cNvPr>
          <p:cNvSpPr txBox="1"/>
          <p:nvPr/>
        </p:nvSpPr>
        <p:spPr>
          <a:xfrm>
            <a:off x="838200" y="3543300"/>
            <a:ext cx="31369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latin typeface="Abadi" panose="020B0604020104020204" pitchFamily="34" charset="0"/>
              </a:rPr>
              <a:t>Internal CSS </a:t>
            </a:r>
            <a:r>
              <a:rPr lang="en-ID" sz="2000" dirty="0" err="1">
                <a:latin typeface="Abadi" panose="020B0604020104020204" pitchFamily="34" charset="0"/>
              </a:rPr>
              <a:t>adalah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kode</a:t>
            </a:r>
            <a:r>
              <a:rPr lang="en-ID" sz="2000" dirty="0">
                <a:latin typeface="Abadi" panose="020B0604020104020204" pitchFamily="34" charset="0"/>
              </a:rPr>
              <a:t> CSS yang </a:t>
            </a:r>
            <a:r>
              <a:rPr lang="en-ID" sz="2000" dirty="0" err="1">
                <a:latin typeface="Abadi" panose="020B0604020104020204" pitchFamily="34" charset="0"/>
              </a:rPr>
              <a:t>ditulis</a:t>
            </a:r>
            <a:r>
              <a:rPr lang="en-ID" sz="2000" dirty="0">
                <a:latin typeface="Abadi" panose="020B0604020104020204" pitchFamily="34" charset="0"/>
              </a:rPr>
              <a:t> di </a:t>
            </a:r>
            <a:r>
              <a:rPr lang="en-ID" sz="2000" dirty="0" err="1">
                <a:latin typeface="Abadi" panose="020B0604020104020204" pitchFamily="34" charset="0"/>
              </a:rPr>
              <a:t>dalam</a:t>
            </a:r>
            <a:r>
              <a:rPr lang="en-ID" sz="2000" dirty="0">
                <a:latin typeface="Abadi" panose="020B0604020104020204" pitchFamily="34" charset="0"/>
              </a:rPr>
              <a:t> tag &lt;style&gt;. Tag &lt;style&gt; </a:t>
            </a:r>
            <a:r>
              <a:rPr lang="en-ID" sz="2000" dirty="0" err="1">
                <a:latin typeface="Abadi" panose="020B0604020104020204" pitchFamily="34" charset="0"/>
              </a:rPr>
              <a:t>biasanya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ditulis</a:t>
            </a:r>
            <a:r>
              <a:rPr lang="en-ID" sz="2000" dirty="0">
                <a:latin typeface="Abadi" panose="020B0604020104020204" pitchFamily="34" charset="0"/>
              </a:rPr>
              <a:t> di </a:t>
            </a:r>
            <a:r>
              <a:rPr lang="en-ID" sz="2000" dirty="0" err="1">
                <a:latin typeface="Abadi" panose="020B0604020104020204" pitchFamily="34" charset="0"/>
              </a:rPr>
              <a:t>dalam</a:t>
            </a:r>
            <a:r>
              <a:rPr lang="en-ID" sz="2000" dirty="0">
                <a:latin typeface="Abadi" panose="020B0604020104020204" pitchFamily="34" charset="0"/>
              </a:rPr>
              <a:t> tag &lt;head&gt;. Bisa juga </a:t>
            </a:r>
            <a:r>
              <a:rPr lang="en-ID" sz="2000" dirty="0" err="1">
                <a:latin typeface="Abadi" panose="020B0604020104020204" pitchFamily="34" charset="0"/>
              </a:rPr>
              <a:t>ditulis</a:t>
            </a:r>
            <a:r>
              <a:rPr lang="en-ID" sz="2000" dirty="0">
                <a:latin typeface="Abadi" panose="020B0604020104020204" pitchFamily="34" charset="0"/>
              </a:rPr>
              <a:t> di </a:t>
            </a:r>
            <a:r>
              <a:rPr lang="en-ID" sz="2000" dirty="0" err="1">
                <a:latin typeface="Abadi" panose="020B0604020104020204" pitchFamily="34" charset="0"/>
              </a:rPr>
              <a:t>dalam</a:t>
            </a:r>
            <a:r>
              <a:rPr lang="en-ID" sz="2000" dirty="0">
                <a:latin typeface="Abadi" panose="020B0604020104020204" pitchFamily="34" charset="0"/>
              </a:rPr>
              <a:t> &lt;body&gt;, </a:t>
            </a:r>
            <a:r>
              <a:rPr lang="en-ID" sz="2000" dirty="0" err="1">
                <a:latin typeface="Abadi" panose="020B0604020104020204" pitchFamily="34" charset="0"/>
              </a:rPr>
              <a:t>namun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lebih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banyak</a:t>
            </a:r>
            <a:r>
              <a:rPr lang="en-ID" sz="2000" dirty="0">
                <a:latin typeface="Abadi" panose="020B0604020104020204" pitchFamily="34" charset="0"/>
              </a:rPr>
              <a:t> </a:t>
            </a:r>
            <a:r>
              <a:rPr lang="en-ID" sz="2000" dirty="0" err="1">
                <a:latin typeface="Abadi" panose="020B0604020104020204" pitchFamily="34" charset="0"/>
              </a:rPr>
              <a:t>ditulis</a:t>
            </a:r>
            <a:r>
              <a:rPr lang="en-ID" sz="2000" dirty="0">
                <a:latin typeface="Abadi" panose="020B0604020104020204" pitchFamily="34" charset="0"/>
              </a:rPr>
              <a:t> di </a:t>
            </a:r>
            <a:r>
              <a:rPr lang="en-ID" sz="2000" dirty="0" err="1">
                <a:latin typeface="Abadi" panose="020B0604020104020204" pitchFamily="34" charset="0"/>
              </a:rPr>
              <a:t>dalam</a:t>
            </a:r>
            <a:r>
              <a:rPr lang="en-ID" sz="2000" dirty="0">
                <a:latin typeface="Abadi" panose="020B0604020104020204" pitchFamily="34" charset="0"/>
              </a:rPr>
              <a:t> &lt;head&gt;.</a:t>
            </a:r>
          </a:p>
        </p:txBody>
      </p:sp>
    </p:spTree>
    <p:extLst>
      <p:ext uri="{BB962C8B-B14F-4D97-AF65-F5344CB8AC3E}">
        <p14:creationId xmlns:p14="http://schemas.microsoft.com/office/powerpoint/2010/main" val="3939367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BBD8-2468-48C3-AD94-1FE12891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900" y="0"/>
            <a:ext cx="2324100" cy="701675"/>
          </a:xfrm>
          <a:solidFill>
            <a:srgbClr val="875378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Internal CSS</a:t>
            </a:r>
            <a:endParaRPr lang="en-ID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98D54-83BF-40C0-A527-D8F614F8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8" y="273050"/>
            <a:ext cx="6131560" cy="6311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E94F7-F44C-4693-92F2-03FF8DC5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412" y="1852612"/>
            <a:ext cx="7343775" cy="3152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769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AF133D-A52D-4B03-8DF3-8CBAE53D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56325"/>
            <a:ext cx="2324100" cy="701675"/>
          </a:xfrm>
          <a:solidFill>
            <a:srgbClr val="875378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Eksternal</a:t>
            </a: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 CSS</a:t>
            </a:r>
            <a:endParaRPr lang="en-ID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1360E-CACD-444D-9A2A-F1A57C676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97"/>
          <a:stretch/>
        </p:blipFill>
        <p:spPr>
          <a:xfrm>
            <a:off x="850900" y="376237"/>
            <a:ext cx="3187700" cy="36099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2AB423-48FF-495F-A732-61954440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787" y="4373562"/>
            <a:ext cx="7134225" cy="5238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77DD2D-2F5A-4E24-B0C1-6CA48AC7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837" y="5386387"/>
            <a:ext cx="7115175" cy="9906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9C8A04-9AFB-4EE0-A33A-D1CBF404F1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774"/>
          <a:stretch/>
        </p:blipFill>
        <p:spPr>
          <a:xfrm>
            <a:off x="4148137" y="376237"/>
            <a:ext cx="7173952" cy="36099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A9439-258B-4AC8-A6FE-531903FDA7EB}"/>
              </a:ext>
            </a:extLst>
          </p:cNvPr>
          <p:cNvCxnSpPr>
            <a:cxnSpLocks/>
          </p:cNvCxnSpPr>
          <p:nvPr/>
        </p:nvCxnSpPr>
        <p:spPr>
          <a:xfrm flipH="1">
            <a:off x="5880100" y="1981200"/>
            <a:ext cx="1295400" cy="2273300"/>
          </a:xfrm>
          <a:prstGeom prst="straightConnector1">
            <a:avLst/>
          </a:prstGeom>
          <a:ln w="28575">
            <a:solidFill>
              <a:srgbClr val="8753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D2A620-E867-4DC1-9825-6C9B08D694CD}"/>
              </a:ext>
            </a:extLst>
          </p:cNvPr>
          <p:cNvSpPr txBox="1"/>
          <p:nvPr/>
        </p:nvSpPr>
        <p:spPr>
          <a:xfrm>
            <a:off x="4705350" y="4910077"/>
            <a:ext cx="3644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Abadi" panose="020B0604020104020204" pitchFamily="34" charset="0"/>
              </a:rPr>
              <a:t>Atau</a:t>
            </a:r>
            <a:r>
              <a:rPr lang="en-US" sz="2000" b="1" dirty="0">
                <a:latin typeface="Abadi" panose="020B0604020104020204" pitchFamily="34" charset="0"/>
              </a:rPr>
              <a:t> </a:t>
            </a:r>
            <a:r>
              <a:rPr lang="en-US" sz="2000" b="1" dirty="0" err="1">
                <a:latin typeface="Abadi" panose="020B0604020104020204" pitchFamily="34" charset="0"/>
              </a:rPr>
              <a:t>bisa</a:t>
            </a:r>
            <a:r>
              <a:rPr lang="en-US" sz="2000" b="1" dirty="0">
                <a:latin typeface="Abadi" panose="020B0604020104020204" pitchFamily="34" charset="0"/>
              </a:rPr>
              <a:t> juga </a:t>
            </a:r>
            <a:r>
              <a:rPr lang="en-US" sz="2000" b="1" dirty="0" err="1">
                <a:latin typeface="Abadi" panose="020B0604020104020204" pitchFamily="34" charset="0"/>
              </a:rPr>
              <a:t>dengan</a:t>
            </a:r>
            <a:r>
              <a:rPr lang="en-US" sz="2000" b="1" dirty="0">
                <a:latin typeface="Abadi" panose="020B0604020104020204" pitchFamily="34" charset="0"/>
              </a:rPr>
              <a:t> </a:t>
            </a:r>
            <a:r>
              <a:rPr lang="en-US" sz="2000" b="1" dirty="0" err="1">
                <a:latin typeface="Abadi" panose="020B0604020104020204" pitchFamily="34" charset="0"/>
              </a:rPr>
              <a:t>cara</a:t>
            </a:r>
            <a:r>
              <a:rPr lang="en-US" sz="2000" b="1" dirty="0">
                <a:latin typeface="Abadi" panose="020B0604020104020204" pitchFamily="34" charset="0"/>
              </a:rPr>
              <a:t> </a:t>
            </a:r>
            <a:r>
              <a:rPr lang="en-US" sz="2000" b="1" dirty="0" err="1">
                <a:latin typeface="Abadi" panose="020B0604020104020204" pitchFamily="34" charset="0"/>
              </a:rPr>
              <a:t>ini</a:t>
            </a:r>
            <a:endParaRPr lang="en-ID" sz="20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2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9BF307-C418-4BAD-A7E9-65080A64D727}"/>
              </a:ext>
            </a:extLst>
          </p:cNvPr>
          <p:cNvSpPr txBox="1">
            <a:spLocks/>
          </p:cNvSpPr>
          <p:nvPr/>
        </p:nvSpPr>
        <p:spPr>
          <a:xfrm>
            <a:off x="0" y="6156325"/>
            <a:ext cx="2324100" cy="701675"/>
          </a:xfrm>
          <a:prstGeom prst="rect">
            <a:avLst/>
          </a:prstGeom>
          <a:solidFill>
            <a:srgbClr val="87537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Inline CSS</a:t>
            </a:r>
            <a:endParaRPr lang="en-ID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B2588-5B5C-4F32-80C9-22765AF1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360362"/>
            <a:ext cx="7191375" cy="523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922F9-E40F-44C4-9CAA-048C0EFC1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1033462"/>
            <a:ext cx="7124700" cy="3114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767A0-AC52-4384-942F-363993DBA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015" y="4297362"/>
            <a:ext cx="5337970" cy="22371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680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C83C-8A26-4569-83F1-16965BD0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875378"/>
                </a:solidFill>
                <a:latin typeface="Abadi" panose="020B0604020104020204" pitchFamily="34" charset="0"/>
              </a:rPr>
              <a:t>Struktur</a:t>
            </a:r>
            <a:r>
              <a:rPr lang="en-US" dirty="0">
                <a:solidFill>
                  <a:srgbClr val="875378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875378"/>
                </a:solidFill>
                <a:latin typeface="Abadi" panose="020B0604020104020204" pitchFamily="34" charset="0"/>
              </a:rPr>
              <a:t>dasar</a:t>
            </a:r>
            <a:r>
              <a:rPr lang="en-US" dirty="0">
                <a:solidFill>
                  <a:srgbClr val="875378"/>
                </a:solidFill>
                <a:latin typeface="Abadi" panose="020B0604020104020204" pitchFamily="34" charset="0"/>
              </a:rPr>
              <a:t> CSS</a:t>
            </a:r>
            <a:endParaRPr lang="en-ID" dirty="0">
              <a:solidFill>
                <a:srgbClr val="875378"/>
              </a:solidFill>
              <a:latin typeface="Abadi" panose="020B0604020104020204" pitchFamily="34" charset="0"/>
            </a:endParaRPr>
          </a:p>
        </p:txBody>
      </p:sp>
      <p:pic>
        <p:nvPicPr>
          <p:cNvPr id="2050" name="Picture 2" descr="Sintaks dasar CSS">
            <a:extLst>
              <a:ext uri="{FF2B5EF4-FFF2-40B4-BE49-F238E27FC236}">
                <a16:creationId xmlns:a16="http://schemas.microsoft.com/office/drawing/2014/main" id="{592C4918-2CA2-4082-9D95-BA9F9D618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73" y="1258888"/>
            <a:ext cx="8255653" cy="52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582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466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Office Theme</vt:lpstr>
      <vt:lpstr>CSS (Cascading Style Sheet)</vt:lpstr>
      <vt:lpstr>PowerPoint Presentation</vt:lpstr>
      <vt:lpstr>Apa itu CSS?</vt:lpstr>
      <vt:lpstr>HTML dan CSS?</vt:lpstr>
      <vt:lpstr>Cara penulisan kode CSS dalam HTML</vt:lpstr>
      <vt:lpstr>Internal CSS</vt:lpstr>
      <vt:lpstr>Eksternal CSS</vt:lpstr>
      <vt:lpstr>PowerPoint Presentation</vt:lpstr>
      <vt:lpstr>Struktur dasar CSS</vt:lpstr>
      <vt:lpstr>PowerPoint Presentation</vt:lpstr>
      <vt:lpstr>PowerPoint Presentation</vt:lpstr>
      <vt:lpstr>Perbedaan id dan class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(Cascading Style Sheet)</dc:title>
  <dc:creator>Mira Novita</dc:creator>
  <cp:lastModifiedBy>Mira Novita</cp:lastModifiedBy>
  <cp:revision>20</cp:revision>
  <dcterms:created xsi:type="dcterms:W3CDTF">2020-10-22T22:40:34Z</dcterms:created>
  <dcterms:modified xsi:type="dcterms:W3CDTF">2020-10-23T02:22:13Z</dcterms:modified>
</cp:coreProperties>
</file>