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1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2628330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616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35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004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79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214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48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04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281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437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83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67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692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3" name="Google Shape;243;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448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1" name="Google Shape;25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729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9" name="Google Shape;259;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588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892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3" name="Google Shape;27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65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0" name="Google Shape;280;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807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1716b9e3b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1716b9e3b_0_16: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8" name="Google Shape;288;ga1716b9e3b_0_16:notes"/>
          <p:cNvSpPr txBox="1">
            <a:spLocks noGrp="1"/>
          </p:cNvSpPr>
          <p:nvPr>
            <p:ph type="sldNum" idx="12"/>
          </p:nvPr>
        </p:nvSpPr>
        <p:spPr>
          <a:xfrm>
            <a:off x="4143375" y="9120187"/>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26</a:t>
            </a:fld>
            <a:endParaRPr sz="1400"/>
          </a:p>
        </p:txBody>
      </p:sp>
    </p:spTree>
    <p:extLst>
      <p:ext uri="{BB962C8B-B14F-4D97-AF65-F5344CB8AC3E}">
        <p14:creationId xmlns:p14="http://schemas.microsoft.com/office/powerpoint/2010/main" val="238676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716b9e3b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716b9e3b_0_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1" name="Google Shape;101;ga1716b9e3b_0_0:notes"/>
          <p:cNvSpPr txBox="1">
            <a:spLocks noGrp="1"/>
          </p:cNvSpPr>
          <p:nvPr>
            <p:ph type="sldNum" idx="12"/>
          </p:nvPr>
        </p:nvSpPr>
        <p:spPr>
          <a:xfrm>
            <a:off x="4143375" y="9120187"/>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a:t>
            </a:fld>
            <a:endParaRPr sz="1400"/>
          </a:p>
        </p:txBody>
      </p:sp>
    </p:spTree>
    <p:extLst>
      <p:ext uri="{BB962C8B-B14F-4D97-AF65-F5344CB8AC3E}">
        <p14:creationId xmlns:p14="http://schemas.microsoft.com/office/powerpoint/2010/main" val="160849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72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1716b9e3b_0_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1716b9e3b_0_8: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5" name="Google Shape;115;ga1716b9e3b_0_8:notes"/>
          <p:cNvSpPr txBox="1">
            <a:spLocks noGrp="1"/>
          </p:cNvSpPr>
          <p:nvPr>
            <p:ph type="sldNum" idx="12"/>
          </p:nvPr>
        </p:nvSpPr>
        <p:spPr>
          <a:xfrm>
            <a:off x="4143375" y="9120187"/>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5</a:t>
            </a:fld>
            <a:endParaRPr sz="1400"/>
          </a:p>
        </p:txBody>
      </p:sp>
    </p:spTree>
    <p:extLst>
      <p:ext uri="{BB962C8B-B14F-4D97-AF65-F5344CB8AC3E}">
        <p14:creationId xmlns:p14="http://schemas.microsoft.com/office/powerpoint/2010/main" val="210071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36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06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12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44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3" name="Google Shape;43;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9" name="Google Shape;49;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5" name="Google Shape;65;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7" name="Google Shape;67;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122362"/>
            <a:ext cx="6858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Praktikum</a:t>
            </a:r>
            <a:br>
              <a:rPr lang="en-US" sz="3600" b="0" i="0" u="none">
                <a:solidFill>
                  <a:schemeClr val="dk1"/>
                </a:solidFill>
                <a:latin typeface="Calibri"/>
                <a:ea typeface="Calibri"/>
                <a:cs typeface="Calibri"/>
                <a:sym typeface="Calibri"/>
              </a:rPr>
            </a:br>
            <a:r>
              <a:rPr lang="en-US" sz="3600" b="0" i="0" u="none">
                <a:solidFill>
                  <a:schemeClr val="dk1"/>
                </a:solidFill>
                <a:latin typeface="Calibri"/>
                <a:ea typeface="Calibri"/>
                <a:cs typeface="Calibri"/>
                <a:sym typeface="Calibri"/>
              </a:rPr>
              <a:t>Pemrograman Berbasis Web</a:t>
            </a:r>
            <a:endParaRPr/>
          </a:p>
        </p:txBody>
      </p:sp>
      <p:sp>
        <p:nvSpPr>
          <p:cNvPr id="89" name="Google Shape;89;p13"/>
          <p:cNvSpPr txBox="1">
            <a:spLocks noGrp="1"/>
          </p:cNvSpPr>
          <p:nvPr>
            <p:ph type="subTitle" idx="1"/>
          </p:nvPr>
        </p:nvSpPr>
        <p:spPr>
          <a:xfrm>
            <a:off x="1447812" y="3509950"/>
            <a:ext cx="6248400" cy="1643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800"/>
              <a:buNone/>
            </a:pPr>
            <a:r>
              <a:rPr lang="en-US" sz="1800" b="0" i="0" u="none">
                <a:solidFill>
                  <a:schemeClr val="dk1"/>
                </a:solidFill>
                <a:latin typeface="Calibri"/>
                <a:ea typeface="Calibri"/>
                <a:cs typeface="Calibri"/>
                <a:sym typeface="Calibri"/>
              </a:rPr>
              <a:t>Pertemuan Ke-9</a:t>
            </a:r>
            <a:endParaRPr/>
          </a:p>
          <a:p>
            <a:pPr marL="0" lvl="0" indent="0" algn="ctr" rtl="0">
              <a:lnSpc>
                <a:spcPct val="90000"/>
              </a:lnSpc>
              <a:spcBef>
                <a:spcPts val="700"/>
              </a:spcBef>
              <a:spcAft>
                <a:spcPts val="0"/>
              </a:spcAft>
              <a:buClr>
                <a:schemeClr val="dk1"/>
              </a:buClr>
              <a:buSzPts val="1800"/>
              <a:buNone/>
            </a:pPr>
            <a:r>
              <a:rPr lang="en-US" sz="1800" b="0" i="0" u="none">
                <a:solidFill>
                  <a:schemeClr val="dk1"/>
                </a:solidFill>
                <a:latin typeface="Calibri"/>
                <a:ea typeface="Calibri"/>
                <a:cs typeface="Calibri"/>
                <a:sym typeface="Calibri"/>
              </a:rPr>
              <a:t>(JavaScript)</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10</a:t>
            </a:fld>
            <a:endParaRPr/>
          </a:p>
        </p:txBody>
      </p:sp>
      <p:sp>
        <p:nvSpPr>
          <p:cNvPr id="160" name="Google Shape;160;p22"/>
          <p:cNvSpPr txBox="1"/>
          <p:nvPr/>
        </p:nvSpPr>
        <p:spPr>
          <a:xfrm>
            <a:off x="304800" y="1143000"/>
            <a:ext cx="8534400" cy="3492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100"/>
              <a:buFont typeface="Arial"/>
              <a:buNone/>
            </a:pPr>
            <a:r>
              <a:rPr lang="en-US" sz="2100" b="0" i="0" u="none" strike="noStrike" cap="none">
                <a:solidFill>
                  <a:schemeClr val="dk1"/>
                </a:solidFill>
                <a:latin typeface="Arial"/>
                <a:ea typeface="Arial"/>
                <a:cs typeface="Arial"/>
                <a:sym typeface="Arial"/>
              </a:rPr>
              <a:t>Contoh penggunaan variabel untuk menghitung luas persegi panjang:</a:t>
            </a:r>
            <a:endParaRPr/>
          </a:p>
        </p:txBody>
      </p:sp>
      <p:sp>
        <p:nvSpPr>
          <p:cNvPr id="161" name="Google Shape;161;p22"/>
          <p:cNvSpPr txBox="1"/>
          <p:nvPr/>
        </p:nvSpPr>
        <p:spPr>
          <a:xfrm>
            <a:off x="6934200" y="2833687"/>
            <a:ext cx="16002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Tampilan:</a:t>
            </a:r>
            <a:endParaRPr/>
          </a:p>
        </p:txBody>
      </p:sp>
      <p:sp>
        <p:nvSpPr>
          <p:cNvPr id="162" name="Google Shape;162;p22"/>
          <p:cNvSpPr txBox="1"/>
          <p:nvPr/>
        </p:nvSpPr>
        <p:spPr>
          <a:xfrm>
            <a:off x="304800" y="1828800"/>
            <a:ext cx="5715000" cy="41068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JavaScript: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&lt;head&gt;&lt;title&gt;..:: Belajar JavaScript ::.. &lt;/title&gt;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&lt;/head&gt;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Menghitung Luas Persegi Panjang: &lt;br&gt;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&lt;script language="JavaScript"&gt;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&lt;!--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var </a:t>
            </a:r>
            <a:r>
              <a:rPr lang="en-US" sz="1300" b="0" i="0" u="none" strike="noStrike" cap="none">
                <a:solidFill>
                  <a:srgbClr val="339933"/>
                </a:solidFill>
                <a:latin typeface="Arial"/>
                <a:ea typeface="Arial"/>
                <a:cs typeface="Arial"/>
                <a:sym typeface="Arial"/>
              </a:rPr>
              <a:t>luas</a:t>
            </a:r>
            <a:r>
              <a:rPr lang="en-US" sz="1300" b="0" i="0" u="none" strike="noStrike" cap="none">
                <a:solidFill>
                  <a:schemeClr val="dk1"/>
                </a:solidFill>
                <a:latin typeface="Arial"/>
                <a:ea typeface="Arial"/>
                <a:cs typeface="Arial"/>
                <a:sym typeface="Arial"/>
              </a:rPr>
              <a:t>,</a:t>
            </a:r>
            <a:r>
              <a:rPr lang="en-US" sz="1300" b="0" i="0" u="none" strike="noStrike" cap="none">
                <a:solidFill>
                  <a:srgbClr val="339933"/>
                </a:solidFill>
                <a:latin typeface="Arial"/>
                <a:ea typeface="Arial"/>
                <a:cs typeface="Arial"/>
                <a:sym typeface="Arial"/>
              </a:rPr>
              <a:t>panjang</a:t>
            </a:r>
            <a:r>
              <a:rPr lang="en-US" sz="1300" b="0" i="0" u="none" strike="noStrike" cap="none">
                <a:solidFill>
                  <a:schemeClr val="dk1"/>
                </a:solidFill>
                <a:latin typeface="Arial"/>
                <a:ea typeface="Arial"/>
                <a:cs typeface="Arial"/>
                <a:sym typeface="Arial"/>
              </a:rPr>
              <a:t>,</a:t>
            </a:r>
            <a:r>
              <a:rPr lang="en-US" sz="1300" b="0" i="0" u="none" strike="noStrike" cap="none">
                <a:solidFill>
                  <a:srgbClr val="339933"/>
                </a:solidFill>
                <a:latin typeface="Arial"/>
                <a:ea typeface="Arial"/>
                <a:cs typeface="Arial"/>
                <a:sym typeface="Arial"/>
              </a:rPr>
              <a:t>lebar</a:t>
            </a:r>
            <a:r>
              <a:rPr lang="en-US" sz="1300" b="0" i="0" u="none" strike="noStrike" cap="none">
                <a:solidFill>
                  <a:schemeClr val="dk1"/>
                </a:solidFill>
                <a:latin typeface="Arial"/>
                <a:ea typeface="Arial"/>
                <a:cs typeface="Arial"/>
                <a:sym typeface="Arial"/>
              </a:rPr>
              <a:t>,</a:t>
            </a:r>
            <a:r>
              <a:rPr lang="en-US" sz="1300" b="0" i="0" u="none" strike="noStrike" cap="none">
                <a:solidFill>
                  <a:srgbClr val="339933"/>
                </a:solidFill>
                <a:latin typeface="Arial"/>
                <a:ea typeface="Arial"/>
                <a:cs typeface="Arial"/>
                <a:sym typeface="Arial"/>
              </a:rPr>
              <a:t>satuan</a:t>
            </a:r>
            <a:r>
              <a:rPr lang="en-US" sz="13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339933"/>
              </a:buClr>
              <a:buSzPts val="1300"/>
              <a:buFont typeface="Arial"/>
              <a:buNone/>
            </a:pPr>
            <a:r>
              <a:rPr lang="en-US" sz="1300" b="0" i="0" u="none" strike="noStrike" cap="none">
                <a:solidFill>
                  <a:srgbClr val="339933"/>
                </a:solidFill>
                <a:latin typeface="Arial"/>
                <a:ea typeface="Arial"/>
                <a:cs typeface="Arial"/>
                <a:sym typeface="Arial"/>
              </a:rPr>
              <a:t>    satuan</a:t>
            </a:r>
            <a:r>
              <a:rPr lang="en-US" sz="1300" b="0" i="0" u="none" strike="noStrike" cap="none">
                <a:solidFill>
                  <a:schemeClr val="dk1"/>
                </a:solidFill>
                <a:latin typeface="Arial"/>
                <a:ea typeface="Arial"/>
                <a:cs typeface="Arial"/>
                <a:sym typeface="Arial"/>
              </a:rPr>
              <a:t> = window.prompt('Masukkan satuan (m,cm) :');</a:t>
            </a:r>
            <a:endParaRPr/>
          </a:p>
          <a:p>
            <a:pPr marL="0" marR="0" lvl="0" indent="0" algn="l" rtl="0">
              <a:lnSpc>
                <a:spcPct val="100000"/>
              </a:lnSpc>
              <a:spcBef>
                <a:spcPts val="0"/>
              </a:spcBef>
              <a:spcAft>
                <a:spcPts val="0"/>
              </a:spcAft>
              <a:buClr>
                <a:srgbClr val="339933"/>
              </a:buClr>
              <a:buSzPts val="1300"/>
              <a:buFont typeface="Arial"/>
              <a:buNone/>
            </a:pPr>
            <a:r>
              <a:rPr lang="en-US" sz="1300" b="0" i="0" u="none" strike="noStrike" cap="none">
                <a:solidFill>
                  <a:srgbClr val="339933"/>
                </a:solidFill>
                <a:latin typeface="Arial"/>
                <a:ea typeface="Arial"/>
                <a:cs typeface="Arial"/>
                <a:sym typeface="Arial"/>
              </a:rPr>
              <a:t>    panjang</a:t>
            </a:r>
            <a:r>
              <a:rPr lang="en-US" sz="1300" b="0" i="0" u="none" strike="noStrike" cap="none">
                <a:solidFill>
                  <a:schemeClr val="dk1"/>
                </a:solidFill>
                <a:latin typeface="Arial"/>
                <a:ea typeface="Arial"/>
                <a:cs typeface="Arial"/>
                <a:sym typeface="Arial"/>
              </a:rPr>
              <a:t> = window.prompt('Masukkan panjang persegi panjang :',  + '0');</a:t>
            </a:r>
            <a:endParaRPr/>
          </a:p>
          <a:p>
            <a:pPr marL="0" marR="0" lvl="0" indent="0" algn="l" rtl="0">
              <a:lnSpc>
                <a:spcPct val="100000"/>
              </a:lnSpc>
              <a:spcBef>
                <a:spcPts val="0"/>
              </a:spcBef>
              <a:spcAft>
                <a:spcPts val="0"/>
              </a:spcAft>
              <a:buClr>
                <a:srgbClr val="339933"/>
              </a:buClr>
              <a:buSzPts val="1300"/>
              <a:buFont typeface="Arial"/>
              <a:buNone/>
            </a:pPr>
            <a:r>
              <a:rPr lang="en-US" sz="1300" b="0" i="0" u="none" strike="noStrike" cap="none">
                <a:solidFill>
                  <a:srgbClr val="339933"/>
                </a:solidFill>
                <a:latin typeface="Arial"/>
                <a:ea typeface="Arial"/>
                <a:cs typeface="Arial"/>
                <a:sym typeface="Arial"/>
              </a:rPr>
              <a:t>    lebar</a:t>
            </a:r>
            <a:r>
              <a:rPr lang="en-US" sz="1300" b="0" i="0" u="none" strike="noStrike" cap="none">
                <a:solidFill>
                  <a:schemeClr val="dk1"/>
                </a:solidFill>
                <a:latin typeface="Arial"/>
                <a:ea typeface="Arial"/>
                <a:cs typeface="Arial"/>
                <a:sym typeface="Arial"/>
              </a:rPr>
              <a:t> = window.prompt('Masukkan lebar persegi panjang :',  + '0');</a:t>
            </a:r>
            <a:endParaRPr/>
          </a:p>
          <a:p>
            <a:pPr marL="0" marR="0" lvl="0" indent="0" algn="l" rtl="0">
              <a:lnSpc>
                <a:spcPct val="100000"/>
              </a:lnSpc>
              <a:spcBef>
                <a:spcPts val="0"/>
              </a:spcBef>
              <a:spcAft>
                <a:spcPts val="0"/>
              </a:spcAft>
              <a:buClr>
                <a:srgbClr val="339933"/>
              </a:buClr>
              <a:buSzPts val="1300"/>
              <a:buFont typeface="Arial"/>
              <a:buNone/>
            </a:pPr>
            <a:r>
              <a:rPr lang="en-US" sz="1300" b="0" i="0" u="none" strike="noStrike" cap="none">
                <a:solidFill>
                  <a:srgbClr val="339933"/>
                </a:solidFill>
                <a:latin typeface="Arial"/>
                <a:ea typeface="Arial"/>
                <a:cs typeface="Arial"/>
                <a:sym typeface="Arial"/>
              </a:rPr>
              <a:t>    luas</a:t>
            </a:r>
            <a:r>
              <a:rPr lang="en-US" sz="1300" b="0" i="0" u="none" strike="noStrike" cap="none">
                <a:solidFill>
                  <a:schemeClr val="dk1"/>
                </a:solidFill>
                <a:latin typeface="Arial"/>
                <a:ea typeface="Arial"/>
                <a:cs typeface="Arial"/>
                <a:sym typeface="Arial"/>
              </a:rPr>
              <a:t>=</a:t>
            </a:r>
            <a:r>
              <a:rPr lang="en-US" sz="1300" b="0" i="0" u="none" strike="noStrike" cap="none">
                <a:solidFill>
                  <a:srgbClr val="339933"/>
                </a:solidFill>
                <a:latin typeface="Arial"/>
                <a:ea typeface="Arial"/>
                <a:cs typeface="Arial"/>
                <a:sym typeface="Arial"/>
              </a:rPr>
              <a:t>panjang</a:t>
            </a:r>
            <a:r>
              <a:rPr lang="en-US" sz="1300" b="0" i="0" u="none" strike="noStrike" cap="none">
                <a:solidFill>
                  <a:schemeClr val="dk1"/>
                </a:solidFill>
                <a:latin typeface="Arial"/>
                <a:ea typeface="Arial"/>
                <a:cs typeface="Arial"/>
                <a:sym typeface="Arial"/>
              </a:rPr>
              <a:t>*</a:t>
            </a:r>
            <a:r>
              <a:rPr lang="en-US" sz="1300" b="0" i="0" u="none" strike="noStrike" cap="none">
                <a:solidFill>
                  <a:srgbClr val="339933"/>
                </a:solidFill>
                <a:latin typeface="Arial"/>
                <a:ea typeface="Arial"/>
                <a:cs typeface="Arial"/>
                <a:sym typeface="Arial"/>
              </a:rPr>
              <a:t>lebar</a:t>
            </a:r>
            <a:r>
              <a:rPr lang="en-US" sz="13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hlink"/>
              </a:buClr>
              <a:buSzPts val="1300"/>
              <a:buFont typeface="Arial"/>
              <a:buNone/>
            </a:pPr>
            <a:r>
              <a:rPr lang="en-US" sz="1300" b="0" i="0" u="none" strike="noStrike" cap="none">
                <a:solidFill>
                  <a:schemeClr val="hlink"/>
                </a:solidFill>
                <a:latin typeface="Arial"/>
                <a:ea typeface="Arial"/>
                <a:cs typeface="Arial"/>
                <a:sym typeface="Arial"/>
              </a:rPr>
              <a:t>   </a:t>
            </a:r>
            <a:r>
              <a:rPr lang="en-US" sz="1300" b="0" i="0" u="none" strike="noStrike" cap="none">
                <a:solidFill>
                  <a:srgbClr val="B91D55"/>
                </a:solidFill>
                <a:latin typeface="Arial"/>
                <a:ea typeface="Arial"/>
                <a:cs typeface="Arial"/>
                <a:sym typeface="Arial"/>
              </a:rPr>
              <a:t>document.write</a:t>
            </a:r>
            <a:r>
              <a:rPr lang="en-US" sz="1300" b="0" i="0" u="none" strike="noStrike" cap="none">
                <a:solidFill>
                  <a:schemeClr val="dk1"/>
                </a:solidFill>
                <a:latin typeface="Arial"/>
                <a:ea typeface="Arial"/>
                <a:cs typeface="Arial"/>
                <a:sym typeface="Arial"/>
              </a:rPr>
              <a:t>('Panjang = ' + </a:t>
            </a:r>
            <a:r>
              <a:rPr lang="en-US" sz="1300" b="1" i="0" u="none" strike="noStrike" cap="none">
                <a:solidFill>
                  <a:srgbClr val="339933"/>
                </a:solidFill>
                <a:latin typeface="Arial"/>
                <a:ea typeface="Arial"/>
                <a:cs typeface="Arial"/>
                <a:sym typeface="Arial"/>
              </a:rPr>
              <a:t>panjang</a:t>
            </a:r>
            <a:r>
              <a:rPr lang="en-US" sz="1300" b="0" i="0" u="none" strike="noStrike" cap="none">
                <a:solidFill>
                  <a:schemeClr val="dk1"/>
                </a:solidFill>
                <a:latin typeface="Arial"/>
                <a:ea typeface="Arial"/>
                <a:cs typeface="Arial"/>
                <a:sym typeface="Arial"/>
              </a:rPr>
              <a:t> +' ' + </a:t>
            </a:r>
            <a:r>
              <a:rPr lang="en-US" sz="1300" b="1" i="0" u="none" strike="noStrike" cap="none">
                <a:solidFill>
                  <a:srgbClr val="339933"/>
                </a:solidFill>
                <a:latin typeface="Arial"/>
                <a:ea typeface="Arial"/>
                <a:cs typeface="Arial"/>
                <a:sym typeface="Arial"/>
              </a:rPr>
              <a:t>satuan</a:t>
            </a:r>
            <a:r>
              <a:rPr lang="en-US" sz="1300" b="0" i="0" u="none" strike="noStrike" cap="none">
                <a:solidFill>
                  <a:schemeClr val="dk1"/>
                </a:solidFill>
                <a:latin typeface="Arial"/>
                <a:ea typeface="Arial"/>
                <a:cs typeface="Arial"/>
                <a:sym typeface="Arial"/>
              </a:rPr>
              <a:t> + "&lt;br&gt;");</a:t>
            </a:r>
            <a:endParaRPr/>
          </a:p>
          <a:p>
            <a:pPr marL="0" marR="0" lvl="0" indent="0" algn="l" rtl="0">
              <a:lnSpc>
                <a:spcPct val="100000"/>
              </a:lnSpc>
              <a:spcBef>
                <a:spcPts val="0"/>
              </a:spcBef>
              <a:spcAft>
                <a:spcPts val="0"/>
              </a:spcAft>
              <a:buClr>
                <a:schemeClr val="hlink"/>
              </a:buClr>
              <a:buSzPts val="1300"/>
              <a:buFont typeface="Arial"/>
              <a:buNone/>
            </a:pPr>
            <a:r>
              <a:rPr lang="en-US" sz="1300" b="0" i="0" u="none" strike="noStrike" cap="none">
                <a:solidFill>
                  <a:schemeClr val="hlink"/>
                </a:solidFill>
                <a:latin typeface="Arial"/>
                <a:ea typeface="Arial"/>
                <a:cs typeface="Arial"/>
                <a:sym typeface="Arial"/>
              </a:rPr>
              <a:t>   </a:t>
            </a:r>
            <a:r>
              <a:rPr lang="en-US" sz="1300" b="0" i="0" u="none" strike="noStrike" cap="none">
                <a:solidFill>
                  <a:srgbClr val="B91D55"/>
                </a:solidFill>
                <a:latin typeface="Arial"/>
                <a:ea typeface="Arial"/>
                <a:cs typeface="Arial"/>
                <a:sym typeface="Arial"/>
              </a:rPr>
              <a:t>document.write</a:t>
            </a:r>
            <a:r>
              <a:rPr lang="en-US" sz="1300" b="0" i="0" u="none" strike="noStrike" cap="none">
                <a:solidFill>
                  <a:schemeClr val="dk1"/>
                </a:solidFill>
                <a:latin typeface="Arial"/>
                <a:ea typeface="Arial"/>
                <a:cs typeface="Arial"/>
                <a:sym typeface="Arial"/>
              </a:rPr>
              <a:t>('Lebar = ' + </a:t>
            </a:r>
            <a:r>
              <a:rPr lang="en-US" sz="1300" b="1" i="0" u="none" strike="noStrike" cap="none">
                <a:solidFill>
                  <a:srgbClr val="339933"/>
                </a:solidFill>
                <a:latin typeface="Arial"/>
                <a:ea typeface="Arial"/>
                <a:cs typeface="Arial"/>
                <a:sym typeface="Arial"/>
              </a:rPr>
              <a:t>lebar</a:t>
            </a:r>
            <a:r>
              <a:rPr lang="en-US" sz="1300" b="0" i="0" u="none" strike="noStrike" cap="none">
                <a:solidFill>
                  <a:schemeClr val="dk1"/>
                </a:solidFill>
                <a:latin typeface="Arial"/>
                <a:ea typeface="Arial"/>
                <a:cs typeface="Arial"/>
                <a:sym typeface="Arial"/>
              </a:rPr>
              <a:t> +' ' + </a:t>
            </a:r>
            <a:r>
              <a:rPr lang="en-US" sz="1300" b="1" i="0" u="none" strike="noStrike" cap="none">
                <a:solidFill>
                  <a:srgbClr val="339933"/>
                </a:solidFill>
                <a:latin typeface="Arial"/>
                <a:ea typeface="Arial"/>
                <a:cs typeface="Arial"/>
                <a:sym typeface="Arial"/>
              </a:rPr>
              <a:t>satuan</a:t>
            </a:r>
            <a:r>
              <a:rPr lang="en-US" sz="1300" b="0" i="0" u="none" strike="noStrike" cap="none">
                <a:solidFill>
                  <a:schemeClr val="dk1"/>
                </a:solidFill>
                <a:latin typeface="Arial"/>
                <a:ea typeface="Arial"/>
                <a:cs typeface="Arial"/>
                <a:sym typeface="Arial"/>
              </a:rPr>
              <a:t> + "&lt;br&gt;");</a:t>
            </a:r>
            <a:endParaRPr/>
          </a:p>
          <a:p>
            <a:pPr marL="0" marR="0" lvl="0" indent="0" algn="l" rtl="0">
              <a:lnSpc>
                <a:spcPct val="100000"/>
              </a:lnSpc>
              <a:spcBef>
                <a:spcPts val="0"/>
              </a:spcBef>
              <a:spcAft>
                <a:spcPts val="0"/>
              </a:spcAft>
              <a:buClr>
                <a:schemeClr val="hlink"/>
              </a:buClr>
              <a:buSzPts val="1300"/>
              <a:buFont typeface="Arial"/>
              <a:buNone/>
            </a:pPr>
            <a:r>
              <a:rPr lang="en-US" sz="1300" b="0" i="0" u="none" strike="noStrike" cap="none">
                <a:solidFill>
                  <a:schemeClr val="hlink"/>
                </a:solidFill>
                <a:latin typeface="Arial"/>
                <a:ea typeface="Arial"/>
                <a:cs typeface="Arial"/>
                <a:sym typeface="Arial"/>
              </a:rPr>
              <a:t>   </a:t>
            </a:r>
            <a:r>
              <a:rPr lang="en-US" sz="1300" b="0" i="0" u="none" strike="noStrike" cap="none">
                <a:solidFill>
                  <a:srgbClr val="B91D55"/>
                </a:solidFill>
                <a:latin typeface="Arial"/>
                <a:ea typeface="Arial"/>
                <a:cs typeface="Arial"/>
                <a:sym typeface="Arial"/>
              </a:rPr>
              <a:t>document.write</a:t>
            </a:r>
            <a:r>
              <a:rPr lang="en-US" sz="1300" b="0" i="0" u="none" strike="noStrike" cap="none">
                <a:solidFill>
                  <a:schemeClr val="dk1"/>
                </a:solidFill>
                <a:latin typeface="Arial"/>
                <a:ea typeface="Arial"/>
                <a:cs typeface="Arial"/>
                <a:sym typeface="Arial"/>
              </a:rPr>
              <a:t>('Luas = ' + </a:t>
            </a:r>
            <a:r>
              <a:rPr lang="en-US" sz="1300" b="1" i="0" u="none" strike="noStrike" cap="none">
                <a:solidFill>
                  <a:srgbClr val="339933"/>
                </a:solidFill>
                <a:latin typeface="Arial"/>
                <a:ea typeface="Arial"/>
                <a:cs typeface="Arial"/>
                <a:sym typeface="Arial"/>
              </a:rPr>
              <a:t>luas</a:t>
            </a:r>
            <a:r>
              <a:rPr lang="en-US" sz="1300" b="0" i="0" u="none" strike="noStrike" cap="none">
                <a:solidFill>
                  <a:schemeClr val="dk1"/>
                </a:solidFill>
                <a:latin typeface="Arial"/>
                <a:ea typeface="Arial"/>
                <a:cs typeface="Arial"/>
                <a:sym typeface="Arial"/>
              </a:rPr>
              <a:t> +' ' + </a:t>
            </a:r>
            <a:r>
              <a:rPr lang="en-US" sz="1300" b="1" i="0" u="none" strike="noStrike" cap="none">
                <a:solidFill>
                  <a:srgbClr val="339933"/>
                </a:solidFill>
                <a:latin typeface="Arial"/>
                <a:ea typeface="Arial"/>
                <a:cs typeface="Arial"/>
                <a:sym typeface="Arial"/>
              </a:rPr>
              <a:t>satuan</a:t>
            </a:r>
            <a:r>
              <a:rPr lang="en-US" sz="1300" b="0" i="0" u="none" strike="noStrike" cap="none">
                <a:solidFill>
                  <a:schemeClr val="dk1"/>
                </a:solidFill>
                <a:latin typeface="Arial"/>
                <a:ea typeface="Arial"/>
                <a:cs typeface="Arial"/>
                <a:sym typeface="Arial"/>
              </a:rPr>
              <a:t> + "&lt;sup&gt;2&lt;sup&gt;");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300"/>
              <a:buFont typeface="Arial"/>
              <a:buNone/>
            </a:pPr>
            <a:r>
              <a:rPr lang="en-US" sz="1300" b="0" i="0" u="none" strike="noStrike" cap="none">
                <a:solidFill>
                  <a:schemeClr val="dk1"/>
                </a:solidFill>
                <a:latin typeface="Arial"/>
                <a:ea typeface="Arial"/>
                <a:cs typeface="Arial"/>
                <a:sym typeface="Arial"/>
              </a:rPr>
              <a:t>&lt;/html&gt;</a:t>
            </a:r>
            <a:endParaRPr/>
          </a:p>
        </p:txBody>
      </p:sp>
      <p:pic>
        <p:nvPicPr>
          <p:cNvPr id="163" name="Google Shape;163;p22"/>
          <p:cNvPicPr preferRelativeResize="0"/>
          <p:nvPr/>
        </p:nvPicPr>
        <p:blipFill rotWithShape="1">
          <a:blip r:embed="rId3">
            <a:alphaModFix/>
          </a:blip>
          <a:srcRect/>
          <a:stretch/>
        </p:blipFill>
        <p:spPr>
          <a:xfrm>
            <a:off x="5943600" y="3276600"/>
            <a:ext cx="3124200" cy="2054225"/>
          </a:xfrm>
          <a:prstGeom prst="rect">
            <a:avLst/>
          </a:prstGeom>
          <a:noFill/>
          <a:ln>
            <a:noFill/>
          </a:ln>
        </p:spPr>
      </p:pic>
      <p:sp>
        <p:nvSpPr>
          <p:cNvPr id="164" name="Google Shape;164;p22"/>
          <p:cNvSpPr/>
          <p:nvPr/>
        </p:nvSpPr>
        <p:spPr>
          <a:xfrm>
            <a:off x="381000" y="4495800"/>
            <a:ext cx="1295400" cy="228600"/>
          </a:xfrm>
          <a:prstGeom prst="ellipse">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5" name="Google Shape;165;p22"/>
          <p:cNvCxnSpPr/>
          <p:nvPr/>
        </p:nvCxnSpPr>
        <p:spPr>
          <a:xfrm rot="10800000" flipH="1">
            <a:off x="1371600" y="2743200"/>
            <a:ext cx="2971800" cy="1752600"/>
          </a:xfrm>
          <a:prstGeom prst="straightConnector1">
            <a:avLst/>
          </a:prstGeom>
          <a:noFill/>
          <a:ln w="9525" cap="flat" cmpd="sng">
            <a:solidFill>
              <a:srgbClr val="000000"/>
            </a:solidFill>
            <a:prstDash val="solid"/>
            <a:miter lim="800000"/>
            <a:headEnd type="none" w="med" len="med"/>
            <a:tailEnd type="triangle" w="med" len="med"/>
          </a:ln>
        </p:spPr>
      </p:cxnSp>
      <p:sp>
        <p:nvSpPr>
          <p:cNvPr id="166" name="Google Shape;166;p22"/>
          <p:cNvSpPr txBox="1"/>
          <p:nvPr/>
        </p:nvSpPr>
        <p:spPr>
          <a:xfrm>
            <a:off x="4294187" y="2620962"/>
            <a:ext cx="1878012"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200"/>
              <a:buFont typeface="Arial"/>
              <a:buNone/>
            </a:pPr>
            <a:r>
              <a:rPr lang="en-US" sz="1200" b="1" i="0" u="none">
                <a:solidFill>
                  <a:schemeClr val="hlink"/>
                </a:solidFill>
                <a:latin typeface="Arial"/>
                <a:ea typeface="Arial"/>
                <a:cs typeface="Arial"/>
                <a:sym typeface="Arial"/>
              </a:rPr>
              <a:t>Menampilkan informasi</a:t>
            </a:r>
            <a:endParaRPr/>
          </a:p>
        </p:txBody>
      </p:sp>
      <p:sp>
        <p:nvSpPr>
          <p:cNvPr id="167" name="Google Shape;167;p22"/>
          <p:cNvSpPr/>
          <p:nvPr/>
        </p:nvSpPr>
        <p:spPr>
          <a:xfrm>
            <a:off x="2667000" y="4495800"/>
            <a:ext cx="762000" cy="228600"/>
          </a:xfrm>
          <a:prstGeom prst="ellipse">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8" name="Google Shape;168;p22"/>
          <p:cNvCxnSpPr/>
          <p:nvPr/>
        </p:nvCxnSpPr>
        <p:spPr>
          <a:xfrm rot="10800000" flipH="1">
            <a:off x="3124200" y="3276600"/>
            <a:ext cx="1600200" cy="1219200"/>
          </a:xfrm>
          <a:prstGeom prst="straightConnector1">
            <a:avLst/>
          </a:prstGeom>
          <a:noFill/>
          <a:ln w="9525" cap="flat" cmpd="sng">
            <a:solidFill>
              <a:srgbClr val="000000"/>
            </a:solidFill>
            <a:prstDash val="solid"/>
            <a:miter lim="800000"/>
            <a:headEnd type="none" w="med" len="med"/>
            <a:tailEnd type="triangle" w="med" len="med"/>
          </a:ln>
        </p:spPr>
      </p:cxnSp>
      <p:sp>
        <p:nvSpPr>
          <p:cNvPr id="169" name="Google Shape;169;p22"/>
          <p:cNvSpPr txBox="1"/>
          <p:nvPr/>
        </p:nvSpPr>
        <p:spPr>
          <a:xfrm>
            <a:off x="4114800" y="3048000"/>
            <a:ext cx="1844675"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9933"/>
              </a:buClr>
              <a:buSzPts val="1200"/>
              <a:buFont typeface="Arial"/>
              <a:buNone/>
            </a:pPr>
            <a:r>
              <a:rPr lang="en-US" sz="1200" b="0" i="0" u="none">
                <a:solidFill>
                  <a:srgbClr val="339933"/>
                </a:solidFill>
                <a:latin typeface="Arial"/>
                <a:ea typeface="Arial"/>
                <a:cs typeface="Arial"/>
                <a:sym typeface="Arial"/>
              </a:rPr>
              <a:t>Menampilkan isi variabel</a:t>
            </a:r>
            <a:endParaRPr/>
          </a:p>
        </p:txBody>
      </p:sp>
      <p:sp>
        <p:nvSpPr>
          <p:cNvPr id="170" name="Google Shape;170;p22"/>
          <p:cNvSpPr/>
          <p:nvPr/>
        </p:nvSpPr>
        <p:spPr>
          <a:xfrm>
            <a:off x="476250" y="3702050"/>
            <a:ext cx="666750" cy="228600"/>
          </a:xfrm>
          <a:prstGeom prst="ellipse">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71" name="Google Shape;171;p22"/>
          <p:cNvCxnSpPr/>
          <p:nvPr/>
        </p:nvCxnSpPr>
        <p:spPr>
          <a:xfrm rot="10800000" flipH="1">
            <a:off x="990600" y="2362200"/>
            <a:ext cx="3352800" cy="1371600"/>
          </a:xfrm>
          <a:prstGeom prst="straightConnector1">
            <a:avLst/>
          </a:prstGeom>
          <a:noFill/>
          <a:ln w="9525" cap="flat" cmpd="sng">
            <a:solidFill>
              <a:srgbClr val="000000"/>
            </a:solidFill>
            <a:prstDash val="solid"/>
            <a:miter lim="800000"/>
            <a:headEnd type="none" w="med" len="med"/>
            <a:tailEnd type="triangle" w="med" len="med"/>
          </a:ln>
        </p:spPr>
      </p:cxnSp>
      <p:sp>
        <p:nvSpPr>
          <p:cNvPr id="172" name="Google Shape;172;p22"/>
          <p:cNvSpPr txBox="1"/>
          <p:nvPr/>
        </p:nvSpPr>
        <p:spPr>
          <a:xfrm>
            <a:off x="4294187" y="2209800"/>
            <a:ext cx="758825"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9933"/>
              </a:buClr>
              <a:buSzPts val="1200"/>
              <a:buFont typeface="Arial"/>
              <a:buNone/>
            </a:pPr>
            <a:r>
              <a:rPr lang="en-US" sz="1200" b="1" i="0" u="none">
                <a:solidFill>
                  <a:srgbClr val="339933"/>
                </a:solidFill>
                <a:latin typeface="Arial"/>
                <a:ea typeface="Arial"/>
                <a:cs typeface="Arial"/>
                <a:sym typeface="Arial"/>
              </a:rPr>
              <a:t>variabel</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Komentar</a:t>
            </a:r>
            <a:endParaRPr/>
          </a:p>
        </p:txBody>
      </p:sp>
      <p:sp>
        <p:nvSpPr>
          <p:cNvPr id="178" name="Google Shape;178;p2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Komentar 1 baris:</a:t>
            </a:r>
            <a:endParaRPr/>
          </a:p>
          <a:p>
            <a:pPr marL="171450" marR="0" lvl="0" indent="-171450" algn="l" rtl="0">
              <a:lnSpc>
                <a:spcPct val="90000"/>
              </a:lnSpc>
              <a:spcBef>
                <a:spcPts val="700"/>
              </a:spcBef>
              <a:spcAft>
                <a:spcPts val="0"/>
              </a:spcAft>
              <a:buClr>
                <a:schemeClr val="dk1"/>
              </a:buClr>
              <a:buSzPts val="2100"/>
              <a:buFont typeface="Arial"/>
              <a:buNone/>
            </a:pPr>
            <a:r>
              <a:rPr lang="en-US" sz="2100" b="0" i="0" u="none">
                <a:solidFill>
                  <a:schemeClr val="dk1"/>
                </a:solidFill>
                <a:latin typeface="Calibri"/>
                <a:ea typeface="Calibri"/>
                <a:cs typeface="Calibri"/>
                <a:sym typeface="Calibri"/>
              </a:rPr>
              <a:t>		</a:t>
            </a:r>
            <a:r>
              <a:rPr lang="en-US" sz="2100" b="1" i="0" u="none">
                <a:solidFill>
                  <a:srgbClr val="0D01A7"/>
                </a:solidFill>
                <a:latin typeface="Courier New"/>
                <a:ea typeface="Courier New"/>
                <a:cs typeface="Courier New"/>
                <a:sym typeface="Courier New"/>
              </a:rPr>
              <a:t>//</a:t>
            </a:r>
            <a:r>
              <a:rPr lang="en-US" sz="2100" b="0" i="0" u="none">
                <a:solidFill>
                  <a:schemeClr val="dk1"/>
                </a:solidFill>
                <a:latin typeface="Courier New"/>
                <a:ea typeface="Courier New"/>
                <a:cs typeface="Courier New"/>
                <a:sym typeface="Courier New"/>
              </a:rPr>
              <a:t> ini adalah komentar</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Komentar beberapa baris:</a:t>
            </a:r>
            <a:endParaRPr/>
          </a:p>
          <a:p>
            <a:pPr marL="457200" marR="0" lvl="1" indent="-112711" algn="l" rtl="0">
              <a:lnSpc>
                <a:spcPct val="90000"/>
              </a:lnSpc>
              <a:spcBef>
                <a:spcPts val="300"/>
              </a:spcBef>
              <a:spcAft>
                <a:spcPts val="0"/>
              </a:spcAft>
              <a:buClr>
                <a:schemeClr val="dk1"/>
              </a:buClr>
              <a:buSzPts val="3000"/>
              <a:buFont typeface="Arial"/>
              <a:buNone/>
            </a:pPr>
            <a:r>
              <a:rPr lang="en-US" sz="3000" b="0" i="0" u="none" strike="noStrike" cap="none">
                <a:solidFill>
                  <a:schemeClr val="dk1"/>
                </a:solidFill>
                <a:latin typeface="Calibri"/>
                <a:ea typeface="Calibri"/>
                <a:cs typeface="Calibri"/>
                <a:sym typeface="Calibri"/>
              </a:rPr>
              <a:t>	</a:t>
            </a:r>
            <a:r>
              <a:rPr lang="en-US" sz="2200" b="1" i="0" u="none" strike="noStrike" cap="none">
                <a:solidFill>
                  <a:srgbClr val="0D01A7"/>
                </a:solidFill>
                <a:latin typeface="Courier New"/>
                <a:ea typeface="Courier New"/>
                <a:cs typeface="Courier New"/>
                <a:sym typeface="Courier New"/>
              </a:rPr>
              <a:t>/*</a:t>
            </a:r>
            <a:r>
              <a:rPr lang="en-US" sz="2200" b="0" i="0" u="none" strike="noStrike" cap="none">
                <a:solidFill>
                  <a:schemeClr val="dk1"/>
                </a:solidFill>
                <a:latin typeface="Courier New"/>
                <a:ea typeface="Courier New"/>
                <a:cs typeface="Courier New"/>
                <a:sym typeface="Courier New"/>
              </a:rPr>
              <a:t> </a:t>
            </a:r>
            <a:endParaRPr/>
          </a:p>
          <a:p>
            <a:pPr marL="457200" marR="0" lvl="1" indent="-112711"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ourier New"/>
                <a:ea typeface="Courier New"/>
                <a:cs typeface="Courier New"/>
                <a:sym typeface="Courier New"/>
              </a:rPr>
              <a:t>	Ini juga</a:t>
            </a:r>
            <a:endParaRPr/>
          </a:p>
          <a:p>
            <a:pPr marL="457200" marR="0" lvl="1" indent="-112711"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ourier New"/>
                <a:ea typeface="Courier New"/>
                <a:cs typeface="Courier New"/>
                <a:sym typeface="Courier New"/>
              </a:rPr>
              <a:t>	Adalah komentar</a:t>
            </a:r>
            <a:endParaRPr/>
          </a:p>
          <a:p>
            <a:pPr marL="457200" marR="0" lvl="1" indent="-112711"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ourier New"/>
                <a:ea typeface="Courier New"/>
                <a:cs typeface="Courier New"/>
                <a:sym typeface="Courier New"/>
              </a:rPr>
              <a:t>	</a:t>
            </a:r>
            <a:r>
              <a:rPr lang="en-US" sz="2200" b="1" i="0" u="none" strike="noStrike" cap="none">
                <a:solidFill>
                  <a:srgbClr val="0D01A7"/>
                </a:solidFill>
                <a:latin typeface="Courier New"/>
                <a:ea typeface="Courier New"/>
                <a:cs typeface="Courier New"/>
                <a:sym typeface="Courier New"/>
              </a:rPr>
              <a:t>*/</a:t>
            </a:r>
            <a:r>
              <a:rPr lang="en-US" sz="2200" b="0" i="0" u="none" strike="noStrike" cap="none">
                <a:solidFill>
                  <a:schemeClr val="dk1"/>
                </a:solidFill>
                <a:latin typeface="Courier New"/>
                <a:ea typeface="Courier New"/>
                <a:cs typeface="Courier New"/>
                <a:sym typeface="Courier New"/>
              </a:rPr>
              <a:t> </a:t>
            </a:r>
            <a:endParaRPr/>
          </a:p>
        </p:txBody>
      </p:sp>
      <p:sp>
        <p:nvSpPr>
          <p:cNvPr id="179" name="Google Shape;179;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Kotak Dialog</a:t>
            </a:r>
            <a:endParaRPr/>
          </a:p>
        </p:txBody>
      </p:sp>
      <p:sp>
        <p:nvSpPr>
          <p:cNvPr id="185" name="Google Shape;185;p24"/>
          <p:cNvSpPr txBox="1">
            <a:spLocks noGrp="1"/>
          </p:cNvSpPr>
          <p:nvPr>
            <p:ph type="body" idx="1"/>
          </p:nvPr>
        </p:nvSpPr>
        <p:spPr>
          <a:xfrm>
            <a:off x="1136650" y="1719262"/>
            <a:ext cx="7550150" cy="4411662"/>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Alert</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Prompt</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Confirm</a:t>
            </a:r>
            <a:endParaRPr/>
          </a:p>
          <a:p>
            <a:pPr marL="171450" marR="0" lvl="0" indent="-38100" algn="l" rtl="0">
              <a:lnSpc>
                <a:spcPct val="90000"/>
              </a:lnSpc>
              <a:spcBef>
                <a:spcPts val="750"/>
              </a:spcBef>
              <a:spcAft>
                <a:spcPts val="0"/>
              </a:spcAft>
              <a:buClr>
                <a:schemeClr val="dk1"/>
              </a:buClr>
              <a:buSzPts val="2100"/>
              <a:buFont typeface="Arial"/>
              <a:buNone/>
            </a:pPr>
            <a:endParaRPr sz="2100" b="0" i="1" u="none">
              <a:solidFill>
                <a:schemeClr val="dk1"/>
              </a:solidFill>
              <a:latin typeface="Calibri"/>
              <a:ea typeface="Calibri"/>
              <a:cs typeface="Calibri"/>
              <a:sym typeface="Calibri"/>
            </a:endParaRPr>
          </a:p>
        </p:txBody>
      </p:sp>
      <p:sp>
        <p:nvSpPr>
          <p:cNvPr id="186" name="Google Shape;186;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Alert</a:t>
            </a:r>
            <a:endParaRPr/>
          </a:p>
        </p:txBody>
      </p:sp>
      <p:sp>
        <p:nvSpPr>
          <p:cNvPr id="192" name="Google Shape;192;p25"/>
          <p:cNvSpPr txBox="1">
            <a:spLocks noGrp="1"/>
          </p:cNvSpPr>
          <p:nvPr>
            <p:ph type="body" idx="1"/>
          </p:nvPr>
        </p:nvSpPr>
        <p:spPr>
          <a:xfrm>
            <a:off x="228600" y="1905000"/>
            <a:ext cx="8686800" cy="2590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untuk memperingatkan pengunjung hal-hal atau dalam kasus tertentu memberikan instruksi.</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Syntax: </a:t>
            </a:r>
            <a:endParaRPr/>
          </a:p>
          <a:p>
            <a:pPr marL="514350" marR="0" lvl="1" indent="-171450" algn="l" rtl="0">
              <a:lnSpc>
                <a:spcPct val="90000"/>
              </a:lnSpc>
              <a:spcBef>
                <a:spcPts val="300"/>
              </a:spcBef>
              <a:spcAft>
                <a:spcPts val="0"/>
              </a:spcAft>
              <a:buClr>
                <a:schemeClr val="dk1"/>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rgbClr val="0D01A7"/>
                </a:solidFill>
                <a:latin typeface="Courier New"/>
                <a:ea typeface="Courier New"/>
                <a:cs typeface="Courier New"/>
                <a:sym typeface="Courier New"/>
              </a:rPr>
              <a:t>window.alert(‘text’)</a:t>
            </a:r>
            <a:endParaRPr/>
          </a:p>
        </p:txBody>
      </p:sp>
      <p:sp>
        <p:nvSpPr>
          <p:cNvPr id="193" name="Google Shape;193;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13</a:t>
            </a:fld>
            <a:endParaRPr/>
          </a:p>
        </p:txBody>
      </p:sp>
      <p:pic>
        <p:nvPicPr>
          <p:cNvPr id="194" name="Google Shape;194;p25"/>
          <p:cNvPicPr preferRelativeResize="0"/>
          <p:nvPr/>
        </p:nvPicPr>
        <p:blipFill rotWithShape="1">
          <a:blip r:embed="rId3">
            <a:alphaModFix/>
          </a:blip>
          <a:srcRect/>
          <a:stretch/>
        </p:blipFill>
        <p:spPr>
          <a:xfrm>
            <a:off x="2743200" y="4419600"/>
            <a:ext cx="4114800" cy="1331912"/>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Prompt</a:t>
            </a:r>
            <a:endParaRPr/>
          </a:p>
        </p:txBody>
      </p:sp>
      <p:sp>
        <p:nvSpPr>
          <p:cNvPr id="200" name="Google Shape;200;p26"/>
          <p:cNvSpPr txBox="1">
            <a:spLocks noGrp="1"/>
          </p:cNvSpPr>
          <p:nvPr>
            <p:ph type="body" idx="1"/>
          </p:nvPr>
        </p:nvSpPr>
        <p:spPr>
          <a:xfrm>
            <a:off x="152400" y="1905000"/>
            <a:ext cx="8763000" cy="251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untuk menampilkan sebuah prompt yang juga mempunyai kotak isian yang dapat menerima sesuai informasi dari pengunjung.</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Syntax: </a:t>
            </a:r>
            <a:endParaRPr/>
          </a:p>
          <a:p>
            <a:pPr marL="514350" marR="0" lvl="1" indent="-171450" algn="l" rtl="0">
              <a:lnSpc>
                <a:spcPct val="90000"/>
              </a:lnSpc>
              <a:spcBef>
                <a:spcPts val="300"/>
              </a:spcBef>
              <a:spcAft>
                <a:spcPts val="0"/>
              </a:spcAft>
              <a:buClr>
                <a:schemeClr val="dk1"/>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rgbClr val="0D01A7"/>
                </a:solidFill>
                <a:latin typeface="Courier New"/>
                <a:ea typeface="Courier New"/>
                <a:cs typeface="Courier New"/>
                <a:sym typeface="Courier New"/>
              </a:rPr>
              <a:t>window.prompt(‘text’,’defaultvalue’)</a:t>
            </a:r>
            <a:endParaRPr sz="1800" b="1" i="0" u="none" strike="noStrike" cap="none">
              <a:solidFill>
                <a:srgbClr val="0D01A7"/>
              </a:solidFill>
              <a:latin typeface="Calibri"/>
              <a:ea typeface="Calibri"/>
              <a:cs typeface="Calibri"/>
              <a:sym typeface="Calibri"/>
            </a:endParaRPr>
          </a:p>
          <a:p>
            <a:pPr marL="171450" marR="0" lvl="0" indent="-57150" algn="l" rtl="0">
              <a:lnSpc>
                <a:spcPct val="90000"/>
              </a:lnSpc>
              <a:spcBef>
                <a:spcPts val="750"/>
              </a:spcBef>
              <a:spcAft>
                <a:spcPts val="0"/>
              </a:spcAft>
              <a:buClr>
                <a:schemeClr val="dk1"/>
              </a:buClr>
              <a:buSzPts val="1800"/>
              <a:buFont typeface="Arial"/>
              <a:buNone/>
            </a:pPr>
            <a:endParaRPr sz="1800" b="1" i="0" u="none" strike="noStrike" cap="none">
              <a:solidFill>
                <a:srgbClr val="0D01A7"/>
              </a:solidFill>
              <a:latin typeface="Calibri"/>
              <a:ea typeface="Calibri"/>
              <a:cs typeface="Calibri"/>
              <a:sym typeface="Calibri"/>
            </a:endParaRPr>
          </a:p>
        </p:txBody>
      </p:sp>
      <p:sp>
        <p:nvSpPr>
          <p:cNvPr id="201" name="Google Shape;201;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14</a:t>
            </a:fld>
            <a:endParaRPr/>
          </a:p>
        </p:txBody>
      </p:sp>
      <p:pic>
        <p:nvPicPr>
          <p:cNvPr id="202" name="Google Shape;202;p26"/>
          <p:cNvPicPr preferRelativeResize="0"/>
          <p:nvPr/>
        </p:nvPicPr>
        <p:blipFill rotWithShape="1">
          <a:blip r:embed="rId3">
            <a:alphaModFix/>
          </a:blip>
          <a:srcRect/>
          <a:stretch/>
        </p:blipFill>
        <p:spPr>
          <a:xfrm>
            <a:off x="3314700" y="4419600"/>
            <a:ext cx="3086100" cy="14192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Confirm</a:t>
            </a:r>
            <a:endParaRPr/>
          </a:p>
        </p:txBody>
      </p:sp>
      <p:sp>
        <p:nvSpPr>
          <p:cNvPr id="208" name="Google Shape;208;p27"/>
          <p:cNvSpPr txBox="1">
            <a:spLocks noGrp="1"/>
          </p:cNvSpPr>
          <p:nvPr>
            <p:ph type="body" idx="1"/>
          </p:nvPr>
        </p:nvSpPr>
        <p:spPr>
          <a:xfrm>
            <a:off x="152400" y="1752600"/>
            <a:ext cx="8610600" cy="2590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untuk memperingatkan pengunjung agar menguji atau menerima sesuatu dengan memilih tombol OK atau Cancel untuk konfirmasi.</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Syntax: </a:t>
            </a:r>
            <a:endParaRPr/>
          </a:p>
          <a:p>
            <a:pPr marL="514350" marR="0" lvl="1" indent="-171450" algn="l" rtl="0">
              <a:lnSpc>
                <a:spcPct val="90000"/>
              </a:lnSpc>
              <a:spcBef>
                <a:spcPts val="300"/>
              </a:spcBef>
              <a:spcAft>
                <a:spcPts val="0"/>
              </a:spcAft>
              <a:buClr>
                <a:schemeClr val="dk1"/>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rgbClr val="0D01A7"/>
                </a:solidFill>
                <a:latin typeface="Courier New"/>
                <a:ea typeface="Courier New"/>
                <a:cs typeface="Courier New"/>
                <a:sym typeface="Courier New"/>
              </a:rPr>
              <a:t>window.confirm(‘text’)</a:t>
            </a:r>
            <a:endParaRPr/>
          </a:p>
        </p:txBody>
      </p:sp>
      <p:sp>
        <p:nvSpPr>
          <p:cNvPr id="209" name="Google Shape;209;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15</a:t>
            </a:fld>
            <a:endParaRPr/>
          </a:p>
        </p:txBody>
      </p:sp>
      <p:pic>
        <p:nvPicPr>
          <p:cNvPr id="210" name="Google Shape;210;p27"/>
          <p:cNvPicPr preferRelativeResize="0"/>
          <p:nvPr/>
        </p:nvPicPr>
        <p:blipFill rotWithShape="1">
          <a:blip r:embed="rId3">
            <a:alphaModFix/>
          </a:blip>
          <a:srcRect/>
          <a:stretch/>
        </p:blipFill>
        <p:spPr>
          <a:xfrm>
            <a:off x="2971800" y="4429125"/>
            <a:ext cx="3629025" cy="13620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Operator</a:t>
            </a:r>
            <a:endParaRPr/>
          </a:p>
        </p:txBody>
      </p:sp>
      <p:sp>
        <p:nvSpPr>
          <p:cNvPr id="216" name="Google Shape;216;p28"/>
          <p:cNvSpPr txBox="1">
            <a:spLocks noGrp="1"/>
          </p:cNvSpPr>
          <p:nvPr>
            <p:ph type="body" idx="1"/>
          </p:nvPr>
        </p:nvSpPr>
        <p:spPr>
          <a:xfrm>
            <a:off x="1741487" y="1719262"/>
            <a:ext cx="6945312" cy="4411662"/>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Operator Aritmatika:</a:t>
            </a:r>
            <a:endParaRPr/>
          </a:p>
          <a:p>
            <a:pPr marL="514350" marR="0" lvl="1" indent="-171450"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   -   *   /   %   ++  --</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Operator </a:t>
            </a:r>
            <a:r>
              <a:rPr lang="en-US" sz="2600" b="0" i="1" u="none">
                <a:solidFill>
                  <a:schemeClr val="dk1"/>
                </a:solidFill>
                <a:latin typeface="Calibri"/>
                <a:ea typeface="Calibri"/>
                <a:cs typeface="Calibri"/>
                <a:sym typeface="Calibri"/>
              </a:rPr>
              <a:t>Assignment</a:t>
            </a:r>
            <a:r>
              <a:rPr lang="en-US" sz="2600" b="0" i="0" u="none">
                <a:solidFill>
                  <a:schemeClr val="dk1"/>
                </a:solidFill>
                <a:latin typeface="Calibri"/>
                <a:ea typeface="Calibri"/>
                <a:cs typeface="Calibri"/>
                <a:sym typeface="Calibri"/>
              </a:rPr>
              <a:t>:</a:t>
            </a:r>
            <a:endParaRPr/>
          </a:p>
          <a:p>
            <a:pPr marL="514350" marR="0" lvl="1" indent="-171450"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   +=   -=   *=   /=   %=</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Operator Perbandingan:</a:t>
            </a:r>
            <a:endParaRPr/>
          </a:p>
          <a:p>
            <a:pPr marL="514350" marR="0" lvl="1" indent="-171450"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   ===   !=   &gt;   &lt;   &gt;=   &lt;=</a:t>
            </a:r>
            <a:endParaRPr/>
          </a:p>
          <a:p>
            <a:pPr marL="171450" marR="0" lvl="0" indent="-171450" algn="l" rtl="0">
              <a:lnSpc>
                <a:spcPct val="90000"/>
              </a:lnSpc>
              <a:spcBef>
                <a:spcPts val="70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Operator Logika:</a:t>
            </a:r>
            <a:endParaRPr/>
          </a:p>
          <a:p>
            <a:pPr marL="514350" marR="0" lvl="1" indent="-171450" algn="l" rtl="0">
              <a:lnSpc>
                <a:spcPct val="90000"/>
              </a:lnSpc>
              <a:spcBef>
                <a:spcPts val="30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&amp;&amp;   ||   !</a:t>
            </a:r>
            <a:endParaRPr/>
          </a:p>
        </p:txBody>
      </p:sp>
      <p:sp>
        <p:nvSpPr>
          <p:cNvPr id="217" name="Google Shape;217;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Struktur Kontrol:</a:t>
            </a:r>
            <a:endParaRPr/>
          </a:p>
        </p:txBody>
      </p:sp>
      <p:sp>
        <p:nvSpPr>
          <p:cNvPr id="223" name="Google Shape;223;p2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If…else</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Perulangan </a:t>
            </a:r>
            <a:r>
              <a:rPr lang="en-US" sz="2100" b="0" i="1" u="none">
                <a:solidFill>
                  <a:schemeClr val="dk1"/>
                </a:solidFill>
                <a:latin typeface="Calibri"/>
                <a:ea typeface="Calibri"/>
                <a:cs typeface="Calibri"/>
                <a:sym typeface="Calibri"/>
              </a:rPr>
              <a:t>For</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Perulangan </a:t>
            </a:r>
            <a:r>
              <a:rPr lang="en-US" sz="2100" b="0" i="1" u="none">
                <a:solidFill>
                  <a:schemeClr val="dk1"/>
                </a:solidFill>
                <a:latin typeface="Calibri"/>
                <a:ea typeface="Calibri"/>
                <a:cs typeface="Calibri"/>
                <a:sym typeface="Calibri"/>
              </a:rPr>
              <a:t>While</a:t>
            </a:r>
            <a:endParaRPr/>
          </a:p>
        </p:txBody>
      </p:sp>
      <p:sp>
        <p:nvSpPr>
          <p:cNvPr id="224" name="Google Shape;224;p2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If … Else</a:t>
            </a:r>
            <a:endParaRPr/>
          </a:p>
        </p:txBody>
      </p:sp>
      <p:sp>
        <p:nvSpPr>
          <p:cNvPr id="230" name="Google Shape;230;p30"/>
          <p:cNvSpPr txBox="1">
            <a:spLocks noGrp="1"/>
          </p:cNvSpPr>
          <p:nvPr>
            <p:ph type="body" idx="1"/>
          </p:nvPr>
        </p:nvSpPr>
        <p:spPr>
          <a:xfrm>
            <a:off x="457200" y="1600200"/>
            <a:ext cx="8305800" cy="1066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untuk mengetes apakah suatu kondisi itu benar (</a:t>
            </a:r>
            <a:r>
              <a:rPr lang="en-US" sz="2600" b="0" i="1" u="none">
                <a:solidFill>
                  <a:schemeClr val="dk1"/>
                </a:solidFill>
                <a:latin typeface="Calibri"/>
                <a:ea typeface="Calibri"/>
                <a:cs typeface="Calibri"/>
                <a:sym typeface="Calibri"/>
              </a:rPr>
              <a:t>true</a:t>
            </a:r>
            <a:r>
              <a:rPr lang="en-US" sz="2600" b="0" i="0" u="none">
                <a:solidFill>
                  <a:schemeClr val="dk1"/>
                </a:solidFill>
                <a:latin typeface="Calibri"/>
                <a:ea typeface="Calibri"/>
                <a:cs typeface="Calibri"/>
                <a:sym typeface="Calibri"/>
              </a:rPr>
              <a:t>) atau salah (</a:t>
            </a:r>
            <a:r>
              <a:rPr lang="en-US" sz="2600" b="0" i="1" u="none">
                <a:solidFill>
                  <a:schemeClr val="dk1"/>
                </a:solidFill>
                <a:latin typeface="Calibri"/>
                <a:ea typeface="Calibri"/>
                <a:cs typeface="Calibri"/>
                <a:sym typeface="Calibri"/>
              </a:rPr>
              <a:t>false</a:t>
            </a:r>
            <a:r>
              <a:rPr lang="en-US" sz="2600" b="0" i="0" u="none">
                <a:solidFill>
                  <a:schemeClr val="dk1"/>
                </a:solidFill>
                <a:latin typeface="Calibri"/>
                <a:ea typeface="Calibri"/>
                <a:cs typeface="Calibri"/>
                <a:sym typeface="Calibri"/>
              </a:rPr>
              <a:t>).</a:t>
            </a:r>
            <a:endParaRPr/>
          </a:p>
        </p:txBody>
      </p:sp>
      <p:sp>
        <p:nvSpPr>
          <p:cNvPr id="231" name="Google Shape;231;p3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18</a:t>
            </a:fld>
            <a:endParaRPr/>
          </a:p>
        </p:txBody>
      </p:sp>
      <p:sp>
        <p:nvSpPr>
          <p:cNvPr id="232" name="Google Shape;232;p30"/>
          <p:cNvSpPr txBox="1"/>
          <p:nvPr/>
        </p:nvSpPr>
        <p:spPr>
          <a:xfrm>
            <a:off x="1447800" y="2514600"/>
            <a:ext cx="5638800" cy="370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&lt;head&gt; &lt;title&gt;Belajar JavaScript&lt;/title&gt; &lt;/head&gt;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&lt;script type="text/javascript"&gt;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var </a:t>
            </a:r>
            <a:r>
              <a:rPr lang="en-US" sz="1400" b="0" i="0" u="none">
                <a:solidFill>
                  <a:srgbClr val="339933"/>
                </a:solidFill>
                <a:latin typeface="Arial"/>
                <a:ea typeface="Arial"/>
                <a:cs typeface="Arial"/>
                <a:sym typeface="Arial"/>
              </a:rPr>
              <a:t>nilai</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r>
              <a:rPr lang="en-US" sz="1400" b="0" i="0" u="none">
                <a:solidFill>
                  <a:srgbClr val="339933"/>
                </a:solidFill>
                <a:latin typeface="Arial"/>
                <a:ea typeface="Arial"/>
                <a:cs typeface="Arial"/>
                <a:sym typeface="Arial"/>
              </a:rPr>
              <a:t>nilai</a:t>
            </a:r>
            <a:r>
              <a:rPr lang="en-US" sz="1400" b="0" i="0" u="none">
                <a:solidFill>
                  <a:schemeClr val="dk1"/>
                </a:solidFill>
                <a:latin typeface="Arial"/>
                <a:ea typeface="Arial"/>
                <a:cs typeface="Arial"/>
                <a:sym typeface="Arial"/>
              </a:rPr>
              <a:t> = prompt('Silahkan masukkan nilai Anda','');</a:t>
            </a:r>
            <a:endParaRPr/>
          </a:p>
          <a:p>
            <a:pPr marL="0" marR="0" lvl="0" indent="0" algn="l" rtl="0">
              <a:lnSpc>
                <a:spcPct val="100000"/>
              </a:lnSpc>
              <a:spcBef>
                <a:spcPts val="0"/>
              </a:spcBef>
              <a:spcAft>
                <a:spcPts val="0"/>
              </a:spcAft>
              <a:buClr>
                <a:srgbClr val="0D01A7"/>
              </a:buClr>
              <a:buSzPts val="1400"/>
              <a:buFont typeface="Arial"/>
              <a:buNone/>
            </a:pPr>
            <a:r>
              <a:rPr lang="en-US" sz="1400" b="1" i="0" u="none">
                <a:solidFill>
                  <a:srgbClr val="0D01A7"/>
                </a:solidFill>
                <a:latin typeface="Arial"/>
                <a:ea typeface="Arial"/>
                <a:cs typeface="Arial"/>
                <a:sym typeface="Arial"/>
              </a:rPr>
              <a:t>      if</a:t>
            </a:r>
            <a:r>
              <a:rPr lang="en-US" sz="1400" b="0" i="0" u="none">
                <a:solidFill>
                  <a:schemeClr val="dk1"/>
                </a:solidFill>
                <a:latin typeface="Arial"/>
                <a:ea typeface="Arial"/>
                <a:cs typeface="Arial"/>
                <a:sym typeface="Arial"/>
              </a:rPr>
              <a:t>(</a:t>
            </a:r>
            <a:r>
              <a:rPr lang="en-US" sz="1400" b="0" i="0" u="none">
                <a:solidFill>
                  <a:srgbClr val="339933"/>
                </a:solidFill>
                <a:latin typeface="Arial"/>
                <a:ea typeface="Arial"/>
                <a:cs typeface="Arial"/>
                <a:sym typeface="Arial"/>
              </a:rPr>
              <a:t>nilai</a:t>
            </a:r>
            <a:r>
              <a:rPr lang="en-US" sz="1400" b="0" i="0" u="none">
                <a:solidFill>
                  <a:schemeClr val="dk1"/>
                </a:solidFill>
                <a:latin typeface="Arial"/>
                <a:ea typeface="Arial"/>
                <a:cs typeface="Arial"/>
                <a:sym typeface="Arial"/>
              </a:rPr>
              <a:t> &lt;= 56)</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window.alert('Sayang sekali. Anda tidak lulus.');</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rgbClr val="0D01A7"/>
              </a:buClr>
              <a:buSzPts val="1400"/>
              <a:buFont typeface="Arial"/>
              <a:buNone/>
            </a:pPr>
            <a:r>
              <a:rPr lang="en-US" sz="1400" b="1" i="0" u="none">
                <a:solidFill>
                  <a:srgbClr val="0D01A7"/>
                </a:solidFill>
                <a:latin typeface="Arial"/>
                <a:ea typeface="Arial"/>
                <a:cs typeface="Arial"/>
                <a:sym typeface="Arial"/>
              </a:rPr>
              <a:t>        else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window.alert('Selamat! Anda lulus.');</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&lt;/html&gt;</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Perulangan </a:t>
            </a:r>
            <a:r>
              <a:rPr lang="en-US" sz="3300" b="0" i="1" u="none">
                <a:solidFill>
                  <a:schemeClr val="dk1"/>
                </a:solidFill>
                <a:latin typeface="Calibri"/>
                <a:ea typeface="Calibri"/>
                <a:cs typeface="Calibri"/>
                <a:sym typeface="Calibri"/>
              </a:rPr>
              <a:t>For</a:t>
            </a:r>
            <a:endParaRPr/>
          </a:p>
        </p:txBody>
      </p:sp>
      <p:sp>
        <p:nvSpPr>
          <p:cNvPr id="238" name="Google Shape;238;p31"/>
          <p:cNvSpPr txBox="1">
            <a:spLocks noGrp="1"/>
          </p:cNvSpPr>
          <p:nvPr>
            <p:ph type="body" idx="1"/>
          </p:nvPr>
        </p:nvSpPr>
        <p:spPr>
          <a:xfrm>
            <a:off x="457200" y="1719262"/>
            <a:ext cx="8229600" cy="10239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untuk melakukan perulangan jika jumlah perulangan sudah diketahui sebelumnya</a:t>
            </a:r>
            <a:endParaRPr/>
          </a:p>
        </p:txBody>
      </p:sp>
      <p:sp>
        <p:nvSpPr>
          <p:cNvPr id="239" name="Google Shape;239;p3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19</a:t>
            </a:fld>
            <a:endParaRPr/>
          </a:p>
        </p:txBody>
      </p:sp>
      <p:sp>
        <p:nvSpPr>
          <p:cNvPr id="240" name="Google Shape;240;p31"/>
          <p:cNvSpPr txBox="1"/>
          <p:nvPr/>
        </p:nvSpPr>
        <p:spPr>
          <a:xfrm>
            <a:off x="1905000" y="3048000"/>
            <a:ext cx="5334000" cy="3270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&lt;head&gt; &lt;title&gt;Belajar JavaScript&lt;/title&gt; &lt;/head&gt;</a:t>
            </a: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&lt;script type="text/javascript"&gt;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 Mengulang angka dari 0 sampai 5</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var </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=0;</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rgbClr val="0D01A7"/>
                </a:solidFill>
                <a:latin typeface="Arial"/>
                <a:ea typeface="Arial"/>
                <a:cs typeface="Arial"/>
                <a:sym typeface="Arial"/>
              </a:rPr>
              <a:t>for</a:t>
            </a:r>
            <a:r>
              <a:rPr lang="en-US" sz="1600" b="0" i="0" u="none">
                <a:solidFill>
                  <a:schemeClr val="dk1"/>
                </a:solidFill>
                <a:latin typeface="Arial"/>
                <a:ea typeface="Arial"/>
                <a:cs typeface="Arial"/>
                <a:sym typeface="Arial"/>
              </a:rPr>
              <a:t> (</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=0;</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&lt;=5;</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document.write('Angka ' + </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 + "&lt;br&gt;");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&lt;/html&gt;</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JavaScript?</a:t>
            </a:r>
            <a:endParaRPr/>
          </a:p>
        </p:txBody>
      </p:sp>
      <p:sp>
        <p:nvSpPr>
          <p:cNvPr id="96" name="Google Shape;96;p14"/>
          <p:cNvSpPr txBox="1">
            <a:spLocks noGrp="1"/>
          </p:cNvSpPr>
          <p:nvPr>
            <p:ph type="body" idx="1"/>
          </p:nvPr>
        </p:nvSpPr>
        <p:spPr>
          <a:xfrm>
            <a:off x="990600" y="1651000"/>
            <a:ext cx="7924800" cy="44450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Javascript merupakan bahasa pemrograman berbasis web dan berorientasi objek atau sering juga disebut OOP (Object Oriented Programming). Dimana dianggap sebuah objek memiliki metode, properti dan event yang berbeda. Contohnya ketika kita mengklik tombol maka akan muncul sebuah pesan peringatan. Ketika kursor melintasi link muncul pesan. Itulah beberapa contoh OOP sederhana.</a:t>
            </a:r>
            <a:endParaRPr/>
          </a:p>
        </p:txBody>
      </p:sp>
      <p:sp>
        <p:nvSpPr>
          <p:cNvPr id="97" name="Google Shape;97;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Perulangan </a:t>
            </a:r>
            <a:r>
              <a:rPr lang="en-US" sz="3300" b="0" i="1" u="none">
                <a:solidFill>
                  <a:schemeClr val="dk1"/>
                </a:solidFill>
                <a:latin typeface="Calibri"/>
                <a:ea typeface="Calibri"/>
                <a:cs typeface="Calibri"/>
                <a:sym typeface="Calibri"/>
              </a:rPr>
              <a:t>While</a:t>
            </a:r>
            <a:endParaRPr/>
          </a:p>
        </p:txBody>
      </p:sp>
      <p:sp>
        <p:nvSpPr>
          <p:cNvPr id="246" name="Google Shape;246;p32"/>
          <p:cNvSpPr txBox="1">
            <a:spLocks noGrp="1"/>
          </p:cNvSpPr>
          <p:nvPr>
            <p:ph type="body" idx="1"/>
          </p:nvPr>
        </p:nvSpPr>
        <p:spPr>
          <a:xfrm>
            <a:off x="457200" y="1828800"/>
            <a:ext cx="8305800" cy="1066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Digunakan ketika ingin melakukan perulangan selama kondisi yang ditentukan adalah </a:t>
            </a:r>
            <a:r>
              <a:rPr lang="en-US" sz="2600" b="0" i="1" u="none">
                <a:solidFill>
                  <a:schemeClr val="dk1"/>
                </a:solidFill>
                <a:latin typeface="Calibri"/>
                <a:ea typeface="Calibri"/>
                <a:cs typeface="Calibri"/>
                <a:sym typeface="Calibri"/>
              </a:rPr>
              <a:t>true</a:t>
            </a:r>
            <a:r>
              <a:rPr lang="en-US" sz="2600" b="0" i="0" u="none">
                <a:solidFill>
                  <a:schemeClr val="dk1"/>
                </a:solidFill>
                <a:latin typeface="Calibri"/>
                <a:ea typeface="Calibri"/>
                <a:cs typeface="Calibri"/>
                <a:sym typeface="Calibri"/>
              </a:rPr>
              <a:t>.</a:t>
            </a:r>
            <a:endParaRPr/>
          </a:p>
        </p:txBody>
      </p:sp>
      <p:sp>
        <p:nvSpPr>
          <p:cNvPr id="247" name="Google Shape;247;p3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20</a:t>
            </a:fld>
            <a:endParaRPr/>
          </a:p>
        </p:txBody>
      </p:sp>
      <p:sp>
        <p:nvSpPr>
          <p:cNvPr id="248" name="Google Shape;248;p32"/>
          <p:cNvSpPr txBox="1"/>
          <p:nvPr/>
        </p:nvSpPr>
        <p:spPr>
          <a:xfrm>
            <a:off x="1371600" y="2819400"/>
            <a:ext cx="5638800" cy="353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&lt;head&gt; &lt;title&gt;Belajar JavaScript&lt;/title&gt; &lt;/head&gt;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&lt;script type="text/javascript"&gt;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 Mengulang angka dari 0 sampai 5</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var </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=0;</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1" i="0" u="none">
                <a:solidFill>
                  <a:srgbClr val="0D01A7"/>
                </a:solidFill>
                <a:latin typeface="Arial"/>
                <a:ea typeface="Arial"/>
                <a:cs typeface="Arial"/>
                <a:sym typeface="Arial"/>
              </a:rPr>
              <a:t>while </a:t>
            </a:r>
            <a:r>
              <a:rPr lang="en-US" sz="1600" b="0" i="0" u="none">
                <a:solidFill>
                  <a:schemeClr val="dk1"/>
                </a:solidFill>
                <a:latin typeface="Arial"/>
                <a:ea typeface="Arial"/>
                <a:cs typeface="Arial"/>
                <a:sym typeface="Arial"/>
              </a:rPr>
              <a:t>(</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&lt;=5)</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document.write("Angka " + </a:t>
            </a:r>
            <a:r>
              <a:rPr lang="en-US" sz="1600" b="0" i="0" u="none">
                <a:solidFill>
                  <a:srgbClr val="339933"/>
                </a:solidFill>
                <a:latin typeface="Arial"/>
                <a:ea typeface="Arial"/>
                <a:cs typeface="Arial"/>
                <a:sym typeface="Arial"/>
              </a:rPr>
              <a:t>angka </a:t>
            </a:r>
            <a:r>
              <a:rPr lang="en-US" sz="1600" b="0" i="0" u="none">
                <a:solidFill>
                  <a:schemeClr val="dk1"/>
                </a:solidFill>
                <a:latin typeface="Arial"/>
                <a:ea typeface="Arial"/>
                <a:cs typeface="Arial"/>
                <a:sym typeface="Arial"/>
              </a:rPr>
              <a:t>+"&lt;br&gt;");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a:t>
            </a:r>
            <a:r>
              <a:rPr lang="en-US" sz="1600" b="0" i="0" u="none">
                <a:solidFill>
                  <a:srgbClr val="339933"/>
                </a:solidFill>
                <a:latin typeface="Arial"/>
                <a:ea typeface="Arial"/>
                <a:cs typeface="Arial"/>
                <a:sym typeface="Arial"/>
              </a:rPr>
              <a:t>angka</a:t>
            </a:r>
            <a:r>
              <a:rPr lang="en-US" sz="1600" b="0" i="0" u="none">
                <a:solidFill>
                  <a:schemeClr val="dk1"/>
                </a:solidFill>
                <a:latin typeface="Arial"/>
                <a:ea typeface="Arial"/>
                <a:cs typeface="Arial"/>
                <a:sym typeface="Arial"/>
              </a:rPr>
              <a:t>+1;</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Fungsi (</a:t>
            </a:r>
            <a:r>
              <a:rPr lang="en-US" sz="3300" b="0" i="1" u="none">
                <a:solidFill>
                  <a:schemeClr val="dk1"/>
                </a:solidFill>
                <a:latin typeface="Calibri"/>
                <a:ea typeface="Calibri"/>
                <a:cs typeface="Calibri"/>
                <a:sym typeface="Calibri"/>
              </a:rPr>
              <a:t>Function</a:t>
            </a:r>
            <a:r>
              <a:rPr lang="en-US" sz="3300" b="0" i="0" u="none">
                <a:solidFill>
                  <a:schemeClr val="dk1"/>
                </a:solidFill>
                <a:latin typeface="Calibri"/>
                <a:ea typeface="Calibri"/>
                <a:cs typeface="Calibri"/>
                <a:sym typeface="Calibri"/>
              </a:rPr>
              <a:t>)</a:t>
            </a:r>
            <a:endParaRPr/>
          </a:p>
        </p:txBody>
      </p:sp>
      <p:sp>
        <p:nvSpPr>
          <p:cNvPr id="254" name="Google Shape;254;p33"/>
          <p:cNvSpPr txBox="1">
            <a:spLocks noGrp="1"/>
          </p:cNvSpPr>
          <p:nvPr>
            <p:ph type="body" idx="1"/>
          </p:nvPr>
        </p:nvSpPr>
        <p:spPr>
          <a:xfrm>
            <a:off x="381000" y="1676400"/>
            <a:ext cx="8763000" cy="1219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Fungsi adalah potongan kode JavaScript yang dapat dideklarasikan pada bagian head dan kemudian dapat dirujuk dari kode yang dibuat di dalam body.</a:t>
            </a:r>
            <a:endParaRPr/>
          </a:p>
        </p:txBody>
      </p:sp>
      <p:sp>
        <p:nvSpPr>
          <p:cNvPr id="255" name="Google Shape;255;p3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21</a:t>
            </a:fld>
            <a:endParaRPr/>
          </a:p>
        </p:txBody>
      </p:sp>
      <p:sp>
        <p:nvSpPr>
          <p:cNvPr id="256" name="Google Shape;256;p33"/>
          <p:cNvSpPr txBox="1"/>
          <p:nvPr/>
        </p:nvSpPr>
        <p:spPr>
          <a:xfrm>
            <a:off x="1600200" y="2803525"/>
            <a:ext cx="6629400" cy="3521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&lt;html&gt;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&lt;head&gt;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&lt;script type="text/javascript"&gt;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function </a:t>
            </a:r>
            <a:r>
              <a:rPr lang="en-US" sz="1500" b="1" i="0" u="none">
                <a:solidFill>
                  <a:srgbClr val="0D01A7"/>
                </a:solidFill>
                <a:latin typeface="Arial"/>
                <a:ea typeface="Arial"/>
                <a:cs typeface="Arial"/>
                <a:sym typeface="Arial"/>
              </a:rPr>
              <a:t>perkalian(a,b)</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return a*b;</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&lt;/head&gt;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&lt;script type="text/javascript"&gt;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document.write(</a:t>
            </a:r>
            <a:r>
              <a:rPr lang="en-US" sz="1500" b="1" i="0" u="none">
                <a:solidFill>
                  <a:srgbClr val="0D01A7"/>
                </a:solidFill>
                <a:latin typeface="Arial"/>
                <a:ea typeface="Arial"/>
                <a:cs typeface="Arial"/>
                <a:sym typeface="Arial"/>
              </a:rPr>
              <a:t>perkalian(7,5)</a:t>
            </a:r>
            <a:r>
              <a:rPr lang="en-US" sz="1500" b="0" i="0" u="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  &lt;/script&gt;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&lt;/body&gt;</a:t>
            </a:r>
            <a:endParaRPr/>
          </a:p>
          <a:p>
            <a:pPr marL="0" marR="0" lvl="0" indent="0" algn="l" rtl="0">
              <a:lnSpc>
                <a:spcPct val="100000"/>
              </a:lnSpc>
              <a:spcBef>
                <a:spcPts val="0"/>
              </a:spcBef>
              <a:spcAft>
                <a:spcPts val="0"/>
              </a:spcAft>
              <a:buClr>
                <a:schemeClr val="dk1"/>
              </a:buClr>
              <a:buSzPts val="1500"/>
              <a:buFont typeface="Arial"/>
              <a:buNone/>
            </a:pPr>
            <a:r>
              <a:rPr lang="en-US" sz="1500" b="0" i="0" u="none">
                <a:solidFill>
                  <a:schemeClr val="dk1"/>
                </a:solidFill>
                <a:latin typeface="Arial"/>
                <a:ea typeface="Arial"/>
                <a:cs typeface="Arial"/>
                <a:sym typeface="Arial"/>
              </a:rPr>
              <a:t>&lt;/html&gt;</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Event</a:t>
            </a:r>
            <a:endParaRPr/>
          </a:p>
        </p:txBody>
      </p:sp>
      <p:sp>
        <p:nvSpPr>
          <p:cNvPr id="262" name="Google Shape;262;p3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Event adalah aksi yang dapat di-trigger oleh fungsi (</a:t>
            </a:r>
            <a:r>
              <a:rPr lang="en-US" sz="2100" b="0" i="1" u="none">
                <a:solidFill>
                  <a:schemeClr val="dk1"/>
                </a:solidFill>
                <a:latin typeface="Calibri"/>
                <a:ea typeface="Calibri"/>
                <a:cs typeface="Calibri"/>
                <a:sym typeface="Calibri"/>
              </a:rPr>
              <a:t>function</a:t>
            </a:r>
            <a:r>
              <a:rPr lang="en-US" sz="2100" b="0" i="0" u="none">
                <a:solidFill>
                  <a:schemeClr val="dk1"/>
                </a:solidFill>
                <a:latin typeface="Calibri"/>
                <a:ea typeface="Calibri"/>
                <a:cs typeface="Calibri"/>
                <a:sym typeface="Calibri"/>
              </a:rPr>
              <a:t>) JavaScript.</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Event</a:t>
            </a:r>
            <a:r>
              <a:rPr lang="en-US" sz="2100" b="0" i="0" u="none">
                <a:solidFill>
                  <a:schemeClr val="dk1"/>
                </a:solidFill>
                <a:latin typeface="Calibri"/>
                <a:ea typeface="Calibri"/>
                <a:cs typeface="Calibri"/>
                <a:sym typeface="Calibri"/>
              </a:rPr>
              <a:t> biasa dikombinasikan dengan fungsi, dan fungsi tersebut tidak akan dieksekui sebelum </a:t>
            </a:r>
            <a:r>
              <a:rPr lang="en-US" sz="2100" b="0" i="1" u="none">
                <a:solidFill>
                  <a:schemeClr val="dk1"/>
                </a:solidFill>
                <a:latin typeface="Calibri"/>
                <a:ea typeface="Calibri"/>
                <a:cs typeface="Calibri"/>
                <a:sym typeface="Calibri"/>
              </a:rPr>
              <a:t>event </a:t>
            </a:r>
            <a:r>
              <a:rPr lang="en-US" sz="2100" b="0" i="0" u="none">
                <a:solidFill>
                  <a:schemeClr val="dk1"/>
                </a:solidFill>
                <a:latin typeface="Calibri"/>
                <a:ea typeface="Calibri"/>
                <a:cs typeface="Calibri"/>
                <a:sym typeface="Calibri"/>
              </a:rPr>
              <a:t>tersebut terjadi</a:t>
            </a:r>
            <a:endParaRPr/>
          </a:p>
          <a:p>
            <a:pPr marL="171450" marR="0" lvl="0" indent="-171450" algn="l" rtl="0">
              <a:lnSpc>
                <a:spcPct val="9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Contoh-contoh penggunaan </a:t>
            </a:r>
            <a:r>
              <a:rPr lang="en-US" sz="2100" b="0" i="1" u="none">
                <a:solidFill>
                  <a:schemeClr val="dk1"/>
                </a:solidFill>
                <a:latin typeface="Calibri"/>
                <a:ea typeface="Calibri"/>
                <a:cs typeface="Calibri"/>
                <a:sym typeface="Calibri"/>
              </a:rPr>
              <a:t>event</a:t>
            </a:r>
            <a:r>
              <a:rPr lang="en-US" sz="2100" b="0" i="0" u="none">
                <a:solidFill>
                  <a:schemeClr val="dk1"/>
                </a:solidFill>
                <a:latin typeface="Calibri"/>
                <a:ea typeface="Calibri"/>
                <a:cs typeface="Calibri"/>
                <a:sym typeface="Calibri"/>
              </a:rPr>
              <a:t>:</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Ketika </a:t>
            </a:r>
            <a:r>
              <a:rPr lang="en-US" sz="2000" b="0" i="1" u="none" strike="noStrike" cap="none">
                <a:solidFill>
                  <a:schemeClr val="dk1"/>
                </a:solidFill>
                <a:latin typeface="Calibri"/>
                <a:ea typeface="Calibri"/>
                <a:cs typeface="Calibri"/>
                <a:sym typeface="Calibri"/>
              </a:rPr>
              <a:t>mouse </a:t>
            </a:r>
            <a:r>
              <a:rPr lang="en-US" sz="2000" b="0" i="0" u="none" strike="noStrike" cap="none">
                <a:solidFill>
                  <a:schemeClr val="dk1"/>
                </a:solidFill>
                <a:latin typeface="Calibri"/>
                <a:ea typeface="Calibri"/>
                <a:cs typeface="Calibri"/>
                <a:sym typeface="Calibri"/>
              </a:rPr>
              <a:t>di-klik</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Ketika menampilkan halaman </a:t>
            </a:r>
            <a:r>
              <a:rPr lang="en-US" sz="2000" b="0" i="1" u="none" strike="noStrike" cap="none">
                <a:solidFill>
                  <a:schemeClr val="dk1"/>
                </a:solidFill>
                <a:latin typeface="Calibri"/>
                <a:ea typeface="Calibri"/>
                <a:cs typeface="Calibri"/>
                <a:sym typeface="Calibri"/>
              </a:rPr>
              <a:t>web </a:t>
            </a:r>
            <a:r>
              <a:rPr lang="en-US" sz="2000" b="0" i="0" u="none" strike="noStrike" cap="none">
                <a:solidFill>
                  <a:schemeClr val="dk1"/>
                </a:solidFill>
                <a:latin typeface="Calibri"/>
                <a:ea typeface="Calibri"/>
                <a:cs typeface="Calibri"/>
                <a:sym typeface="Calibri"/>
              </a:rPr>
              <a:t>atau menampilkan gambar</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1" u="none" strike="noStrike" cap="none">
                <a:solidFill>
                  <a:schemeClr val="dk1"/>
                </a:solidFill>
                <a:latin typeface="Calibri"/>
                <a:ea typeface="Calibri"/>
                <a:cs typeface="Calibri"/>
                <a:sym typeface="Calibri"/>
              </a:rPr>
              <a:t>Mouse </a:t>
            </a:r>
            <a:r>
              <a:rPr lang="en-US" sz="2000" b="0" i="0" u="none" strike="noStrike" cap="none">
                <a:solidFill>
                  <a:schemeClr val="dk1"/>
                </a:solidFill>
                <a:latin typeface="Calibri"/>
                <a:ea typeface="Calibri"/>
                <a:cs typeface="Calibri"/>
                <a:sym typeface="Calibri"/>
              </a:rPr>
              <a:t>digerakkan ke suatu posisi tertentu di dalam halaman web</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Memilih suatu kotak masukan di dalam suatu </a:t>
            </a:r>
            <a:r>
              <a:rPr lang="en-US" sz="2000" b="0" i="1" u="none" strike="noStrike" cap="none">
                <a:solidFill>
                  <a:schemeClr val="dk1"/>
                </a:solidFill>
                <a:latin typeface="Calibri"/>
                <a:ea typeface="Calibri"/>
                <a:cs typeface="Calibri"/>
                <a:sym typeface="Calibri"/>
              </a:rPr>
              <a:t>form </a:t>
            </a:r>
            <a:r>
              <a:rPr lang="en-US" sz="2000" b="0" i="0" u="none" strike="noStrike" cap="none">
                <a:solidFill>
                  <a:schemeClr val="dk1"/>
                </a:solidFill>
                <a:latin typeface="Calibri"/>
                <a:ea typeface="Calibri"/>
                <a:cs typeface="Calibri"/>
                <a:sym typeface="Calibri"/>
              </a:rPr>
              <a:t>HTML</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Selecting an input box in an HTML form </a:t>
            </a:r>
            <a:endParaRPr/>
          </a:p>
          <a:p>
            <a:pPr marL="514350" marR="0" lvl="1" indent="-17145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Men-</a:t>
            </a:r>
            <a:r>
              <a:rPr lang="en-US" sz="2000" b="0" i="1" u="none" strike="noStrike" cap="none">
                <a:solidFill>
                  <a:schemeClr val="dk1"/>
                </a:solidFill>
                <a:latin typeface="Calibri"/>
                <a:ea typeface="Calibri"/>
                <a:cs typeface="Calibri"/>
                <a:sym typeface="Calibri"/>
              </a:rPr>
              <a:t>submit </a:t>
            </a:r>
            <a:r>
              <a:rPr lang="en-US" sz="2000" b="0" i="0" u="none" strike="noStrike" cap="none">
                <a:solidFill>
                  <a:schemeClr val="dk1"/>
                </a:solidFill>
                <a:latin typeface="Calibri"/>
                <a:ea typeface="Calibri"/>
                <a:cs typeface="Calibri"/>
                <a:sym typeface="Calibri"/>
              </a:rPr>
              <a:t>suatu </a:t>
            </a:r>
            <a:r>
              <a:rPr lang="en-US" sz="2000" b="0" i="1" u="none" strike="noStrike" cap="none">
                <a:solidFill>
                  <a:schemeClr val="dk1"/>
                </a:solidFill>
                <a:latin typeface="Calibri"/>
                <a:ea typeface="Calibri"/>
                <a:cs typeface="Calibri"/>
                <a:sym typeface="Calibri"/>
              </a:rPr>
              <a:t>form </a:t>
            </a:r>
            <a:r>
              <a:rPr lang="en-US" sz="2000" b="0" i="0" u="none" strike="noStrike" cap="none">
                <a:solidFill>
                  <a:schemeClr val="dk1"/>
                </a:solidFill>
                <a:latin typeface="Calibri"/>
                <a:ea typeface="Calibri"/>
                <a:cs typeface="Calibri"/>
                <a:sym typeface="Calibri"/>
              </a:rPr>
              <a:t>HTML</a:t>
            </a:r>
            <a:endParaRPr/>
          </a:p>
        </p:txBody>
      </p:sp>
      <p:sp>
        <p:nvSpPr>
          <p:cNvPr id="263" name="Google Shape;263;p3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Contoh-contoh </a:t>
            </a:r>
            <a:r>
              <a:rPr lang="en-US" sz="3300" b="0" i="1" u="none">
                <a:solidFill>
                  <a:schemeClr val="dk1"/>
                </a:solidFill>
                <a:latin typeface="Calibri"/>
                <a:ea typeface="Calibri"/>
                <a:cs typeface="Calibri"/>
                <a:sym typeface="Calibri"/>
              </a:rPr>
              <a:t>Event</a:t>
            </a:r>
            <a:endParaRPr/>
          </a:p>
        </p:txBody>
      </p:sp>
      <p:sp>
        <p:nvSpPr>
          <p:cNvPr id="269" name="Google Shape;269;p3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1900"/>
              <a:buFont typeface="Arial"/>
              <a:buChar char="•"/>
            </a:pPr>
            <a:r>
              <a:rPr lang="en-US" sz="1900" b="1" i="0" u="none">
                <a:solidFill>
                  <a:schemeClr val="dk1"/>
                </a:solidFill>
                <a:latin typeface="Calibri"/>
                <a:ea typeface="Calibri"/>
                <a:cs typeface="Calibri"/>
                <a:sym typeface="Calibri"/>
              </a:rPr>
              <a:t>Onclick</a:t>
            </a:r>
            <a:endParaRPr/>
          </a:p>
          <a:p>
            <a:pPr marL="457200" marR="0" lvl="1" indent="-112711" algn="l" rtl="0">
              <a:lnSpc>
                <a:spcPct val="80000"/>
              </a:lnSpc>
              <a:spcBef>
                <a:spcPts val="300"/>
              </a:spcBef>
              <a:spcAft>
                <a:spcPts val="0"/>
              </a:spcAft>
              <a:buClr>
                <a:schemeClr val="dk1"/>
              </a:buClr>
              <a:buSzPts val="1700"/>
              <a:buFont typeface="Arial"/>
              <a:buNone/>
            </a:pPr>
            <a:r>
              <a:rPr lang="en-US" sz="1700" b="0" i="0" u="none" strike="noStrike" cap="none">
                <a:solidFill>
                  <a:schemeClr val="dk1"/>
                </a:solidFill>
                <a:latin typeface="Calibri"/>
                <a:ea typeface="Calibri"/>
                <a:cs typeface="Calibri"/>
                <a:sym typeface="Calibri"/>
              </a:rPr>
              <a:t>Event ini di-</a:t>
            </a:r>
            <a:r>
              <a:rPr lang="en-US" sz="1700" b="0" i="1" u="none" strike="noStrike" cap="none">
                <a:solidFill>
                  <a:schemeClr val="dk1"/>
                </a:solidFill>
                <a:latin typeface="Calibri"/>
                <a:ea typeface="Calibri"/>
                <a:cs typeface="Calibri"/>
                <a:sym typeface="Calibri"/>
              </a:rPr>
              <a:t>trigger </a:t>
            </a:r>
            <a:r>
              <a:rPr lang="en-US" sz="1700" b="0" i="0" u="none" strike="noStrike" cap="none">
                <a:solidFill>
                  <a:schemeClr val="dk1"/>
                </a:solidFill>
                <a:latin typeface="Calibri"/>
                <a:ea typeface="Calibri"/>
                <a:cs typeface="Calibri"/>
                <a:sym typeface="Calibri"/>
              </a:rPr>
              <a:t>ketika </a:t>
            </a:r>
            <a:r>
              <a:rPr lang="en-US" sz="1700" b="0" i="1" u="none" strike="noStrike" cap="none">
                <a:solidFill>
                  <a:schemeClr val="dk1"/>
                </a:solidFill>
                <a:latin typeface="Calibri"/>
                <a:ea typeface="Calibri"/>
                <a:cs typeface="Calibri"/>
                <a:sym typeface="Calibri"/>
              </a:rPr>
              <a:t>mouse </a:t>
            </a:r>
            <a:r>
              <a:rPr lang="en-US" sz="1700" b="0" i="0" u="none" strike="noStrike" cap="none">
                <a:solidFill>
                  <a:schemeClr val="dk1"/>
                </a:solidFill>
                <a:latin typeface="Calibri"/>
                <a:ea typeface="Calibri"/>
                <a:cs typeface="Calibri"/>
                <a:sym typeface="Calibri"/>
              </a:rPr>
              <a:t>di-klik ke suatu obyek</a:t>
            </a:r>
            <a:endParaRPr/>
          </a:p>
          <a:p>
            <a:pPr marL="171450" marR="0" lvl="0" indent="-171450" algn="l" rtl="0">
              <a:lnSpc>
                <a:spcPct val="80000"/>
              </a:lnSpc>
              <a:spcBef>
                <a:spcPts val="700"/>
              </a:spcBef>
              <a:spcAft>
                <a:spcPts val="0"/>
              </a:spcAft>
              <a:buClr>
                <a:schemeClr val="dk1"/>
              </a:buClr>
              <a:buSzPts val="1900"/>
              <a:buFont typeface="Arial"/>
              <a:buChar char="•"/>
            </a:pPr>
            <a:r>
              <a:rPr lang="en-US" sz="1900" b="1" i="0" u="none">
                <a:solidFill>
                  <a:schemeClr val="dk1"/>
                </a:solidFill>
                <a:latin typeface="Calibri"/>
                <a:ea typeface="Calibri"/>
                <a:cs typeface="Calibri"/>
                <a:sym typeface="Calibri"/>
              </a:rPr>
              <a:t>onload and onUnload</a:t>
            </a:r>
            <a:endParaRPr/>
          </a:p>
          <a:p>
            <a:pPr marL="457200" marR="0" lvl="1" indent="-112711" algn="l" rtl="0">
              <a:lnSpc>
                <a:spcPct val="80000"/>
              </a:lnSpc>
              <a:spcBef>
                <a:spcPts val="300"/>
              </a:spcBef>
              <a:spcAft>
                <a:spcPts val="0"/>
              </a:spcAft>
              <a:buClr>
                <a:schemeClr val="dk1"/>
              </a:buClr>
              <a:buSzPts val="1700"/>
              <a:buFont typeface="Arial"/>
              <a:buNone/>
            </a:pPr>
            <a:r>
              <a:rPr lang="en-US" sz="1700" b="0" i="0" u="none" strike="noStrike" cap="none">
                <a:solidFill>
                  <a:schemeClr val="dk1"/>
                </a:solidFill>
                <a:latin typeface="Calibri"/>
                <a:ea typeface="Calibri"/>
                <a:cs typeface="Calibri"/>
                <a:sym typeface="Calibri"/>
              </a:rPr>
              <a:t>Keduanya di-</a:t>
            </a:r>
            <a:r>
              <a:rPr lang="en-US" sz="1700" b="0" i="1" u="none" strike="noStrike" cap="none">
                <a:solidFill>
                  <a:schemeClr val="dk1"/>
                </a:solidFill>
                <a:latin typeface="Calibri"/>
                <a:ea typeface="Calibri"/>
                <a:cs typeface="Calibri"/>
                <a:sym typeface="Calibri"/>
              </a:rPr>
              <a:t>trigger </a:t>
            </a:r>
            <a:r>
              <a:rPr lang="en-US" sz="1700" b="0" i="0" u="none" strike="noStrike" cap="none">
                <a:solidFill>
                  <a:schemeClr val="dk1"/>
                </a:solidFill>
                <a:latin typeface="Calibri"/>
                <a:ea typeface="Calibri"/>
                <a:cs typeface="Calibri"/>
                <a:sym typeface="Calibri"/>
              </a:rPr>
              <a:t>ketika pengunjung memasuki atau meninggalkan halaman web. </a:t>
            </a:r>
            <a:r>
              <a:rPr lang="en-US" sz="1700" b="0" i="1" u="none" strike="noStrike" cap="none">
                <a:solidFill>
                  <a:schemeClr val="dk1"/>
                </a:solidFill>
                <a:latin typeface="Calibri"/>
                <a:ea typeface="Calibri"/>
                <a:cs typeface="Calibri"/>
                <a:sym typeface="Calibri"/>
              </a:rPr>
              <a:t>Onload Event </a:t>
            </a:r>
            <a:r>
              <a:rPr lang="en-US" sz="1700" b="0" i="0" u="none" strike="noStrike" cap="none">
                <a:solidFill>
                  <a:schemeClr val="dk1"/>
                </a:solidFill>
                <a:latin typeface="Calibri"/>
                <a:ea typeface="Calibri"/>
                <a:cs typeface="Calibri"/>
                <a:sym typeface="Calibri"/>
              </a:rPr>
              <a:t>biasanya digunakan untuk mengecek tipe dan versi </a:t>
            </a:r>
            <a:r>
              <a:rPr lang="en-US" sz="1700" b="0" i="1" u="none" strike="noStrike" cap="none">
                <a:solidFill>
                  <a:schemeClr val="dk1"/>
                </a:solidFill>
                <a:latin typeface="Calibri"/>
                <a:ea typeface="Calibri"/>
                <a:cs typeface="Calibri"/>
                <a:sym typeface="Calibri"/>
              </a:rPr>
              <a:t>browser </a:t>
            </a:r>
            <a:r>
              <a:rPr lang="en-US" sz="1700" b="0" i="0" u="none" strike="noStrike" cap="none">
                <a:solidFill>
                  <a:schemeClr val="dk1"/>
                </a:solidFill>
                <a:latin typeface="Calibri"/>
                <a:ea typeface="Calibri"/>
                <a:cs typeface="Calibri"/>
                <a:sym typeface="Calibri"/>
              </a:rPr>
              <a:t>pengunjung, dan menampilkan informasi tersebut.</a:t>
            </a:r>
            <a:endParaRPr sz="2000" b="1" i="0" u="none" strike="noStrike" cap="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1900"/>
              <a:buFont typeface="Arial"/>
              <a:buChar char="•"/>
            </a:pPr>
            <a:r>
              <a:rPr lang="en-US" sz="1900" b="1" i="0" u="none">
                <a:solidFill>
                  <a:schemeClr val="dk1"/>
                </a:solidFill>
                <a:latin typeface="Calibri"/>
                <a:ea typeface="Calibri"/>
                <a:cs typeface="Calibri"/>
                <a:sym typeface="Calibri"/>
              </a:rPr>
              <a:t>onFocus, onBlur and onChange</a:t>
            </a:r>
            <a:endParaRPr/>
          </a:p>
          <a:p>
            <a:pPr marL="457200" marR="0" lvl="1" indent="-112711" algn="l" rtl="0">
              <a:lnSpc>
                <a:spcPct val="80000"/>
              </a:lnSpc>
              <a:spcBef>
                <a:spcPts val="300"/>
              </a:spcBef>
              <a:spcAft>
                <a:spcPts val="0"/>
              </a:spcAft>
              <a:buClr>
                <a:schemeClr val="dk1"/>
              </a:buClr>
              <a:buSzPts val="1700"/>
              <a:buFont typeface="Arial"/>
              <a:buNone/>
            </a:pPr>
            <a:r>
              <a:rPr lang="en-US" sz="1700" b="0" i="0" u="none" strike="noStrike" cap="none">
                <a:solidFill>
                  <a:schemeClr val="dk1"/>
                </a:solidFill>
                <a:latin typeface="Calibri"/>
                <a:ea typeface="Calibri"/>
                <a:cs typeface="Calibri"/>
                <a:sym typeface="Calibri"/>
              </a:rPr>
              <a:t>Dikombinasikan dengan penggunaan fungsi untuk memvalidasi suatu isian </a:t>
            </a:r>
            <a:r>
              <a:rPr lang="en-US" sz="1700" b="0" i="1" u="none" strike="noStrike" cap="none">
                <a:solidFill>
                  <a:schemeClr val="dk1"/>
                </a:solidFill>
                <a:latin typeface="Calibri"/>
                <a:ea typeface="Calibri"/>
                <a:cs typeface="Calibri"/>
                <a:sym typeface="Calibri"/>
              </a:rPr>
              <a:t>form</a:t>
            </a:r>
            <a:r>
              <a:rPr lang="en-US" sz="1700" b="0" i="0" u="none" strike="noStrike" cap="none">
                <a:solidFill>
                  <a:schemeClr val="dk1"/>
                </a:solidFill>
                <a:latin typeface="Calibri"/>
                <a:ea typeface="Calibri"/>
                <a:cs typeface="Calibri"/>
                <a:sym typeface="Calibri"/>
              </a:rPr>
              <a:t>.</a:t>
            </a:r>
            <a:endParaRPr sz="1700" b="1" i="0" u="none" strike="noStrike" cap="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1900"/>
              <a:buFont typeface="Arial"/>
              <a:buChar char="•"/>
            </a:pPr>
            <a:r>
              <a:rPr lang="en-US" sz="1900" b="1" i="0" u="none">
                <a:solidFill>
                  <a:schemeClr val="dk1"/>
                </a:solidFill>
                <a:latin typeface="Calibri"/>
                <a:ea typeface="Calibri"/>
                <a:cs typeface="Calibri"/>
                <a:sym typeface="Calibri"/>
              </a:rPr>
              <a:t>onSubmit</a:t>
            </a:r>
            <a:endParaRPr/>
          </a:p>
          <a:p>
            <a:pPr marL="457200" marR="0" lvl="1" indent="-112711" algn="l" rtl="0">
              <a:lnSpc>
                <a:spcPct val="80000"/>
              </a:lnSpc>
              <a:spcBef>
                <a:spcPts val="300"/>
              </a:spcBef>
              <a:spcAft>
                <a:spcPts val="0"/>
              </a:spcAft>
              <a:buClr>
                <a:schemeClr val="dk1"/>
              </a:buClr>
              <a:buSzPts val="1700"/>
              <a:buFont typeface="Arial"/>
              <a:buNone/>
            </a:pPr>
            <a:r>
              <a:rPr lang="en-US" sz="1700" b="0" i="0" u="none" strike="noStrike" cap="none">
                <a:solidFill>
                  <a:schemeClr val="dk1"/>
                </a:solidFill>
                <a:latin typeface="Calibri"/>
                <a:ea typeface="Calibri"/>
                <a:cs typeface="Calibri"/>
                <a:sym typeface="Calibri"/>
              </a:rPr>
              <a:t>Digunakan untuk memvalidasi seluruh isian </a:t>
            </a:r>
            <a:r>
              <a:rPr lang="en-US" sz="1700" b="0" i="1" u="none" strike="noStrike" cap="none">
                <a:solidFill>
                  <a:schemeClr val="dk1"/>
                </a:solidFill>
                <a:latin typeface="Calibri"/>
                <a:ea typeface="Calibri"/>
                <a:cs typeface="Calibri"/>
                <a:sym typeface="Calibri"/>
              </a:rPr>
              <a:t>form </a:t>
            </a:r>
            <a:r>
              <a:rPr lang="en-US" sz="1700" b="0" i="0" u="none" strike="noStrike" cap="none">
                <a:solidFill>
                  <a:schemeClr val="dk1"/>
                </a:solidFill>
                <a:latin typeface="Calibri"/>
                <a:ea typeface="Calibri"/>
                <a:cs typeface="Calibri"/>
                <a:sym typeface="Calibri"/>
              </a:rPr>
              <a:t>sebelum di-</a:t>
            </a:r>
            <a:r>
              <a:rPr lang="en-US" sz="1700" b="0" i="1" u="none" strike="noStrike" cap="none">
                <a:solidFill>
                  <a:schemeClr val="dk1"/>
                </a:solidFill>
                <a:latin typeface="Calibri"/>
                <a:ea typeface="Calibri"/>
                <a:cs typeface="Calibri"/>
                <a:sym typeface="Calibri"/>
              </a:rPr>
              <a:t>submit</a:t>
            </a:r>
            <a:endParaRPr sz="1700" b="1" i="1" u="none" strike="noStrike" cap="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1900"/>
              <a:buFont typeface="Arial"/>
              <a:buChar char="•"/>
            </a:pPr>
            <a:r>
              <a:rPr lang="en-US" sz="1900" b="1" i="0" u="none">
                <a:solidFill>
                  <a:schemeClr val="dk1"/>
                </a:solidFill>
                <a:latin typeface="Calibri"/>
                <a:ea typeface="Calibri"/>
                <a:cs typeface="Calibri"/>
                <a:sym typeface="Calibri"/>
              </a:rPr>
              <a:t>onMouseOver and onMouseOut</a:t>
            </a:r>
            <a:endParaRPr/>
          </a:p>
          <a:p>
            <a:pPr marL="457200" marR="0" lvl="1" indent="-112711" algn="l" rtl="0">
              <a:lnSpc>
                <a:spcPct val="80000"/>
              </a:lnSpc>
              <a:spcBef>
                <a:spcPts val="300"/>
              </a:spcBef>
              <a:spcAft>
                <a:spcPts val="0"/>
              </a:spcAft>
              <a:buClr>
                <a:schemeClr val="dk1"/>
              </a:buClr>
              <a:buSzPts val="1700"/>
              <a:buFont typeface="Arial"/>
              <a:buNone/>
            </a:pPr>
            <a:r>
              <a:rPr lang="en-US" sz="1700" b="0" i="0" u="none" strike="noStrike" cap="none">
                <a:solidFill>
                  <a:schemeClr val="dk1"/>
                </a:solidFill>
                <a:latin typeface="Calibri"/>
                <a:ea typeface="Calibri"/>
                <a:cs typeface="Calibri"/>
                <a:sym typeface="Calibri"/>
              </a:rPr>
              <a:t>Digunakan untuk membuat tombol yang “teranimasi”</a:t>
            </a:r>
            <a:endParaRPr/>
          </a:p>
        </p:txBody>
      </p:sp>
      <p:sp>
        <p:nvSpPr>
          <p:cNvPr id="270" name="Google Shape;270;p3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Status bar</a:t>
            </a:r>
            <a:endParaRPr/>
          </a:p>
        </p:txBody>
      </p:sp>
      <p:sp>
        <p:nvSpPr>
          <p:cNvPr id="276" name="Google Shape;276;p3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100"/>
              <a:buFont typeface="Arial"/>
              <a:buChar char="•"/>
            </a:pPr>
            <a:r>
              <a:rPr lang="en-US" sz="2100" b="0" i="1" u="none">
                <a:solidFill>
                  <a:schemeClr val="dk1"/>
                </a:solidFill>
                <a:latin typeface="Calibri"/>
                <a:ea typeface="Calibri"/>
                <a:cs typeface="Calibri"/>
                <a:sym typeface="Calibri"/>
              </a:rPr>
              <a:t>Status bar </a:t>
            </a:r>
            <a:r>
              <a:rPr lang="en-US" sz="2100" b="0" i="0" u="none">
                <a:solidFill>
                  <a:schemeClr val="dk1"/>
                </a:solidFill>
                <a:latin typeface="Calibri"/>
                <a:ea typeface="Calibri"/>
                <a:cs typeface="Calibri"/>
                <a:sym typeface="Calibri"/>
              </a:rPr>
              <a:t>adalah </a:t>
            </a:r>
            <a:r>
              <a:rPr lang="en-US" sz="2100" b="0" i="1" u="none">
                <a:solidFill>
                  <a:schemeClr val="dk1"/>
                </a:solidFill>
                <a:latin typeface="Calibri"/>
                <a:ea typeface="Calibri"/>
                <a:cs typeface="Calibri"/>
                <a:sym typeface="Calibri"/>
              </a:rPr>
              <a:t>bar </a:t>
            </a:r>
            <a:r>
              <a:rPr lang="en-US" sz="2100" b="0" i="0" u="none">
                <a:solidFill>
                  <a:schemeClr val="dk1"/>
                </a:solidFill>
                <a:latin typeface="Calibri"/>
                <a:ea typeface="Calibri"/>
                <a:cs typeface="Calibri"/>
                <a:sym typeface="Calibri"/>
              </a:rPr>
              <a:t>yang biasanya berwarna abu-abu di sepanjang bagian bawah jendela </a:t>
            </a:r>
            <a:r>
              <a:rPr lang="en-US" sz="2100" b="0" i="1" u="none">
                <a:solidFill>
                  <a:schemeClr val="dk1"/>
                </a:solidFill>
                <a:latin typeface="Calibri"/>
                <a:ea typeface="Calibri"/>
                <a:cs typeface="Calibri"/>
                <a:sym typeface="Calibri"/>
              </a:rPr>
              <a:t>web browser</a:t>
            </a:r>
            <a:r>
              <a:rPr lang="en-US" sz="2100" b="0" i="0" u="none">
                <a:solidFill>
                  <a:schemeClr val="dk1"/>
                </a:solidFill>
                <a:latin typeface="Calibri"/>
                <a:ea typeface="Calibri"/>
                <a:cs typeface="Calibri"/>
                <a:sym typeface="Calibri"/>
              </a:rPr>
              <a:t>. </a:t>
            </a:r>
            <a:r>
              <a:rPr lang="en-US" sz="2100" b="0" i="1" u="none">
                <a:solidFill>
                  <a:schemeClr val="dk1"/>
                </a:solidFill>
                <a:latin typeface="Calibri"/>
                <a:ea typeface="Calibri"/>
                <a:cs typeface="Calibri"/>
                <a:sym typeface="Calibri"/>
              </a:rPr>
              <a:t>Status bar </a:t>
            </a:r>
            <a:r>
              <a:rPr lang="en-US" sz="2100" b="0" i="0" u="none">
                <a:solidFill>
                  <a:schemeClr val="dk1"/>
                </a:solidFill>
                <a:latin typeface="Calibri"/>
                <a:ea typeface="Calibri"/>
                <a:cs typeface="Calibri"/>
                <a:sym typeface="Calibri"/>
              </a:rPr>
              <a:t>menampilkan informasi seperti beberapa banyak halaman telah di-</a:t>
            </a:r>
            <a:r>
              <a:rPr lang="en-US" sz="2100" b="0" i="1" u="none">
                <a:solidFill>
                  <a:schemeClr val="dk1"/>
                </a:solidFill>
                <a:latin typeface="Calibri"/>
                <a:ea typeface="Calibri"/>
                <a:cs typeface="Calibri"/>
                <a:sym typeface="Calibri"/>
              </a:rPr>
              <a:t>load </a:t>
            </a:r>
            <a:r>
              <a:rPr lang="en-US" sz="2100" b="0" i="0" u="none">
                <a:solidFill>
                  <a:schemeClr val="dk1"/>
                </a:solidFill>
                <a:latin typeface="Calibri"/>
                <a:ea typeface="Calibri"/>
                <a:cs typeface="Calibri"/>
                <a:sym typeface="Calibri"/>
              </a:rPr>
              <a:t>dan URL pada saat suatu </a:t>
            </a:r>
            <a:r>
              <a:rPr lang="en-US" sz="2100" b="0" i="1" u="none">
                <a:solidFill>
                  <a:schemeClr val="dk1"/>
                </a:solidFill>
                <a:latin typeface="Calibri"/>
                <a:ea typeface="Calibri"/>
                <a:cs typeface="Calibri"/>
                <a:sym typeface="Calibri"/>
              </a:rPr>
              <a:t>link </a:t>
            </a:r>
            <a:r>
              <a:rPr lang="en-US" sz="2100" b="0" i="0" u="none">
                <a:solidFill>
                  <a:schemeClr val="dk1"/>
                </a:solidFill>
                <a:latin typeface="Calibri"/>
                <a:ea typeface="Calibri"/>
                <a:cs typeface="Calibri"/>
                <a:sym typeface="Calibri"/>
              </a:rPr>
              <a:t>ditunjuk. </a:t>
            </a:r>
            <a:endParaRPr/>
          </a:p>
          <a:p>
            <a:pPr marL="171450" marR="0" lvl="0" indent="-38100" algn="l" rtl="0">
              <a:lnSpc>
                <a:spcPct val="80000"/>
              </a:lnSpc>
              <a:spcBef>
                <a:spcPts val="70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Syntax:</a:t>
            </a:r>
            <a:endParaRPr/>
          </a:p>
          <a:p>
            <a:pPr marL="514350" marR="0" lvl="1" indent="-171450" algn="l" rtl="0">
              <a:lnSpc>
                <a:spcPct val="80000"/>
              </a:lnSpc>
              <a:spcBef>
                <a:spcPts val="300"/>
              </a:spcBef>
              <a:spcAft>
                <a:spcPts val="0"/>
              </a:spcAft>
              <a:buClr>
                <a:schemeClr val="dk1"/>
              </a:buClr>
              <a:buSzPts val="2000"/>
              <a:buFont typeface="Arial"/>
              <a:buNone/>
            </a:pPr>
            <a:r>
              <a:rPr lang="en-US" sz="2000" b="0" i="0" u="none" strike="noStrike" cap="none">
                <a:solidFill>
                  <a:schemeClr val="dk1"/>
                </a:solidFill>
                <a:latin typeface="Courier New"/>
                <a:ea typeface="Courier New"/>
                <a:cs typeface="Courier New"/>
                <a:sym typeface="Courier New"/>
              </a:rPr>
              <a:t>window.status='Teks ini terletak di status bar';</a:t>
            </a:r>
            <a:endParaRPr/>
          </a:p>
          <a:p>
            <a:pPr marL="171450" marR="0" lvl="0" indent="-38100" algn="l" rtl="0">
              <a:lnSpc>
                <a:spcPct val="80000"/>
              </a:lnSpc>
              <a:spcBef>
                <a:spcPts val="70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Fasilitas ini dapat disertakan di dalam </a:t>
            </a:r>
            <a:r>
              <a:rPr lang="en-US" sz="2100" b="0" i="1" u="none">
                <a:solidFill>
                  <a:schemeClr val="dk1"/>
                </a:solidFill>
                <a:latin typeface="Calibri"/>
                <a:ea typeface="Calibri"/>
                <a:cs typeface="Calibri"/>
                <a:sym typeface="Calibri"/>
              </a:rPr>
              <a:t>event </a:t>
            </a:r>
            <a:r>
              <a:rPr lang="en-US" sz="2100" b="0" i="0" u="none">
                <a:solidFill>
                  <a:schemeClr val="dk1"/>
                </a:solidFill>
                <a:latin typeface="Calibri"/>
                <a:ea typeface="Calibri"/>
                <a:cs typeface="Calibri"/>
                <a:sym typeface="Calibri"/>
              </a:rPr>
              <a:t>onClick, onMouseOver atau onMouseOut, sehingga ketika suatu </a:t>
            </a:r>
            <a:r>
              <a:rPr lang="en-US" sz="2100" b="0" i="1" u="none">
                <a:solidFill>
                  <a:schemeClr val="dk1"/>
                </a:solidFill>
                <a:latin typeface="Calibri"/>
                <a:ea typeface="Calibri"/>
                <a:cs typeface="Calibri"/>
                <a:sym typeface="Calibri"/>
              </a:rPr>
              <a:t>link </a:t>
            </a:r>
            <a:r>
              <a:rPr lang="en-US" sz="2100" b="0" i="0" u="none">
                <a:solidFill>
                  <a:schemeClr val="dk1"/>
                </a:solidFill>
                <a:latin typeface="Calibri"/>
                <a:ea typeface="Calibri"/>
                <a:cs typeface="Calibri"/>
                <a:sym typeface="Calibri"/>
              </a:rPr>
              <a:t>ditunjuk oleh </a:t>
            </a:r>
            <a:r>
              <a:rPr lang="en-US" sz="2100" b="0" i="1" u="none">
                <a:solidFill>
                  <a:schemeClr val="dk1"/>
                </a:solidFill>
                <a:latin typeface="Calibri"/>
                <a:ea typeface="Calibri"/>
                <a:cs typeface="Calibri"/>
                <a:sym typeface="Calibri"/>
              </a:rPr>
              <a:t>mouse</a:t>
            </a:r>
            <a:r>
              <a:rPr lang="en-US" sz="2100" b="0" i="0" u="none">
                <a:solidFill>
                  <a:schemeClr val="dk1"/>
                </a:solidFill>
                <a:latin typeface="Calibri"/>
                <a:ea typeface="Calibri"/>
                <a:cs typeface="Calibri"/>
                <a:sym typeface="Calibri"/>
              </a:rPr>
              <a:t>, maka </a:t>
            </a:r>
            <a:r>
              <a:rPr lang="en-US" sz="2100" b="0" i="1" u="none">
                <a:solidFill>
                  <a:schemeClr val="dk1"/>
                </a:solidFill>
                <a:latin typeface="Calibri"/>
                <a:ea typeface="Calibri"/>
                <a:cs typeface="Calibri"/>
                <a:sym typeface="Calibri"/>
              </a:rPr>
              <a:t>status bar </a:t>
            </a:r>
            <a:r>
              <a:rPr lang="en-US" sz="2100" b="0" i="0" u="none">
                <a:solidFill>
                  <a:schemeClr val="dk1"/>
                </a:solidFill>
                <a:latin typeface="Calibri"/>
                <a:ea typeface="Calibri"/>
                <a:cs typeface="Calibri"/>
                <a:sym typeface="Calibri"/>
              </a:rPr>
              <a:t>akan menampilkan deskripsi </a:t>
            </a:r>
            <a:r>
              <a:rPr lang="en-US" sz="2100" b="0" i="1" u="none">
                <a:solidFill>
                  <a:schemeClr val="dk1"/>
                </a:solidFill>
                <a:latin typeface="Calibri"/>
                <a:ea typeface="Calibri"/>
                <a:cs typeface="Calibri"/>
                <a:sym typeface="Calibri"/>
              </a:rPr>
              <a:t>link </a:t>
            </a:r>
            <a:r>
              <a:rPr lang="en-US" sz="2100" b="0" i="0" u="none">
                <a:solidFill>
                  <a:schemeClr val="dk1"/>
                </a:solidFill>
                <a:latin typeface="Calibri"/>
                <a:ea typeface="Calibri"/>
                <a:cs typeface="Calibri"/>
                <a:sym typeface="Calibri"/>
              </a:rPr>
              <a:t>tersebut.</a:t>
            </a:r>
            <a:endParaRPr/>
          </a:p>
        </p:txBody>
      </p:sp>
      <p:sp>
        <p:nvSpPr>
          <p:cNvPr id="277" name="Google Shape;277;p3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1" u="none">
                <a:solidFill>
                  <a:schemeClr val="dk1"/>
                </a:solidFill>
                <a:latin typeface="Calibri"/>
                <a:ea typeface="Calibri"/>
                <a:cs typeface="Calibri"/>
                <a:sym typeface="Calibri"/>
              </a:rPr>
              <a:t>Summary</a:t>
            </a:r>
            <a:endParaRPr/>
          </a:p>
        </p:txBody>
      </p:sp>
      <p:sp>
        <p:nvSpPr>
          <p:cNvPr id="283" name="Google Shape;283;p37"/>
          <p:cNvSpPr txBox="1">
            <a:spLocks noGrp="1"/>
          </p:cNvSpPr>
          <p:nvPr>
            <p:ph type="body" idx="1"/>
          </p:nvPr>
        </p:nvSpPr>
        <p:spPr>
          <a:xfrm>
            <a:off x="457200" y="1417637"/>
            <a:ext cx="8229600" cy="4525962"/>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JavaScript dapat digunakan untuk membuat </a:t>
            </a:r>
            <a:r>
              <a:rPr lang="en-US" sz="2000" b="0" i="1" u="none">
                <a:solidFill>
                  <a:schemeClr val="dk1"/>
                </a:solidFill>
                <a:latin typeface="Calibri"/>
                <a:ea typeface="Calibri"/>
                <a:cs typeface="Calibri"/>
                <a:sym typeface="Calibri"/>
              </a:rPr>
              <a:t>website </a:t>
            </a:r>
            <a:r>
              <a:rPr lang="en-US" sz="2000" b="0" i="0" u="none">
                <a:solidFill>
                  <a:schemeClr val="dk1"/>
                </a:solidFill>
                <a:latin typeface="Calibri"/>
                <a:ea typeface="Calibri"/>
                <a:cs typeface="Calibri"/>
                <a:sym typeface="Calibri"/>
              </a:rPr>
              <a:t>menjadi dinamis dan interaktif.</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JavaScript dapat diletakkan di bagian </a:t>
            </a:r>
            <a:r>
              <a:rPr lang="en-US" sz="2000" b="0" i="1" u="none">
                <a:solidFill>
                  <a:schemeClr val="dk1"/>
                </a:solidFill>
                <a:latin typeface="Calibri"/>
                <a:ea typeface="Calibri"/>
                <a:cs typeface="Calibri"/>
                <a:sym typeface="Calibri"/>
              </a:rPr>
              <a:t>Head, Body, gabungan Head</a:t>
            </a:r>
            <a:r>
              <a:rPr lang="en-US" sz="2000" b="0" i="0" u="none">
                <a:solidFill>
                  <a:schemeClr val="dk1"/>
                </a:solidFill>
                <a:latin typeface="Calibri"/>
                <a:ea typeface="Calibri"/>
                <a:cs typeface="Calibri"/>
                <a:sym typeface="Calibri"/>
              </a:rPr>
              <a:t> dan </a:t>
            </a:r>
            <a:r>
              <a:rPr lang="en-US" sz="2000" b="0" i="1" u="none">
                <a:solidFill>
                  <a:schemeClr val="dk1"/>
                </a:solidFill>
                <a:latin typeface="Calibri"/>
                <a:ea typeface="Calibri"/>
                <a:cs typeface="Calibri"/>
                <a:sym typeface="Calibri"/>
              </a:rPr>
              <a:t>body, serta </a:t>
            </a:r>
            <a:r>
              <a:rPr lang="en-US" sz="2000" b="0" i="0" u="none">
                <a:solidFill>
                  <a:schemeClr val="dk1"/>
                </a:solidFill>
                <a:latin typeface="Calibri"/>
                <a:ea typeface="Calibri"/>
                <a:cs typeface="Calibri"/>
                <a:sym typeface="Calibri"/>
              </a:rPr>
              <a:t>di </a:t>
            </a:r>
            <a:r>
              <a:rPr lang="en-US" sz="2000" b="0" i="1" u="none">
                <a:solidFill>
                  <a:schemeClr val="dk1"/>
                </a:solidFill>
                <a:latin typeface="Calibri"/>
                <a:ea typeface="Calibri"/>
                <a:cs typeface="Calibri"/>
                <a:sym typeface="Calibri"/>
              </a:rPr>
              <a:t>External script</a:t>
            </a:r>
            <a:r>
              <a:rPr lang="en-US" sz="2000" b="0" i="0" u="none">
                <a:solidFill>
                  <a:schemeClr val="dk1"/>
                </a:solidFill>
                <a:latin typeface="Calibri"/>
                <a:ea typeface="Calibri"/>
                <a:cs typeface="Calibri"/>
                <a:sym typeface="Calibri"/>
              </a:rPr>
              <a:t>.</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Terdapat tiga macam kotak dialog untuk pengunjung situs yang dapat dibuat dengan menggunakan JavaScript, yaitu: </a:t>
            </a:r>
            <a:r>
              <a:rPr lang="en-US" sz="2000" b="0" i="1" u="none">
                <a:solidFill>
                  <a:schemeClr val="dk1"/>
                </a:solidFill>
                <a:latin typeface="Calibri"/>
                <a:ea typeface="Calibri"/>
                <a:cs typeface="Calibri"/>
                <a:sym typeface="Calibri"/>
              </a:rPr>
              <a:t>Alert</a:t>
            </a:r>
            <a:r>
              <a:rPr lang="en-US" sz="2000" b="0" i="0" u="none">
                <a:solidFill>
                  <a:schemeClr val="dk1"/>
                </a:solidFill>
                <a:latin typeface="Calibri"/>
                <a:ea typeface="Calibri"/>
                <a:cs typeface="Calibri"/>
                <a:sym typeface="Calibri"/>
              </a:rPr>
              <a:t>, </a:t>
            </a:r>
            <a:r>
              <a:rPr lang="en-US" sz="2000" b="0" i="1" u="none">
                <a:solidFill>
                  <a:schemeClr val="dk1"/>
                </a:solidFill>
                <a:latin typeface="Calibri"/>
                <a:ea typeface="Calibri"/>
                <a:cs typeface="Calibri"/>
                <a:sym typeface="Calibri"/>
              </a:rPr>
              <a:t>Prompt </a:t>
            </a:r>
            <a:r>
              <a:rPr lang="en-US" sz="2000" b="0" i="0" u="none">
                <a:solidFill>
                  <a:schemeClr val="dk1"/>
                </a:solidFill>
                <a:latin typeface="Calibri"/>
                <a:ea typeface="Calibri"/>
                <a:cs typeface="Calibri"/>
                <a:sym typeface="Calibri"/>
              </a:rPr>
              <a:t>dan </a:t>
            </a:r>
            <a:r>
              <a:rPr lang="en-US" sz="2000" b="0" i="1" u="none">
                <a:solidFill>
                  <a:schemeClr val="dk1"/>
                </a:solidFill>
                <a:latin typeface="Calibri"/>
                <a:ea typeface="Calibri"/>
                <a:cs typeface="Calibri"/>
                <a:sym typeface="Calibri"/>
              </a:rPr>
              <a:t>Confirm</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Tipe data yang dapat digunakan: </a:t>
            </a:r>
            <a:r>
              <a:rPr lang="en-US" sz="2000" b="0" i="1" u="none">
                <a:solidFill>
                  <a:schemeClr val="dk1"/>
                </a:solidFill>
                <a:latin typeface="Calibri"/>
                <a:ea typeface="Calibri"/>
                <a:cs typeface="Calibri"/>
                <a:sym typeface="Calibri"/>
              </a:rPr>
              <a:t>Numeric</a:t>
            </a:r>
            <a:r>
              <a:rPr lang="en-US" sz="2000" b="0" i="0" u="none">
                <a:solidFill>
                  <a:schemeClr val="dk1"/>
                </a:solidFill>
                <a:latin typeface="Calibri"/>
                <a:ea typeface="Calibri"/>
                <a:cs typeface="Calibri"/>
                <a:sym typeface="Calibri"/>
              </a:rPr>
              <a:t>, </a:t>
            </a:r>
            <a:r>
              <a:rPr lang="en-US" sz="2000" b="0" i="1" u="none">
                <a:solidFill>
                  <a:schemeClr val="dk1"/>
                </a:solidFill>
                <a:latin typeface="Calibri"/>
                <a:ea typeface="Calibri"/>
                <a:cs typeface="Calibri"/>
                <a:sym typeface="Calibri"/>
              </a:rPr>
              <a:t>String</a:t>
            </a:r>
            <a:r>
              <a:rPr lang="en-US" sz="2000" b="0" i="0" u="none">
                <a:solidFill>
                  <a:schemeClr val="dk1"/>
                </a:solidFill>
                <a:latin typeface="Calibri"/>
                <a:ea typeface="Calibri"/>
                <a:cs typeface="Calibri"/>
                <a:sym typeface="Calibri"/>
              </a:rPr>
              <a:t>, </a:t>
            </a:r>
            <a:r>
              <a:rPr lang="en-US" sz="2000" b="0" i="1" u="none">
                <a:solidFill>
                  <a:schemeClr val="dk1"/>
                </a:solidFill>
                <a:latin typeface="Calibri"/>
                <a:ea typeface="Calibri"/>
                <a:cs typeface="Calibri"/>
                <a:sym typeface="Calibri"/>
              </a:rPr>
              <a:t>Boolean </a:t>
            </a:r>
            <a:r>
              <a:rPr lang="en-US" sz="2000" b="0" i="0" u="none">
                <a:solidFill>
                  <a:schemeClr val="dk1"/>
                </a:solidFill>
                <a:latin typeface="Calibri"/>
                <a:ea typeface="Calibri"/>
                <a:cs typeface="Calibri"/>
                <a:sym typeface="Calibri"/>
              </a:rPr>
              <a:t>dan </a:t>
            </a:r>
            <a:r>
              <a:rPr lang="en-US" sz="2000" b="0" i="1" u="none">
                <a:solidFill>
                  <a:schemeClr val="dk1"/>
                </a:solidFill>
                <a:latin typeface="Calibri"/>
                <a:ea typeface="Calibri"/>
                <a:cs typeface="Calibri"/>
                <a:sym typeface="Calibri"/>
              </a:rPr>
              <a:t>Null</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Jenis-jenis operator: Operator Aritmatika, Operator </a:t>
            </a:r>
            <a:r>
              <a:rPr lang="en-US" sz="2000" b="0" i="1" u="none">
                <a:solidFill>
                  <a:schemeClr val="dk1"/>
                </a:solidFill>
                <a:latin typeface="Calibri"/>
                <a:ea typeface="Calibri"/>
                <a:cs typeface="Calibri"/>
                <a:sym typeface="Calibri"/>
              </a:rPr>
              <a:t>Assignment</a:t>
            </a:r>
            <a:r>
              <a:rPr lang="en-US" sz="2000" b="0" i="0" u="none">
                <a:solidFill>
                  <a:schemeClr val="dk1"/>
                </a:solidFill>
                <a:latin typeface="Calibri"/>
                <a:ea typeface="Calibri"/>
                <a:cs typeface="Calibri"/>
                <a:sym typeface="Calibri"/>
              </a:rPr>
              <a:t>, Operator Perbandingan dan Operator Logika</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Struktur kontrol di dalam JavaScript: </a:t>
            </a:r>
            <a:r>
              <a:rPr lang="en-US" sz="2000" b="0" i="1" u="none">
                <a:solidFill>
                  <a:schemeClr val="dk1"/>
                </a:solidFill>
                <a:latin typeface="Calibri"/>
                <a:ea typeface="Calibri"/>
                <a:cs typeface="Calibri"/>
                <a:sym typeface="Calibri"/>
              </a:rPr>
              <a:t>If…else</a:t>
            </a:r>
            <a:r>
              <a:rPr lang="en-US" sz="2000" b="0" i="0" u="none">
                <a:solidFill>
                  <a:schemeClr val="dk1"/>
                </a:solidFill>
                <a:latin typeface="Calibri"/>
                <a:ea typeface="Calibri"/>
                <a:cs typeface="Calibri"/>
                <a:sym typeface="Calibri"/>
              </a:rPr>
              <a:t>,</a:t>
            </a:r>
            <a:r>
              <a:rPr lang="en-US" sz="2000" b="0" i="1" u="none">
                <a:solidFill>
                  <a:schemeClr val="dk1"/>
                </a:solidFill>
                <a:latin typeface="Calibri"/>
                <a:ea typeface="Calibri"/>
                <a:cs typeface="Calibri"/>
                <a:sym typeface="Calibri"/>
              </a:rPr>
              <a:t> </a:t>
            </a:r>
            <a:r>
              <a:rPr lang="en-US" sz="2000" b="0" i="0" u="none">
                <a:solidFill>
                  <a:schemeClr val="dk1"/>
                </a:solidFill>
                <a:latin typeface="Calibri"/>
                <a:ea typeface="Calibri"/>
                <a:cs typeface="Calibri"/>
                <a:sym typeface="Calibri"/>
              </a:rPr>
              <a:t>perulangan </a:t>
            </a:r>
            <a:r>
              <a:rPr lang="en-US" sz="2000" b="0" i="1" u="none">
                <a:solidFill>
                  <a:schemeClr val="dk1"/>
                </a:solidFill>
                <a:latin typeface="Calibri"/>
                <a:ea typeface="Calibri"/>
                <a:cs typeface="Calibri"/>
                <a:sym typeface="Calibri"/>
              </a:rPr>
              <a:t>For </a:t>
            </a:r>
            <a:r>
              <a:rPr lang="en-US" sz="2000" b="0" i="0" u="none">
                <a:solidFill>
                  <a:schemeClr val="dk1"/>
                </a:solidFill>
                <a:latin typeface="Calibri"/>
                <a:ea typeface="Calibri"/>
                <a:cs typeface="Calibri"/>
                <a:sym typeface="Calibri"/>
              </a:rPr>
              <a:t>dan perulangan </a:t>
            </a:r>
            <a:r>
              <a:rPr lang="en-US" sz="2000" b="0" i="1" u="none">
                <a:solidFill>
                  <a:schemeClr val="dk1"/>
                </a:solidFill>
                <a:latin typeface="Calibri"/>
                <a:ea typeface="Calibri"/>
                <a:cs typeface="Calibri"/>
                <a:sym typeface="Calibri"/>
              </a:rPr>
              <a:t>While</a:t>
            </a:r>
            <a:r>
              <a:rPr lang="en-US" sz="2000" b="0" i="0" u="none">
                <a:solidFill>
                  <a:schemeClr val="dk1"/>
                </a:solidFill>
                <a:latin typeface="Calibri"/>
                <a:ea typeface="Calibri"/>
                <a:cs typeface="Calibri"/>
                <a:sym typeface="Calibri"/>
              </a:rPr>
              <a:t>.</a:t>
            </a:r>
            <a:endParaRPr/>
          </a:p>
          <a:p>
            <a:pPr marL="171450" marR="0" lvl="0" indent="-171450" algn="l" rtl="0">
              <a:lnSpc>
                <a:spcPct val="80000"/>
              </a:lnSpc>
              <a:spcBef>
                <a:spcPts val="7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JavaScript juga dapat dibuat dalam bentuk fungsi (</a:t>
            </a:r>
            <a:r>
              <a:rPr lang="en-US" sz="2000" b="0" i="1" u="none">
                <a:solidFill>
                  <a:schemeClr val="dk1"/>
                </a:solidFill>
                <a:latin typeface="Calibri"/>
                <a:ea typeface="Calibri"/>
                <a:cs typeface="Calibri"/>
                <a:sym typeface="Calibri"/>
              </a:rPr>
              <a:t>function</a:t>
            </a:r>
            <a:r>
              <a:rPr lang="en-US" sz="2000" b="0" i="0" u="none">
                <a:solidFill>
                  <a:schemeClr val="dk1"/>
                </a:solidFill>
                <a:latin typeface="Calibri"/>
                <a:ea typeface="Calibri"/>
                <a:cs typeface="Calibri"/>
                <a:sym typeface="Calibri"/>
              </a:rPr>
              <a:t>), yang nantinya juga dapat digunakan untuk men-</a:t>
            </a:r>
            <a:r>
              <a:rPr lang="en-US" sz="2000" b="0" i="1" u="none">
                <a:solidFill>
                  <a:schemeClr val="dk1"/>
                </a:solidFill>
                <a:latin typeface="Calibri"/>
                <a:ea typeface="Calibri"/>
                <a:cs typeface="Calibri"/>
                <a:sym typeface="Calibri"/>
              </a:rPr>
              <a:t>trigger </a:t>
            </a:r>
            <a:r>
              <a:rPr lang="en-US" sz="2000" b="0" i="0" u="none">
                <a:solidFill>
                  <a:schemeClr val="dk1"/>
                </a:solidFill>
                <a:latin typeface="Calibri"/>
                <a:ea typeface="Calibri"/>
                <a:cs typeface="Calibri"/>
                <a:sym typeface="Calibri"/>
              </a:rPr>
              <a:t>(dikombinasikan dengan) </a:t>
            </a:r>
            <a:r>
              <a:rPr lang="en-US" sz="2000" b="0" i="1" u="none">
                <a:solidFill>
                  <a:schemeClr val="dk1"/>
                </a:solidFill>
                <a:latin typeface="Calibri"/>
                <a:ea typeface="Calibri"/>
                <a:cs typeface="Calibri"/>
                <a:sym typeface="Calibri"/>
              </a:rPr>
              <a:t>event.</a:t>
            </a:r>
            <a:endParaRPr/>
          </a:p>
        </p:txBody>
      </p:sp>
      <p:sp>
        <p:nvSpPr>
          <p:cNvPr id="284" name="Google Shape;284;p3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a:solidFill>
                  <a:schemeClr val="dk1"/>
                </a:solidFill>
                <a:latin typeface="Arial"/>
                <a:ea typeface="Arial"/>
                <a:cs typeface="Arial"/>
                <a:sym typeface="Arial"/>
              </a:rPr>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628650" y="365125"/>
            <a:ext cx="7886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Tugas</a:t>
            </a:r>
            <a:endParaRPr/>
          </a:p>
        </p:txBody>
      </p:sp>
      <p:sp>
        <p:nvSpPr>
          <p:cNvPr id="291" name="Google Shape;291;p38"/>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US" dirty="0"/>
              <a:t>Kalkulator</a:t>
            </a:r>
            <a:endParaRPr dirty="0"/>
          </a:p>
        </p:txBody>
      </p:sp>
      <p:sp>
        <p:nvSpPr>
          <p:cNvPr id="292" name="Google Shape;292;p38"/>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900"/>
              <a:buFont typeface="Arial"/>
              <a:buNone/>
            </a:pPr>
            <a:fld id="{00000000-1234-1234-1234-123412341234}" type="slidenum">
              <a:rPr lang="en-US"/>
              <a:t>26</a:t>
            </a:fld>
            <a:endParaRPr/>
          </a:p>
        </p:txBody>
      </p:sp>
      <p:sp>
        <p:nvSpPr>
          <p:cNvPr id="293" name="Google Shape;293;p38"/>
          <p:cNvSpPr/>
          <p:nvPr/>
        </p:nvSpPr>
        <p:spPr>
          <a:xfrm>
            <a:off x="1123725" y="2379650"/>
            <a:ext cx="1900500" cy="51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bil 1</a:t>
            </a:r>
            <a:endParaRPr/>
          </a:p>
        </p:txBody>
      </p:sp>
      <p:sp>
        <p:nvSpPr>
          <p:cNvPr id="294" name="Google Shape;294;p38"/>
          <p:cNvSpPr/>
          <p:nvPr/>
        </p:nvSpPr>
        <p:spPr>
          <a:xfrm>
            <a:off x="1123725" y="3172800"/>
            <a:ext cx="1900500" cy="51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bil 2</a:t>
            </a:r>
            <a:endParaRPr/>
          </a:p>
        </p:txBody>
      </p:sp>
      <p:sp>
        <p:nvSpPr>
          <p:cNvPr id="295" name="Google Shape;295;p38"/>
          <p:cNvSpPr/>
          <p:nvPr/>
        </p:nvSpPr>
        <p:spPr>
          <a:xfrm>
            <a:off x="3423500" y="2379650"/>
            <a:ext cx="528900" cy="51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rPr>
              <a:t>+</a:t>
            </a:r>
            <a:endParaRPr sz="1800" dirty="0">
              <a:solidFill>
                <a:schemeClr val="lt1"/>
              </a:solidFill>
            </a:endParaRPr>
          </a:p>
        </p:txBody>
      </p:sp>
      <p:sp>
        <p:nvSpPr>
          <p:cNvPr id="296" name="Google Shape;296;p38"/>
          <p:cNvSpPr/>
          <p:nvPr/>
        </p:nvSpPr>
        <p:spPr>
          <a:xfrm>
            <a:off x="3423500" y="3172800"/>
            <a:ext cx="528900" cy="51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solidFill>
                  <a:schemeClr val="lt1"/>
                </a:solidFill>
              </a:rPr>
              <a:t>x</a:t>
            </a:r>
            <a:endParaRPr sz="1600">
              <a:solidFill>
                <a:schemeClr val="lt1"/>
              </a:solidFill>
            </a:endParaRPr>
          </a:p>
        </p:txBody>
      </p:sp>
      <p:sp>
        <p:nvSpPr>
          <p:cNvPr id="297" name="Google Shape;297;p38"/>
          <p:cNvSpPr/>
          <p:nvPr/>
        </p:nvSpPr>
        <p:spPr>
          <a:xfrm>
            <a:off x="4343400" y="2379650"/>
            <a:ext cx="528900" cy="51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lt1"/>
                </a:solidFill>
              </a:rPr>
              <a:t>-</a:t>
            </a:r>
            <a:endParaRPr sz="2200">
              <a:solidFill>
                <a:schemeClr val="lt1"/>
              </a:solidFill>
            </a:endParaRPr>
          </a:p>
        </p:txBody>
      </p:sp>
      <p:sp>
        <p:nvSpPr>
          <p:cNvPr id="298" name="Google Shape;298;p38"/>
          <p:cNvSpPr/>
          <p:nvPr/>
        </p:nvSpPr>
        <p:spPr>
          <a:xfrm>
            <a:off x="4343400" y="3172800"/>
            <a:ext cx="528900" cy="51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solidFill>
                  <a:schemeClr val="lt1"/>
                </a:solidFill>
              </a:rPr>
              <a:t>/</a:t>
            </a:r>
            <a:endParaRPr sz="1700">
              <a:solidFill>
                <a:schemeClr val="lt1"/>
              </a:solidFill>
            </a:endParaRPr>
          </a:p>
        </p:txBody>
      </p:sp>
      <p:sp>
        <p:nvSpPr>
          <p:cNvPr id="299" name="Google Shape;299;p38"/>
          <p:cNvSpPr/>
          <p:nvPr/>
        </p:nvSpPr>
        <p:spPr>
          <a:xfrm>
            <a:off x="1123725" y="3870600"/>
            <a:ext cx="3748500" cy="51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hasil</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557800" y="2346595"/>
            <a:ext cx="7886700" cy="1604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Bagaimana Menulis Kode Javascript di HTML?</a:t>
            </a:r>
            <a:endParaRPr/>
          </a:p>
        </p:txBody>
      </p:sp>
      <p:sp>
        <p:nvSpPr>
          <p:cNvPr id="104" name="Google Shape;104;p15"/>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900"/>
              <a:buFont typeface="Arial"/>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457200" lvl="0" indent="-419100" algn="l" rtl="0">
              <a:lnSpc>
                <a:spcPct val="90000"/>
              </a:lnSpc>
              <a:spcBef>
                <a:spcPts val="0"/>
              </a:spcBef>
              <a:spcAft>
                <a:spcPts val="0"/>
              </a:spcAft>
              <a:buSzPts val="3000"/>
              <a:buAutoNum type="arabicPeriod"/>
            </a:pPr>
            <a:r>
              <a:rPr lang="en-US" sz="3000"/>
              <a:t>Di tempel langsung pada HTML (head || body)</a:t>
            </a:r>
            <a:endParaRPr sz="3000"/>
          </a:p>
        </p:txBody>
      </p:sp>
      <p:sp>
        <p:nvSpPr>
          <p:cNvPr id="110" name="Google Shape;110;p16"/>
          <p:cNvSpPr txBox="1">
            <a:spLocks noGrp="1"/>
          </p:cNvSpPr>
          <p:nvPr>
            <p:ph type="body" idx="1"/>
          </p:nvPr>
        </p:nvSpPr>
        <p:spPr>
          <a:xfrm>
            <a:off x="628650" y="1328450"/>
            <a:ext cx="8305800" cy="5314800"/>
          </a:xfrm>
          <a:prstGeom prst="rect">
            <a:avLst/>
          </a:prstGeom>
          <a:noFill/>
          <a:ln>
            <a:noFill/>
          </a:ln>
        </p:spPr>
        <p:txBody>
          <a:bodyPr spcFirstLastPara="1" wrap="square" lIns="91425" tIns="45700" rIns="91425" bIns="45700" anchor="t" anchorCtr="0">
            <a:noAutofit/>
          </a:bodyPr>
          <a:lstStyle/>
          <a:p>
            <a:pPr marL="571500" marR="0" lvl="0" indent="-171450" algn="l" rtl="0">
              <a:lnSpc>
                <a:spcPct val="90000"/>
              </a:lnSpc>
              <a:spcBef>
                <a:spcPts val="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&lt;</a:t>
            </a:r>
            <a:r>
              <a:rPr lang="en-US" sz="2600" b="0" i="0" u="none" strike="noStrike" cap="none">
                <a:solidFill>
                  <a:srgbClr val="0D01A7"/>
                </a:solidFill>
                <a:latin typeface="Courier New"/>
                <a:ea typeface="Courier New"/>
                <a:cs typeface="Courier New"/>
                <a:sym typeface="Courier New"/>
              </a:rPr>
              <a:t>script</a:t>
            </a:r>
            <a:r>
              <a:rPr lang="en-US" sz="2600" b="0" i="0" u="none" strike="noStrike" cap="none">
                <a:solidFill>
                  <a:schemeClr val="dk1"/>
                </a:solidFill>
                <a:latin typeface="Courier New"/>
                <a:ea typeface="Courier New"/>
                <a:cs typeface="Courier New"/>
                <a:sym typeface="Courier New"/>
              </a:rPr>
              <a:t> language=“javascript"&gt;</a:t>
            </a:r>
            <a:endParaRPr/>
          </a:p>
          <a:p>
            <a:pPr marL="571500" marR="0" lvl="0" indent="-171450" algn="l" rtl="0">
              <a:lnSpc>
                <a:spcPct val="90000"/>
              </a:lnSpc>
              <a:spcBef>
                <a:spcPts val="70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	&lt;!--</a:t>
            </a:r>
            <a:endParaRPr/>
          </a:p>
          <a:p>
            <a:pPr marL="571500" marR="0" lvl="0" indent="-171450" algn="l" rtl="0">
              <a:lnSpc>
                <a:spcPct val="90000"/>
              </a:lnSpc>
              <a:spcBef>
                <a:spcPts val="70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		Kode-kode JavaScript</a:t>
            </a:r>
            <a:endParaRPr sz="2600" b="0" i="1" u="none" strike="noStrike" cap="none">
              <a:solidFill>
                <a:schemeClr val="dk1"/>
              </a:solidFill>
              <a:latin typeface="Courier New"/>
              <a:ea typeface="Courier New"/>
              <a:cs typeface="Courier New"/>
              <a:sym typeface="Courier New"/>
            </a:endParaRPr>
          </a:p>
          <a:p>
            <a:pPr marL="571500" marR="0" lvl="0" indent="-171450" algn="l" rtl="0">
              <a:lnSpc>
                <a:spcPct val="90000"/>
              </a:lnSpc>
              <a:spcBef>
                <a:spcPts val="70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	// --&gt;</a:t>
            </a:r>
            <a:endParaRPr/>
          </a:p>
          <a:p>
            <a:pPr marL="571500" marR="0" lvl="0" indent="-171450" algn="l" rtl="0">
              <a:lnSpc>
                <a:spcPct val="90000"/>
              </a:lnSpc>
              <a:spcBef>
                <a:spcPts val="70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&lt;</a:t>
            </a:r>
            <a:r>
              <a:rPr lang="en-US" sz="2600" b="0" i="0" u="none" strike="noStrike" cap="none">
                <a:solidFill>
                  <a:srgbClr val="0D01A7"/>
                </a:solidFill>
                <a:latin typeface="Courier New"/>
                <a:ea typeface="Courier New"/>
                <a:cs typeface="Courier New"/>
                <a:sym typeface="Courier New"/>
              </a:rPr>
              <a:t>/script</a:t>
            </a:r>
            <a:r>
              <a:rPr lang="en-US" sz="2600" b="0" i="0" u="none" strike="noStrike" cap="none">
                <a:solidFill>
                  <a:schemeClr val="dk1"/>
                </a:solidFill>
                <a:latin typeface="Courier New"/>
                <a:ea typeface="Courier New"/>
                <a:cs typeface="Courier New"/>
                <a:sym typeface="Courier New"/>
              </a:rPr>
              <a:t>&gt;</a:t>
            </a:r>
            <a:endParaRPr/>
          </a:p>
          <a:p>
            <a:pPr marL="171450" marR="0" lvl="0" indent="-171450" algn="l" rtl="0">
              <a:lnSpc>
                <a:spcPct val="90000"/>
              </a:lnSpc>
              <a:spcBef>
                <a:spcPts val="700"/>
              </a:spcBef>
              <a:spcAft>
                <a:spcPts val="0"/>
              </a:spcAft>
              <a:buClr>
                <a:schemeClr val="dk1"/>
              </a:buClr>
              <a:buSzPts val="2600"/>
              <a:buFont typeface="Arial"/>
              <a:buNone/>
            </a:pPr>
            <a:r>
              <a:rPr lang="en-US" sz="3000"/>
              <a:t>2. </a:t>
            </a:r>
            <a:r>
              <a:rPr lang="en-US" sz="3000" i="1"/>
              <a:t>Inline </a:t>
            </a:r>
            <a:r>
              <a:rPr lang="en-US" sz="3000"/>
              <a:t>(dalam atribut HTML)</a:t>
            </a:r>
            <a:endParaRPr sz="3000"/>
          </a:p>
          <a:p>
            <a:pPr marL="457200" marR="0" lvl="0" indent="-171450" algn="l" rtl="0">
              <a:lnSpc>
                <a:spcPct val="90000"/>
              </a:lnSpc>
              <a:spcBef>
                <a:spcPts val="700"/>
              </a:spcBef>
              <a:spcAft>
                <a:spcPts val="0"/>
              </a:spcAft>
              <a:buClr>
                <a:schemeClr val="dk1"/>
              </a:buClr>
              <a:buSzPts val="2600"/>
              <a:buFont typeface="Arial"/>
              <a:buNone/>
            </a:pPr>
            <a:r>
              <a:rPr lang="en-US" sz="2600">
                <a:latin typeface="Courier New"/>
                <a:ea typeface="Courier New"/>
                <a:cs typeface="Courier New"/>
                <a:sym typeface="Courier New"/>
              </a:rPr>
              <a:t>&lt;button </a:t>
            </a:r>
            <a:r>
              <a:rPr lang="en-US" sz="2600">
                <a:solidFill>
                  <a:srgbClr val="0D01A7"/>
                </a:solidFill>
                <a:latin typeface="Courier New"/>
                <a:ea typeface="Courier New"/>
                <a:cs typeface="Courier New"/>
                <a:sym typeface="Courier New"/>
              </a:rPr>
              <a:t>onclick="alert('Ok Terima kasih!')</a:t>
            </a:r>
            <a:r>
              <a:rPr lang="en-US" sz="2600">
                <a:latin typeface="Courier New"/>
                <a:ea typeface="Courier New"/>
                <a:cs typeface="Courier New"/>
                <a:sym typeface="Courier New"/>
              </a:rPr>
              <a:t>"&gt;Klik donk!&lt;/button&gt;</a:t>
            </a:r>
            <a:endParaRPr sz="2600">
              <a:latin typeface="Courier New"/>
              <a:ea typeface="Courier New"/>
              <a:cs typeface="Courier New"/>
              <a:sym typeface="Courier New"/>
            </a:endParaRPr>
          </a:p>
          <a:p>
            <a:pPr marL="171450" marR="0" lvl="0" indent="-171450" algn="l" rtl="0">
              <a:lnSpc>
                <a:spcPct val="90000"/>
              </a:lnSpc>
              <a:spcBef>
                <a:spcPts val="700"/>
              </a:spcBef>
              <a:spcAft>
                <a:spcPts val="0"/>
              </a:spcAft>
              <a:buClr>
                <a:schemeClr val="dk1"/>
              </a:buClr>
              <a:buSzPts val="2600"/>
              <a:buFont typeface="Arial"/>
              <a:buNone/>
            </a:pPr>
            <a:r>
              <a:rPr lang="en-US" sz="3000"/>
              <a:t>3. Eksternal (terpisah dengan file html)</a:t>
            </a:r>
            <a:r>
              <a:rPr lang="en-US" sz="3000" b="0" i="0" u="none" strike="noStrike" cap="none">
                <a:solidFill>
                  <a:schemeClr val="dk1"/>
                </a:solidFill>
                <a:latin typeface="Calibri"/>
                <a:ea typeface="Calibri"/>
                <a:cs typeface="Calibri"/>
                <a:sym typeface="Calibri"/>
              </a:rPr>
              <a:t> </a:t>
            </a:r>
            <a:endParaRPr sz="3000"/>
          </a:p>
          <a:p>
            <a:pPr marL="514350" marR="0" lvl="0" indent="-171450" algn="l" rtl="0">
              <a:lnSpc>
                <a:spcPct val="90000"/>
              </a:lnSpc>
              <a:spcBef>
                <a:spcPts val="700"/>
              </a:spcBef>
              <a:spcAft>
                <a:spcPts val="0"/>
              </a:spcAft>
              <a:buClr>
                <a:schemeClr val="dk1"/>
              </a:buClr>
              <a:buSzPts val="2600"/>
              <a:buFont typeface="Arial"/>
              <a:buNone/>
            </a:pPr>
            <a:r>
              <a:rPr lang="en-US" sz="2600" b="0" i="0" u="none" strike="noStrike" cap="none">
                <a:solidFill>
                  <a:schemeClr val="dk1"/>
                </a:solidFill>
                <a:latin typeface="Courier New"/>
                <a:ea typeface="Courier New"/>
                <a:cs typeface="Courier New"/>
                <a:sym typeface="Courier New"/>
              </a:rPr>
              <a:t>&lt;</a:t>
            </a:r>
            <a:r>
              <a:rPr lang="en-US" sz="2600" b="0" i="0" u="none" strike="noStrike" cap="none">
                <a:solidFill>
                  <a:srgbClr val="0D01A7"/>
                </a:solidFill>
                <a:latin typeface="Courier New"/>
                <a:ea typeface="Courier New"/>
                <a:cs typeface="Courier New"/>
                <a:sym typeface="Courier New"/>
              </a:rPr>
              <a:t>script</a:t>
            </a:r>
            <a:r>
              <a:rPr lang="en-US" sz="2600" b="0" i="0" u="none" strike="noStrike" cap="none">
                <a:solidFill>
                  <a:schemeClr val="dk1"/>
                </a:solidFill>
                <a:latin typeface="Courier New"/>
                <a:ea typeface="Courier New"/>
                <a:cs typeface="Courier New"/>
                <a:sym typeface="Courier New"/>
              </a:rPr>
              <a:t> language=“javascript“ src=“lokasi_file&gt;&lt;</a:t>
            </a:r>
            <a:r>
              <a:rPr lang="en-US" sz="2600" b="0" i="0" u="none" strike="noStrike" cap="none">
                <a:solidFill>
                  <a:srgbClr val="0D01A7"/>
                </a:solidFill>
                <a:latin typeface="Courier New"/>
                <a:ea typeface="Courier New"/>
                <a:cs typeface="Courier New"/>
                <a:sym typeface="Courier New"/>
              </a:rPr>
              <a:t>/script</a:t>
            </a:r>
            <a:r>
              <a:rPr lang="en-US" sz="2600" b="0" i="0" u="none" strike="noStrike" cap="none">
                <a:solidFill>
                  <a:schemeClr val="dk1"/>
                </a:solidFill>
                <a:latin typeface="Courier New"/>
                <a:ea typeface="Courier New"/>
                <a:cs typeface="Courier New"/>
                <a:sym typeface="Courier New"/>
              </a:rPr>
              <a:t>&gt;</a:t>
            </a:r>
            <a:endParaRPr/>
          </a:p>
          <a:p>
            <a:pPr marL="171450" marR="0" lvl="0" indent="-6350" algn="l" rtl="0">
              <a:lnSpc>
                <a:spcPct val="90000"/>
              </a:lnSpc>
              <a:spcBef>
                <a:spcPts val="750"/>
              </a:spcBef>
              <a:spcAft>
                <a:spcPts val="0"/>
              </a:spcAft>
              <a:buClr>
                <a:schemeClr val="dk1"/>
              </a:buClr>
              <a:buSzPts val="2600"/>
              <a:buFont typeface="Arial"/>
              <a:buNone/>
            </a:pPr>
            <a:endParaRPr sz="2600" b="0" i="0" u="none">
              <a:solidFill>
                <a:schemeClr val="dk1"/>
              </a:solidFill>
              <a:latin typeface="Courier New"/>
              <a:ea typeface="Courier New"/>
              <a:cs typeface="Courier New"/>
              <a:sym typeface="Courier New"/>
            </a:endParaRPr>
          </a:p>
        </p:txBody>
      </p:sp>
      <p:sp>
        <p:nvSpPr>
          <p:cNvPr id="111" name="Google Shape;111;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628650" y="365125"/>
            <a:ext cx="78867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Menampilkan Output</a:t>
            </a:r>
            <a:endParaRPr/>
          </a:p>
        </p:txBody>
      </p:sp>
      <p:sp>
        <p:nvSpPr>
          <p:cNvPr id="118" name="Google Shape;118;p17"/>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Georgia"/>
              <a:buChar char="●"/>
            </a:pPr>
            <a:r>
              <a:rPr lang="en-US" sz="1800">
                <a:highlight>
                  <a:srgbClr val="FFFFFF"/>
                </a:highlight>
              </a:rPr>
              <a:t>Fungsi </a:t>
            </a:r>
            <a:r>
              <a:rPr lang="en-US" sz="1800">
                <a:solidFill>
                  <a:srgbClr val="E83E8C"/>
                </a:solidFill>
                <a:highlight>
                  <a:srgbClr val="FFFFFF"/>
                </a:highlight>
              </a:rPr>
              <a:t>console.log()</a:t>
            </a:r>
            <a:r>
              <a:rPr lang="en-US" sz="1800">
                <a:highlight>
                  <a:srgbClr val="FFFFFF"/>
                </a:highlight>
              </a:rPr>
              <a:t> menampilkan output ke console javascript;</a:t>
            </a:r>
            <a:endParaRPr sz="1800">
              <a:highlight>
                <a:srgbClr val="FFFFFF"/>
              </a:highlight>
            </a:endParaRPr>
          </a:p>
          <a:p>
            <a:pPr marL="457200" lvl="0" indent="-342900" algn="l" rtl="0">
              <a:lnSpc>
                <a:spcPct val="150000"/>
              </a:lnSpc>
              <a:spcBef>
                <a:spcPts val="0"/>
              </a:spcBef>
              <a:spcAft>
                <a:spcPts val="0"/>
              </a:spcAft>
              <a:buSzPts val="1800"/>
              <a:buFont typeface="Georgia"/>
              <a:buChar char="●"/>
            </a:pPr>
            <a:r>
              <a:rPr lang="en-US" sz="1800">
                <a:highlight>
                  <a:srgbClr val="FFFFFF"/>
                </a:highlight>
              </a:rPr>
              <a:t>Fungsi </a:t>
            </a:r>
            <a:r>
              <a:rPr lang="en-US" sz="1800">
                <a:solidFill>
                  <a:srgbClr val="E83E8C"/>
                </a:solidFill>
                <a:highlight>
                  <a:srgbClr val="FFFFFF"/>
                </a:highlight>
              </a:rPr>
              <a:t>document.write()</a:t>
            </a:r>
            <a:r>
              <a:rPr lang="en-US" sz="1800">
                <a:highlight>
                  <a:srgbClr val="FFFFFF"/>
                </a:highlight>
              </a:rPr>
              <a:t> menampilkan output ke dokumen HTML;</a:t>
            </a:r>
            <a:endParaRPr sz="1800">
              <a:highlight>
                <a:srgbClr val="FFFFFF"/>
              </a:highlight>
            </a:endParaRPr>
          </a:p>
          <a:p>
            <a:pPr marL="457200" lvl="0" indent="-342900" algn="l" rtl="0">
              <a:lnSpc>
                <a:spcPct val="150000"/>
              </a:lnSpc>
              <a:spcBef>
                <a:spcPts val="0"/>
              </a:spcBef>
              <a:spcAft>
                <a:spcPts val="0"/>
              </a:spcAft>
              <a:buSzPts val="1800"/>
              <a:buFont typeface="Georgia"/>
              <a:buChar char="●"/>
            </a:pPr>
            <a:r>
              <a:rPr lang="en-US" sz="1800">
                <a:highlight>
                  <a:srgbClr val="FFFFFF"/>
                </a:highlight>
              </a:rPr>
              <a:t>dan Fungsi </a:t>
            </a:r>
            <a:r>
              <a:rPr lang="en-US" sz="1800">
                <a:solidFill>
                  <a:srgbClr val="E83E8C"/>
                </a:solidFill>
                <a:highlight>
                  <a:srgbClr val="FFFFFF"/>
                </a:highlight>
              </a:rPr>
              <a:t>alert()</a:t>
            </a:r>
            <a:r>
              <a:rPr lang="en-US" sz="1800">
                <a:highlight>
                  <a:srgbClr val="FFFFFF"/>
                </a:highlight>
              </a:rPr>
              <a:t> menampilkan output ke jendela dialog.</a:t>
            </a:r>
            <a:endParaRPr sz="1800">
              <a:highlight>
                <a:srgbClr val="FFFFFF"/>
              </a:highlight>
            </a:endParaRPr>
          </a:p>
          <a:p>
            <a:pPr marL="0" lvl="0" indent="0" algn="l" rtl="0">
              <a:spcBef>
                <a:spcPts val="1800"/>
              </a:spcBef>
              <a:spcAft>
                <a:spcPts val="0"/>
              </a:spcAft>
              <a:buNone/>
            </a:pPr>
            <a:endParaRPr sz="1800"/>
          </a:p>
        </p:txBody>
      </p:sp>
      <p:sp>
        <p:nvSpPr>
          <p:cNvPr id="119" name="Google Shape;119;p17"/>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900"/>
              <a:buFont typeface="Arial"/>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a:t>Contoh </a:t>
            </a:r>
            <a:r>
              <a:rPr lang="en-US" sz="3300" b="0" i="0" u="none">
                <a:solidFill>
                  <a:schemeClr val="dk1"/>
                </a:solidFill>
                <a:latin typeface="Calibri"/>
                <a:ea typeface="Calibri"/>
                <a:cs typeface="Calibri"/>
                <a:sym typeface="Calibri"/>
              </a:rPr>
              <a:t>JavaScript Sederhana</a:t>
            </a:r>
            <a:endParaRPr/>
          </a:p>
        </p:txBody>
      </p:sp>
      <p:sp>
        <p:nvSpPr>
          <p:cNvPr id="125" name="Google Shape;125;p18"/>
          <p:cNvSpPr txBox="1">
            <a:spLocks noGrp="1"/>
          </p:cNvSpPr>
          <p:nvPr>
            <p:ph type="body" idx="1"/>
          </p:nvPr>
        </p:nvSpPr>
        <p:spPr>
          <a:xfrm>
            <a:off x="304800" y="2209800"/>
            <a:ext cx="48006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JavaScript untuk </a:t>
            </a:r>
            <a:endParaRPr/>
          </a:p>
          <a:p>
            <a:pPr marL="0" marR="0" lvl="0" indent="0" algn="l" rtl="0">
              <a:lnSpc>
                <a:spcPct val="90000"/>
              </a:lnSpc>
              <a:spcBef>
                <a:spcPts val="70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menuliskan teks: </a:t>
            </a:r>
            <a:endParaRPr/>
          </a:p>
          <a:p>
            <a:pPr marL="0" marR="0" lvl="0" indent="0" algn="l" rtl="0">
              <a:lnSpc>
                <a:spcPct val="90000"/>
              </a:lnSpc>
              <a:spcBef>
                <a:spcPts val="700"/>
              </a:spcBef>
              <a:spcAft>
                <a:spcPts val="0"/>
              </a:spcAft>
              <a:buClr>
                <a:schemeClr val="dk1"/>
              </a:buClr>
              <a:buSzPts val="1700"/>
              <a:buFont typeface="Arial"/>
              <a:buNone/>
            </a:pPr>
            <a:endParaRPr sz="1700" b="0" i="0" u="none">
              <a:solidFill>
                <a:schemeClr val="dk1"/>
              </a:solidFill>
              <a:latin typeface="Calibri"/>
              <a:ea typeface="Calibri"/>
              <a:cs typeface="Calibri"/>
              <a:sym typeface="Calibri"/>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&lt;html&gt;</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&lt;body&gt;</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  &lt;script type="text/javascript"&gt;</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  </a:t>
            </a:r>
            <a:r>
              <a:rPr lang="en-US" sz="1400" b="0" i="0" u="none">
                <a:solidFill>
                  <a:srgbClr val="4A86E8"/>
                </a:solidFill>
                <a:latin typeface="Courier New"/>
                <a:ea typeface="Courier New"/>
                <a:cs typeface="Courier New"/>
                <a:sym typeface="Courier New"/>
              </a:rPr>
              <a:t>document.write</a:t>
            </a:r>
            <a:r>
              <a:rPr lang="en-US" sz="1400" b="0" i="0" u="none">
                <a:solidFill>
                  <a:schemeClr val="dk1"/>
                </a:solidFill>
                <a:latin typeface="Courier New"/>
                <a:ea typeface="Courier New"/>
                <a:cs typeface="Courier New"/>
                <a:sym typeface="Courier New"/>
              </a:rPr>
              <a:t>(“JavaScript sederhana!");</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  &lt;/script&gt;</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&lt;/body&gt;</a:t>
            </a:r>
            <a:endParaRPr/>
          </a:p>
          <a:p>
            <a:pPr marL="0" marR="0" lvl="0" indent="0" algn="l" rtl="0">
              <a:lnSpc>
                <a:spcPct val="90000"/>
              </a:lnSpc>
              <a:spcBef>
                <a:spcPts val="700"/>
              </a:spcBef>
              <a:spcAft>
                <a:spcPts val="0"/>
              </a:spcAft>
              <a:buClr>
                <a:schemeClr val="dk1"/>
              </a:buClr>
              <a:buSzPts val="1400"/>
              <a:buFont typeface="Arial"/>
              <a:buNone/>
            </a:pPr>
            <a:r>
              <a:rPr lang="en-US" sz="1400" b="0" i="0" u="none">
                <a:solidFill>
                  <a:schemeClr val="dk1"/>
                </a:solidFill>
                <a:latin typeface="Courier New"/>
                <a:ea typeface="Courier New"/>
                <a:cs typeface="Courier New"/>
                <a:sym typeface="Courier New"/>
              </a:rPr>
              <a:t>&lt;/html&gt;</a:t>
            </a:r>
            <a:endParaRPr/>
          </a:p>
          <a:p>
            <a:pPr marL="171450" marR="0" lvl="0" indent="-82550" algn="l" rtl="0">
              <a:lnSpc>
                <a:spcPct val="90000"/>
              </a:lnSpc>
              <a:spcBef>
                <a:spcPts val="750"/>
              </a:spcBef>
              <a:spcAft>
                <a:spcPts val="0"/>
              </a:spcAft>
              <a:buClr>
                <a:schemeClr val="dk1"/>
              </a:buClr>
              <a:buSzPts val="1400"/>
              <a:buFont typeface="Arial"/>
              <a:buNone/>
            </a:pPr>
            <a:endParaRPr sz="1400" b="0" i="0" u="none">
              <a:solidFill>
                <a:schemeClr val="dk1"/>
              </a:solidFill>
              <a:latin typeface="Courier New"/>
              <a:ea typeface="Courier New"/>
              <a:cs typeface="Courier New"/>
              <a:sym typeface="Courier New"/>
            </a:endParaRPr>
          </a:p>
        </p:txBody>
      </p:sp>
      <p:sp>
        <p:nvSpPr>
          <p:cNvPr id="126" name="Google Shape;126;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6</a:t>
            </a:fld>
            <a:endParaRPr/>
          </a:p>
        </p:txBody>
      </p:sp>
      <p:pic>
        <p:nvPicPr>
          <p:cNvPr id="127" name="Google Shape;127;p18"/>
          <p:cNvPicPr preferRelativeResize="0"/>
          <p:nvPr/>
        </p:nvPicPr>
        <p:blipFill rotWithShape="1">
          <a:blip r:embed="rId3">
            <a:alphaModFix/>
          </a:blip>
          <a:srcRect/>
          <a:stretch/>
        </p:blipFill>
        <p:spPr>
          <a:xfrm>
            <a:off x="5410200" y="2457450"/>
            <a:ext cx="3514725" cy="2343150"/>
          </a:xfrm>
          <a:prstGeom prst="rect">
            <a:avLst/>
          </a:prstGeom>
          <a:noFill/>
          <a:ln>
            <a:noFill/>
          </a:ln>
        </p:spPr>
      </p:pic>
      <p:sp>
        <p:nvSpPr>
          <p:cNvPr id="128" name="Google Shape;128;p18"/>
          <p:cNvSpPr txBox="1"/>
          <p:nvPr/>
        </p:nvSpPr>
        <p:spPr>
          <a:xfrm>
            <a:off x="5387975" y="1828800"/>
            <a:ext cx="1524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Tampilan:</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5"/>
            <a:ext cx="7886700" cy="708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Variabel</a:t>
            </a:r>
            <a:endParaRPr/>
          </a:p>
        </p:txBody>
      </p:sp>
      <p:sp>
        <p:nvSpPr>
          <p:cNvPr id="134" name="Google Shape;134;p19"/>
          <p:cNvSpPr txBox="1">
            <a:spLocks noGrp="1"/>
          </p:cNvSpPr>
          <p:nvPr>
            <p:ph type="body" idx="1"/>
          </p:nvPr>
        </p:nvSpPr>
        <p:spPr>
          <a:xfrm>
            <a:off x="457200" y="991525"/>
            <a:ext cx="8305800" cy="55689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Tipe data:</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Numeric</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String</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Boolean</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Null</a:t>
            </a:r>
            <a:endParaRPr/>
          </a:p>
          <a:p>
            <a:pPr marL="514350" marR="0" lvl="1" indent="-171450" algn="l" rtl="0">
              <a:lnSpc>
                <a:spcPct val="80000"/>
              </a:lnSpc>
              <a:spcBef>
                <a:spcPts val="300"/>
              </a:spcBef>
              <a:spcAft>
                <a:spcPts val="0"/>
              </a:spcAft>
              <a:buClr>
                <a:schemeClr val="dk1"/>
              </a:buClr>
              <a:buSzPts val="1000"/>
              <a:buFont typeface="Arial"/>
              <a:buNone/>
            </a:pPr>
            <a:endParaRPr sz="1000" b="0" i="0" u="none" strike="noStrike" cap="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Aturan penggunaan:</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Nama variabel adalah </a:t>
            </a:r>
            <a:r>
              <a:rPr lang="en-US" sz="2000" b="0" i="1" u="none" strike="noStrike" cap="none">
                <a:solidFill>
                  <a:schemeClr val="dk1"/>
                </a:solidFill>
                <a:latin typeface="Calibri"/>
                <a:ea typeface="Calibri"/>
                <a:cs typeface="Calibri"/>
                <a:sym typeface="Calibri"/>
              </a:rPr>
              <a:t>case-sensitive </a:t>
            </a:r>
            <a:r>
              <a:rPr lang="en-US" sz="2000" b="0" i="0" u="none" strike="noStrike" cap="none">
                <a:solidFill>
                  <a:schemeClr val="dk1"/>
                </a:solidFill>
                <a:latin typeface="Calibri"/>
                <a:ea typeface="Calibri"/>
                <a:cs typeface="Calibri"/>
                <a:sym typeface="Calibri"/>
              </a:rPr>
              <a:t>(</a:t>
            </a:r>
            <a:r>
              <a:rPr lang="en-US" sz="2000" b="1" i="0" u="none" strike="noStrike" cap="none">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dan </a:t>
            </a:r>
            <a:r>
              <a:rPr lang="en-US" sz="2000" b="1" i="0" u="none" strike="noStrike" cap="none">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adalah 2 contoh variabel yang berbeda) </a:t>
            </a:r>
            <a:endParaRPr/>
          </a:p>
          <a:p>
            <a:pPr marL="514350" marR="0" lvl="1" indent="-171450" algn="l" rtl="0">
              <a:lnSpc>
                <a:spcPct val="80000"/>
              </a:lnSpc>
              <a:spcBef>
                <a:spcPts val="3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Nama variabel  harus dimulai dengan suatu </a:t>
            </a:r>
            <a:r>
              <a:rPr lang="en-US" sz="2000" b="1" i="0" u="none" strike="noStrike" cap="none">
                <a:solidFill>
                  <a:schemeClr val="dk1"/>
                </a:solidFill>
                <a:latin typeface="Calibri"/>
                <a:ea typeface="Calibri"/>
                <a:cs typeface="Calibri"/>
                <a:sym typeface="Calibri"/>
              </a:rPr>
              <a:t>huruf </a:t>
            </a:r>
            <a:r>
              <a:rPr lang="en-US" sz="2000" b="0" i="0" u="none" strike="noStrike" cap="none">
                <a:solidFill>
                  <a:schemeClr val="dk1"/>
                </a:solidFill>
                <a:latin typeface="Calibri"/>
                <a:ea typeface="Calibri"/>
                <a:cs typeface="Calibri"/>
                <a:sym typeface="Calibri"/>
              </a:rPr>
              <a:t>atau oleh karakter </a:t>
            </a:r>
            <a:r>
              <a:rPr lang="en-US" sz="2000" b="1" i="0" u="none" strike="noStrike" cap="none">
                <a:solidFill>
                  <a:schemeClr val="dk1"/>
                </a:solidFill>
                <a:latin typeface="Calibri"/>
                <a:ea typeface="Calibri"/>
                <a:cs typeface="Calibri"/>
                <a:sym typeface="Calibri"/>
              </a:rPr>
              <a:t>garis bawah </a:t>
            </a:r>
            <a:r>
              <a:rPr lang="en-US" sz="2000" b="0" i="0" u="none" strike="noStrike" cap="none">
                <a:solidFill>
                  <a:schemeClr val="dk1"/>
                </a:solidFill>
                <a:latin typeface="Calibri"/>
                <a:ea typeface="Calibri"/>
                <a:cs typeface="Calibri"/>
                <a:sym typeface="Calibri"/>
              </a:rPr>
              <a:t>(</a:t>
            </a:r>
            <a:r>
              <a:rPr lang="en-US" sz="2000" b="0" i="1" u="none" strike="noStrike" cap="none">
                <a:solidFill>
                  <a:schemeClr val="dk1"/>
                </a:solidFill>
                <a:latin typeface="Calibri"/>
                <a:ea typeface="Calibri"/>
                <a:cs typeface="Calibri"/>
                <a:sym typeface="Calibri"/>
              </a:rPr>
              <a:t>underscore</a:t>
            </a:r>
            <a:r>
              <a:rPr lang="en-U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514350" marR="0" lvl="1" indent="-171450" algn="l" rtl="0">
              <a:lnSpc>
                <a:spcPct val="80000"/>
              </a:lnSpc>
              <a:spcBef>
                <a:spcPts val="300"/>
              </a:spcBef>
              <a:spcAft>
                <a:spcPts val="0"/>
              </a:spcAft>
              <a:buSzPts val="2000"/>
              <a:buChar char="•"/>
            </a:pPr>
            <a:endParaRPr sz="2000"/>
          </a:p>
          <a:p>
            <a:pPr marL="171450" lvl="0" indent="-190500" algn="l" rtl="0">
              <a:lnSpc>
                <a:spcPct val="80000"/>
              </a:lnSpc>
              <a:spcBef>
                <a:spcPts val="0"/>
              </a:spcBef>
              <a:spcAft>
                <a:spcPts val="0"/>
              </a:spcAft>
              <a:buSzPts val="2100"/>
              <a:buChar char="•"/>
            </a:pPr>
            <a:r>
              <a:rPr lang="en-US"/>
              <a:t>Cara mendeklarasi variabel dengan:</a:t>
            </a:r>
            <a:endParaRPr/>
          </a:p>
          <a:p>
            <a:pPr marL="514350" lvl="1" indent="-171450" algn="l" rtl="0">
              <a:lnSpc>
                <a:spcPct val="80000"/>
              </a:lnSpc>
              <a:spcBef>
                <a:spcPts val="300"/>
              </a:spcBef>
              <a:spcAft>
                <a:spcPts val="0"/>
              </a:spcAft>
              <a:buSzPts val="1800"/>
              <a:buChar char="•"/>
            </a:pPr>
            <a:r>
              <a:rPr lang="en-US"/>
              <a:t>var</a:t>
            </a:r>
            <a:endParaRPr/>
          </a:p>
          <a:p>
            <a:pPr marL="514350" lvl="1" indent="-171450" algn="l" rtl="0">
              <a:lnSpc>
                <a:spcPct val="80000"/>
              </a:lnSpc>
              <a:spcBef>
                <a:spcPts val="300"/>
              </a:spcBef>
              <a:spcAft>
                <a:spcPts val="0"/>
              </a:spcAft>
              <a:buSzPts val="1800"/>
              <a:buChar char="•"/>
            </a:pPr>
            <a:r>
              <a:rPr lang="en-US"/>
              <a:t>Let</a:t>
            </a:r>
            <a:endParaRPr/>
          </a:p>
          <a:p>
            <a:pPr marL="514350" lvl="0" indent="0" algn="l" rtl="0">
              <a:lnSpc>
                <a:spcPct val="80000"/>
              </a:lnSpc>
              <a:spcBef>
                <a:spcPts val="300"/>
              </a:spcBef>
              <a:spcAft>
                <a:spcPts val="0"/>
              </a:spcAft>
              <a:buNone/>
            </a:pPr>
            <a:endParaRPr/>
          </a:p>
          <a:p>
            <a:pPr marL="171450" marR="0" lvl="0" indent="-171450" algn="l" rtl="0">
              <a:lnSpc>
                <a:spcPct val="80000"/>
              </a:lnSpc>
              <a:spcBef>
                <a:spcPts val="70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Contoh deklarasi:</a:t>
            </a:r>
            <a:endParaRPr/>
          </a:p>
          <a:p>
            <a:pPr marL="514350" marR="0" lvl="1" indent="-171450" algn="l" rtl="0">
              <a:lnSpc>
                <a:spcPct val="80000"/>
              </a:lnSpc>
              <a:spcBef>
                <a:spcPts val="300"/>
              </a:spcBef>
              <a:spcAft>
                <a:spcPts val="0"/>
              </a:spcAft>
              <a:buClr>
                <a:schemeClr val="dk1"/>
              </a:buClr>
              <a:buSzPts val="2000"/>
              <a:buFont typeface="Arial"/>
              <a:buNone/>
            </a:pPr>
            <a:r>
              <a:rPr lang="en-US" sz="2000">
                <a:latin typeface="Courier New"/>
                <a:ea typeface="Courier New"/>
                <a:cs typeface="Courier New"/>
                <a:sym typeface="Courier New"/>
              </a:rPr>
              <a:t>var </a:t>
            </a:r>
            <a:r>
              <a:rPr lang="en-US" sz="2000" b="0" i="0" u="none" strike="noStrike" cap="none">
                <a:solidFill>
                  <a:schemeClr val="dk1"/>
                </a:solidFill>
                <a:latin typeface="Courier New"/>
                <a:ea typeface="Courier New"/>
                <a:cs typeface="Courier New"/>
                <a:sym typeface="Courier New"/>
              </a:rPr>
              <a:t>nama = ‘eve</a:t>
            </a:r>
            <a:r>
              <a:rPr lang="en-US" sz="2000">
                <a:latin typeface="Courier New"/>
                <a:ea typeface="Courier New"/>
                <a:cs typeface="Courier New"/>
                <a:sym typeface="Courier New"/>
              </a:rPr>
              <a:t>’;</a:t>
            </a:r>
            <a:endParaRPr/>
          </a:p>
          <a:p>
            <a:pPr marL="514350" marR="0" lvl="1" indent="-171450" algn="l" rtl="0">
              <a:lnSpc>
                <a:spcPct val="80000"/>
              </a:lnSpc>
              <a:spcBef>
                <a:spcPts val="300"/>
              </a:spcBef>
              <a:spcAft>
                <a:spcPts val="0"/>
              </a:spcAft>
              <a:buClr>
                <a:schemeClr val="dk1"/>
              </a:buClr>
              <a:buSzPts val="2000"/>
              <a:buFont typeface="Arial"/>
              <a:buNone/>
            </a:pPr>
            <a:r>
              <a:rPr lang="en-US" sz="2000">
                <a:latin typeface="Courier New"/>
                <a:ea typeface="Courier New"/>
                <a:cs typeface="Courier New"/>
                <a:sym typeface="Courier New"/>
              </a:rPr>
              <a:t>var </a:t>
            </a:r>
            <a:r>
              <a:rPr lang="en-US" sz="2000" b="0" i="0" u="none" strike="noStrike" cap="none">
                <a:solidFill>
                  <a:schemeClr val="dk1"/>
                </a:solidFill>
                <a:latin typeface="Courier New"/>
                <a:ea typeface="Courier New"/>
                <a:cs typeface="Courier New"/>
                <a:sym typeface="Courier New"/>
              </a:rPr>
              <a:t>angka = 17;</a:t>
            </a:r>
            <a:endParaRPr sz="2000" b="0" i="0" u="none" strike="noStrike" cap="none">
              <a:solidFill>
                <a:schemeClr val="dk1"/>
              </a:solidFill>
              <a:latin typeface="Courier New"/>
              <a:ea typeface="Courier New"/>
              <a:cs typeface="Courier New"/>
              <a:sym typeface="Courier New"/>
            </a:endParaRPr>
          </a:p>
          <a:p>
            <a:pPr marL="514350" marR="0" lvl="1" indent="-171450" algn="l" rtl="0">
              <a:lnSpc>
                <a:spcPct val="80000"/>
              </a:lnSpc>
              <a:spcBef>
                <a:spcPts val="300"/>
              </a:spcBef>
              <a:spcAft>
                <a:spcPts val="0"/>
              </a:spcAft>
              <a:buClr>
                <a:schemeClr val="dk1"/>
              </a:buClr>
              <a:buSzPts val="2000"/>
              <a:buFont typeface="Arial"/>
              <a:buNone/>
            </a:pPr>
            <a:r>
              <a:rPr lang="en-US" sz="2000">
                <a:latin typeface="Courier New"/>
                <a:ea typeface="Courier New"/>
                <a:cs typeface="Courier New"/>
                <a:sym typeface="Courier New"/>
              </a:rPr>
              <a:t>var status = true;</a:t>
            </a:r>
            <a:endParaRPr sz="2000" b="0" i="0" u="none" strike="noStrike" cap="none">
              <a:solidFill>
                <a:schemeClr val="dk1"/>
              </a:solidFill>
              <a:latin typeface="Courier New"/>
              <a:ea typeface="Courier New"/>
              <a:cs typeface="Courier New"/>
              <a:sym typeface="Courier New"/>
            </a:endParaRPr>
          </a:p>
        </p:txBody>
      </p:sp>
      <p:sp>
        <p:nvSpPr>
          <p:cNvPr id="135" name="Google Shape;135;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300" b="0" i="0" u="none">
                <a:solidFill>
                  <a:schemeClr val="dk1"/>
                </a:solidFill>
                <a:latin typeface="Calibri"/>
                <a:ea typeface="Calibri"/>
                <a:cs typeface="Calibri"/>
                <a:sym typeface="Calibri"/>
              </a:rPr>
              <a:t>Variabel (lanjutan)</a:t>
            </a:r>
            <a:endParaRPr/>
          </a:p>
        </p:txBody>
      </p:sp>
      <p:sp>
        <p:nvSpPr>
          <p:cNvPr id="141" name="Google Shape;141;p2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514350" marR="0" lvl="1" indent="-171450" algn="l" rtl="0">
              <a:lnSpc>
                <a:spcPct val="80000"/>
              </a:lnSpc>
              <a:spcBef>
                <a:spcPts val="30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Perbedaan var dan let</a:t>
            </a:r>
            <a:endParaRPr/>
          </a:p>
          <a:p>
            <a:pPr marL="514350" marR="0" lvl="1" indent="-171450" algn="l" rtl="0">
              <a:lnSpc>
                <a:spcPct val="80000"/>
              </a:lnSpc>
              <a:spcBef>
                <a:spcPts val="3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Scope</a:t>
            </a:r>
            <a:endParaRPr/>
          </a:p>
          <a:p>
            <a:pPr marL="514350" marR="0" lvl="1" indent="-171450" algn="l" rtl="0">
              <a:lnSpc>
                <a:spcPct val="80000"/>
              </a:lnSpc>
              <a:spcBef>
                <a:spcPts val="30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var</a:t>
            </a:r>
            <a:endParaRPr/>
          </a:p>
          <a:p>
            <a:pPr marL="514350" marR="0" lvl="1" indent="-171450" algn="l" rtl="0">
              <a:lnSpc>
                <a:spcPct val="80000"/>
              </a:lnSpc>
              <a:spcBef>
                <a:spcPts val="3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80000"/>
              </a:lnSpc>
              <a:spcBef>
                <a:spcPts val="3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80000"/>
              </a:lnSpc>
              <a:spcBef>
                <a:spcPts val="3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80000"/>
              </a:lnSpc>
              <a:spcBef>
                <a:spcPts val="3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80000"/>
              </a:lnSpc>
              <a:spcBef>
                <a:spcPts val="300"/>
              </a:spcBef>
              <a:spcAft>
                <a:spcPts val="0"/>
              </a:spcAft>
              <a:buClr>
                <a:schemeClr val="dk1"/>
              </a:buClr>
              <a:buSzPts val="1800"/>
              <a:buFont typeface="Arial"/>
              <a:buNone/>
            </a:pPr>
            <a:endParaRPr/>
          </a:p>
          <a:p>
            <a:pPr marL="514350" marR="0" lvl="1" indent="-171450" algn="l" rtl="0">
              <a:lnSpc>
                <a:spcPct val="80000"/>
              </a:lnSpc>
              <a:spcBef>
                <a:spcPts val="30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let</a:t>
            </a:r>
            <a:endParaRPr/>
          </a:p>
          <a:p>
            <a:pPr marL="514350" marR="0" lvl="1" indent="-171450" algn="l" rtl="0">
              <a:lnSpc>
                <a:spcPct val="80000"/>
              </a:lnSpc>
              <a:spcBef>
                <a:spcPts val="300"/>
              </a:spcBef>
              <a:spcAft>
                <a:spcPts val="0"/>
              </a:spcAft>
              <a:buClr>
                <a:schemeClr val="dk1"/>
              </a:buClr>
              <a:buSzPts val="1800"/>
              <a:buFont typeface="Arial"/>
              <a:buNone/>
            </a:pPr>
            <a:endParaRPr/>
          </a:p>
          <a:p>
            <a:pPr marL="514350" marR="0" lvl="1" indent="-171450" algn="l" rtl="0">
              <a:lnSpc>
                <a:spcPct val="80000"/>
              </a:lnSpc>
              <a:spcBef>
                <a:spcPts val="300"/>
              </a:spcBef>
              <a:spcAft>
                <a:spcPts val="0"/>
              </a:spcAft>
              <a:buClr>
                <a:schemeClr val="dk1"/>
              </a:buClr>
              <a:buSzPts val="1800"/>
              <a:buFont typeface="Arial"/>
              <a:buNone/>
            </a:pPr>
            <a:endParaRPr/>
          </a:p>
          <a:p>
            <a:pPr marL="514350" marR="0" lvl="1" indent="-171450" algn="l" rtl="0">
              <a:lnSpc>
                <a:spcPct val="80000"/>
              </a:lnSpc>
              <a:spcBef>
                <a:spcPts val="3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171450" marR="0" lvl="0" indent="-171450" algn="l" rtl="0">
              <a:lnSpc>
                <a:spcPct val="80000"/>
              </a:lnSpc>
              <a:spcBef>
                <a:spcPts val="70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171450" marR="0" lvl="0" indent="-38100" algn="l" rtl="0">
              <a:lnSpc>
                <a:spcPct val="90000"/>
              </a:lnSpc>
              <a:spcBef>
                <a:spcPts val="75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p:txBody>
      </p:sp>
      <p:sp>
        <p:nvSpPr>
          <p:cNvPr id="142" name="Google Shape;142;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Arial"/>
              <a:buNone/>
            </a:pPr>
            <a:fld id="{00000000-1234-1234-1234-123412341234}" type="slidenum">
              <a:rPr lang="en-US" sz="900" b="0" i="0" u="none" strike="noStrike" cap="none">
                <a:solidFill>
                  <a:srgbClr val="898989"/>
                </a:solidFill>
                <a:latin typeface="Arial"/>
                <a:ea typeface="Arial"/>
                <a:cs typeface="Arial"/>
                <a:sym typeface="Arial"/>
              </a:rPr>
              <a:t>8</a:t>
            </a:fld>
            <a:endParaRPr/>
          </a:p>
        </p:txBody>
      </p:sp>
      <p:pic>
        <p:nvPicPr>
          <p:cNvPr id="143" name="Google Shape;143;p20"/>
          <p:cNvPicPr preferRelativeResize="0"/>
          <p:nvPr/>
        </p:nvPicPr>
        <p:blipFill rotWithShape="1">
          <a:blip r:embed="rId3">
            <a:alphaModFix/>
          </a:blip>
          <a:srcRect/>
          <a:stretch/>
        </p:blipFill>
        <p:spPr>
          <a:xfrm>
            <a:off x="1140900" y="2663300"/>
            <a:ext cx="5829300" cy="914400"/>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1140900" y="4287662"/>
            <a:ext cx="5829300" cy="108743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628650" y="304800"/>
            <a:ext cx="7886700" cy="60515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100"/>
              <a:buFont typeface="Arial"/>
              <a:buChar char="•"/>
            </a:pPr>
            <a:r>
              <a:rPr lang="en-US" sz="2100" b="0" i="0" u="none" dirty="0">
                <a:solidFill>
                  <a:schemeClr val="dk1"/>
                </a:solidFill>
                <a:latin typeface="Calibri"/>
                <a:ea typeface="Calibri"/>
                <a:cs typeface="Calibri"/>
                <a:sym typeface="Calibri"/>
              </a:rPr>
              <a:t>Reassign</a:t>
            </a:r>
            <a:endParaRPr dirty="0"/>
          </a:p>
          <a:p>
            <a:pPr marL="171450" marR="0" lvl="0" indent="-171450" algn="l" rtl="0">
              <a:lnSpc>
                <a:spcPct val="90000"/>
              </a:lnSpc>
              <a:spcBef>
                <a:spcPts val="700"/>
              </a:spcBef>
              <a:spcAft>
                <a:spcPts val="0"/>
              </a:spcAft>
              <a:buClr>
                <a:schemeClr val="dk1"/>
              </a:buClr>
              <a:buSzPts val="2100"/>
              <a:buFont typeface="Arial"/>
              <a:buNone/>
            </a:pPr>
            <a:r>
              <a:rPr lang="en-US" sz="2100" b="0" i="0" u="none" dirty="0" err="1">
                <a:solidFill>
                  <a:schemeClr val="dk1"/>
                </a:solidFill>
                <a:latin typeface="Calibri"/>
                <a:ea typeface="Calibri"/>
                <a:cs typeface="Calibri"/>
                <a:sym typeface="Calibri"/>
              </a:rPr>
              <a:t>var</a:t>
            </a:r>
            <a:endParaRPr dirty="0"/>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r>
              <a:rPr lang="en-US" sz="2100" b="0" i="0" u="none" dirty="0">
                <a:solidFill>
                  <a:schemeClr val="dk1"/>
                </a:solidFill>
                <a:latin typeface="Calibri"/>
                <a:ea typeface="Calibri"/>
                <a:cs typeface="Calibri"/>
                <a:sym typeface="Calibri"/>
              </a:rPr>
              <a:t>let</a:t>
            </a:r>
            <a:endParaRPr dirty="0"/>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Char char="•"/>
            </a:pPr>
            <a:r>
              <a:rPr lang="en-US" sz="2100" b="0" i="0" u="none" dirty="0">
                <a:solidFill>
                  <a:schemeClr val="dk1"/>
                </a:solidFill>
                <a:latin typeface="Calibri"/>
                <a:ea typeface="Calibri"/>
                <a:cs typeface="Calibri"/>
                <a:sym typeface="Calibri"/>
              </a:rPr>
              <a:t>Hoisting</a:t>
            </a:r>
            <a:endParaRPr dirty="0"/>
          </a:p>
          <a:p>
            <a:pPr marL="171450" marR="0" lvl="0" indent="-171450" algn="l" rtl="0">
              <a:lnSpc>
                <a:spcPct val="90000"/>
              </a:lnSpc>
              <a:spcBef>
                <a:spcPts val="700"/>
              </a:spcBef>
              <a:spcAft>
                <a:spcPts val="0"/>
              </a:spcAft>
              <a:buClr>
                <a:schemeClr val="dk1"/>
              </a:buClr>
              <a:buSzPts val="2100"/>
              <a:buFont typeface="Arial"/>
              <a:buNone/>
            </a:pPr>
            <a:r>
              <a:rPr lang="en-US" sz="2100" b="0" i="0" u="none" dirty="0" err="1">
                <a:solidFill>
                  <a:schemeClr val="dk1"/>
                </a:solidFill>
                <a:latin typeface="Calibri"/>
                <a:ea typeface="Calibri"/>
                <a:cs typeface="Calibri"/>
                <a:sym typeface="Calibri"/>
              </a:rPr>
              <a:t>var</a:t>
            </a:r>
            <a:endParaRPr dirty="0"/>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endParaRPr lang="en-US" sz="2100" b="0" i="0" u="none" dirty="0" smtClean="0">
              <a:solidFill>
                <a:schemeClr val="dk1"/>
              </a:solidFill>
              <a:latin typeface="Calibri"/>
              <a:ea typeface="Calibri"/>
              <a:cs typeface="Calibri"/>
              <a:sym typeface="Calibri"/>
            </a:endParaRPr>
          </a:p>
          <a:p>
            <a:pPr marL="171450" marR="0" lvl="0" indent="-171450" algn="l" rtl="0">
              <a:lnSpc>
                <a:spcPct val="90000"/>
              </a:lnSpc>
              <a:spcBef>
                <a:spcPts val="700"/>
              </a:spcBef>
              <a:spcAft>
                <a:spcPts val="0"/>
              </a:spcAft>
              <a:buClr>
                <a:schemeClr val="dk1"/>
              </a:buClr>
              <a:buSzPts val="2100"/>
              <a:buFont typeface="Arial"/>
              <a:buNone/>
            </a:pPr>
            <a:r>
              <a:rPr lang="en-US" sz="2100" b="0" i="0" u="none" dirty="0" smtClean="0">
                <a:solidFill>
                  <a:schemeClr val="dk1"/>
                </a:solidFill>
                <a:latin typeface="Calibri"/>
                <a:ea typeface="Calibri"/>
                <a:cs typeface="Calibri"/>
                <a:sym typeface="Calibri"/>
              </a:rPr>
              <a:t>let</a:t>
            </a:r>
            <a:endParaRPr dirty="0"/>
          </a:p>
          <a:p>
            <a:pPr marL="171450" marR="0" lvl="0" indent="-38100" algn="l" rtl="0">
              <a:lnSpc>
                <a:spcPct val="90000"/>
              </a:lnSpc>
              <a:spcBef>
                <a:spcPts val="750"/>
              </a:spcBef>
              <a:spcAft>
                <a:spcPts val="0"/>
              </a:spcAft>
              <a:buClr>
                <a:schemeClr val="dk1"/>
              </a:buClr>
              <a:buSzPts val="2100"/>
              <a:buFont typeface="Arial"/>
              <a:buNone/>
            </a:pPr>
            <a:endParaRPr sz="2100" b="0" i="0" u="none" dirty="0">
              <a:solidFill>
                <a:schemeClr val="dk1"/>
              </a:solidFill>
              <a:latin typeface="Calibri"/>
              <a:ea typeface="Calibri"/>
              <a:cs typeface="Calibri"/>
              <a:sym typeface="Calibri"/>
            </a:endParaRPr>
          </a:p>
        </p:txBody>
      </p:sp>
      <p:sp>
        <p:nvSpPr>
          <p:cNvPr id="150" name="Google Shape;150;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Arial"/>
              <a:buNone/>
            </a:pPr>
            <a:fld id="{00000000-1234-1234-1234-123412341234}" type="slidenum">
              <a:rPr lang="en-US" sz="900" b="0" i="0" u="none" strike="noStrike" cap="none">
                <a:solidFill>
                  <a:srgbClr val="898989"/>
                </a:solidFill>
                <a:latin typeface="Arial"/>
                <a:ea typeface="Arial"/>
                <a:cs typeface="Arial"/>
                <a:sym typeface="Arial"/>
              </a:rPr>
              <a:t>9</a:t>
            </a:fld>
            <a:endParaRPr/>
          </a:p>
        </p:txBody>
      </p:sp>
      <p:pic>
        <p:nvPicPr>
          <p:cNvPr id="151" name="Google Shape;151;p21"/>
          <p:cNvPicPr preferRelativeResize="0"/>
          <p:nvPr/>
        </p:nvPicPr>
        <p:blipFill rotWithShape="1">
          <a:blip r:embed="rId3">
            <a:alphaModFix/>
          </a:blip>
          <a:srcRect/>
          <a:stretch/>
        </p:blipFill>
        <p:spPr>
          <a:xfrm>
            <a:off x="628650" y="1014412"/>
            <a:ext cx="6229350" cy="890587"/>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28650" y="2209800"/>
            <a:ext cx="6229350" cy="762000"/>
          </a:xfrm>
          <a:prstGeom prst="rect">
            <a:avLst/>
          </a:prstGeom>
          <a:noFill/>
          <a:ln>
            <a:noFill/>
          </a:ln>
        </p:spPr>
      </p:pic>
      <p:pic>
        <p:nvPicPr>
          <p:cNvPr id="153" name="Google Shape;153;p21"/>
          <p:cNvPicPr preferRelativeResize="0"/>
          <p:nvPr/>
        </p:nvPicPr>
        <p:blipFill rotWithShape="1">
          <a:blip r:embed="rId5">
            <a:alphaModFix/>
          </a:blip>
          <a:srcRect/>
          <a:stretch/>
        </p:blipFill>
        <p:spPr>
          <a:xfrm>
            <a:off x="628650" y="4160837"/>
            <a:ext cx="6229350" cy="827087"/>
          </a:xfrm>
          <a:prstGeom prst="rect">
            <a:avLst/>
          </a:prstGeom>
          <a:noFill/>
          <a:ln>
            <a:noFill/>
          </a:ln>
        </p:spPr>
      </p:pic>
      <p:pic>
        <p:nvPicPr>
          <p:cNvPr id="154" name="Google Shape;154;p21"/>
          <p:cNvPicPr preferRelativeResize="0"/>
          <p:nvPr/>
        </p:nvPicPr>
        <p:blipFill rotWithShape="1">
          <a:blip r:embed="rId6">
            <a:alphaModFix/>
          </a:blip>
          <a:srcRect/>
          <a:stretch/>
        </p:blipFill>
        <p:spPr>
          <a:xfrm>
            <a:off x="628650" y="5575300"/>
            <a:ext cx="6229350" cy="7810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1247</Words>
  <Application>Microsoft Office PowerPoint</Application>
  <PresentationFormat>On-screen Show (4:3)</PresentationFormat>
  <Paragraphs>281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Georgia</vt:lpstr>
      <vt:lpstr>Office Theme</vt:lpstr>
      <vt:lpstr>Praktikum Pemrograman Berbasis Web</vt:lpstr>
      <vt:lpstr>JavaScript?</vt:lpstr>
      <vt:lpstr>Bagaimana Menulis Kode Javascript di HTML?</vt:lpstr>
      <vt:lpstr>Di tempel langsung pada HTML (head || body)</vt:lpstr>
      <vt:lpstr>Menampilkan Output</vt:lpstr>
      <vt:lpstr>Contoh JavaScript Sederhana</vt:lpstr>
      <vt:lpstr>Variabel</vt:lpstr>
      <vt:lpstr>Variabel (lanjutan)</vt:lpstr>
      <vt:lpstr>PowerPoint Presentation</vt:lpstr>
      <vt:lpstr>PowerPoint Presentation</vt:lpstr>
      <vt:lpstr>Komentar</vt:lpstr>
      <vt:lpstr>Kotak Dialog</vt:lpstr>
      <vt:lpstr>Alert</vt:lpstr>
      <vt:lpstr>Prompt</vt:lpstr>
      <vt:lpstr>Confirm</vt:lpstr>
      <vt:lpstr>Operator</vt:lpstr>
      <vt:lpstr>Struktur Kontrol:</vt:lpstr>
      <vt:lpstr>If … Else</vt:lpstr>
      <vt:lpstr>Perulangan For</vt:lpstr>
      <vt:lpstr>Perulangan While</vt:lpstr>
      <vt:lpstr>Fungsi (Function)</vt:lpstr>
      <vt:lpstr>Event</vt:lpstr>
      <vt:lpstr>Contoh-contoh Event</vt:lpstr>
      <vt:lpstr>Status bar</vt:lpstr>
      <vt:lpstr>Summary</vt:lpstr>
      <vt:lpstr>Tugas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Pemrograman Berbasis Web</dc:title>
  <cp:lastModifiedBy>Microsoft account</cp:lastModifiedBy>
  <cp:revision>2</cp:revision>
  <dcterms:modified xsi:type="dcterms:W3CDTF">2020-11-13T01:21:09Z</dcterms:modified>
</cp:coreProperties>
</file>