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5" r:id="rId9"/>
    <p:sldId id="266" r:id="rId10"/>
    <p:sldId id="267" r:id="rId11"/>
    <p:sldId id="268" r:id="rId12"/>
    <p:sldId id="269" r:id="rId13"/>
    <p:sldId id="270" r:id="rId14"/>
    <p:sldId id="271" r:id="rId15"/>
    <p:sldId id="272" r:id="rId16"/>
    <p:sldId id="275" r:id="rId17"/>
    <p:sldId id="276" r:id="rId18"/>
    <p:sldId id="277" r:id="rId19"/>
    <p:sldId id="278" r:id="rId20"/>
    <p:sldId id="279" r:id="rId21"/>
    <p:sldId id="280" r:id="rId22"/>
    <p:sldId id="281" r:id="rId23"/>
    <p:sldId id="282" r:id="rId24"/>
    <p:sldId id="283" r:id="rId25"/>
    <p:sldId id="284" r:id="rId26"/>
    <p:sldId id="285" r:id="rId27"/>
    <p:sldId id="264" r:id="rId28"/>
    <p:sldId id="286" r:id="rId29"/>
    <p:sldId id="287" r:id="rId30"/>
    <p:sldId id="288" r:id="rId31"/>
    <p:sldId id="289" r:id="rId32"/>
    <p:sldId id="290"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72" d="100"/>
          <a:sy n="72" d="100"/>
        </p:scale>
        <p:origin x="3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F607B7-2E4D-4C4A-B40A-DA5EA3C71F3E}"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419246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607B7-2E4D-4C4A-B40A-DA5EA3C71F3E}"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99160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607B7-2E4D-4C4A-B40A-DA5EA3C71F3E}"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392661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607B7-2E4D-4C4A-B40A-DA5EA3C71F3E}"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71579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F607B7-2E4D-4C4A-B40A-DA5EA3C71F3E}"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246572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F607B7-2E4D-4C4A-B40A-DA5EA3C71F3E}"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205662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F607B7-2E4D-4C4A-B40A-DA5EA3C71F3E}" type="datetimeFigureOut">
              <a:rPr lang="en-US" smtClean="0"/>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308695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F607B7-2E4D-4C4A-B40A-DA5EA3C71F3E}" type="datetimeFigureOut">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289033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607B7-2E4D-4C4A-B40A-DA5EA3C71F3E}" type="datetimeFigureOut">
              <a:rPr lang="en-US" smtClean="0"/>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85140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F607B7-2E4D-4C4A-B40A-DA5EA3C71F3E}"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259236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F607B7-2E4D-4C4A-B40A-DA5EA3C71F3E}"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06722-80CA-4EBD-8628-F6DE06CAA885}" type="slidenum">
              <a:rPr lang="en-US" smtClean="0"/>
              <a:t>‹#›</a:t>
            </a:fld>
            <a:endParaRPr lang="en-US"/>
          </a:p>
        </p:txBody>
      </p:sp>
    </p:spTree>
    <p:extLst>
      <p:ext uri="{BB962C8B-B14F-4D97-AF65-F5344CB8AC3E}">
        <p14:creationId xmlns:p14="http://schemas.microsoft.com/office/powerpoint/2010/main" val="154505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607B7-2E4D-4C4A-B40A-DA5EA3C71F3E}" type="datetimeFigureOut">
              <a:rPr lang="en-US" smtClean="0"/>
              <a:t>11/19/2020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06722-80CA-4EBD-8628-F6DE06CAA885}" type="slidenum">
              <a:rPr lang="en-US" smtClean="0"/>
              <a:t>‹#›</a:t>
            </a:fld>
            <a:endParaRPr lang="en-US"/>
          </a:p>
        </p:txBody>
      </p:sp>
    </p:spTree>
    <p:extLst>
      <p:ext uri="{BB962C8B-B14F-4D97-AF65-F5344CB8AC3E}">
        <p14:creationId xmlns:p14="http://schemas.microsoft.com/office/powerpoint/2010/main" val="411458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oracle.com/technology/pub/articles/php_experts/rasmus_php.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BAHASA PEMROGRAMAN</a:t>
            </a:r>
            <a:r>
              <a:rPr lang="en-US" sz="5400" dirty="0"/>
              <a:t> </a:t>
            </a:r>
            <a:r>
              <a:rPr lang="en-US" sz="5400" dirty="0" smtClean="0"/>
              <a:t>PHP</a:t>
            </a:r>
            <a:endParaRPr lang="en-US" sz="5400" dirty="0"/>
          </a:p>
        </p:txBody>
      </p:sp>
      <p:sp>
        <p:nvSpPr>
          <p:cNvPr id="3" name="Subtitle 2"/>
          <p:cNvSpPr>
            <a:spLocks noGrp="1"/>
          </p:cNvSpPr>
          <p:nvPr>
            <p:ph type="subTitle" idx="1"/>
          </p:nvPr>
        </p:nvSpPr>
        <p:spPr/>
        <p:txBody>
          <a:bodyPr/>
          <a:lstStyle/>
          <a:p>
            <a:r>
              <a:rPr lang="en-US" dirty="0" smtClean="0"/>
              <a:t>Jumat, 20 – 11 - 2020</a:t>
            </a:r>
            <a:endParaRPr lang="en-US" dirty="0"/>
          </a:p>
        </p:txBody>
      </p:sp>
    </p:spTree>
    <p:extLst>
      <p:ext uri="{BB962C8B-B14F-4D97-AF65-F5344CB8AC3E}">
        <p14:creationId xmlns:p14="http://schemas.microsoft.com/office/powerpoint/2010/main" val="2518978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Variabel Scope PHP</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Variabel Scope PHP</a:t>
            </a:r>
          </a:p>
          <a:p>
            <a:pPr marL="0" indent="0">
              <a:buNone/>
            </a:pPr>
            <a:r>
              <a:rPr lang="en-US" dirty="0" smtClean="0"/>
              <a:t>Di PHP, variabel dapat dideklarasikan di mana saja dalam skrip.</a:t>
            </a:r>
          </a:p>
          <a:p>
            <a:pPr marL="0" indent="0">
              <a:buNone/>
            </a:pPr>
            <a:r>
              <a:rPr lang="en-US" dirty="0" smtClean="0"/>
              <a:t>Cakupan variabel adalah bagian dari skrip tempat variabel dapat direferensikan / digunakan.</a:t>
            </a:r>
          </a:p>
          <a:p>
            <a:pPr marL="0" indent="0">
              <a:buNone/>
            </a:pPr>
            <a:endParaRPr lang="en-US" dirty="0" smtClean="0"/>
          </a:p>
          <a:p>
            <a:pPr marL="0" indent="0">
              <a:buNone/>
            </a:pPr>
            <a:r>
              <a:rPr lang="en-US" dirty="0" smtClean="0"/>
              <a:t>PHP memiliki tiga cakupan variabel yang berbeda:</a:t>
            </a:r>
          </a:p>
          <a:p>
            <a:r>
              <a:rPr lang="en-US" dirty="0" smtClean="0"/>
              <a:t>Local = Variabel yang dideklarasikan di luar fungsi memiliki CAKUPAN GLOBAL dan hanya dapat diakses di luar fungsi</a:t>
            </a:r>
          </a:p>
          <a:p>
            <a:r>
              <a:rPr lang="en-US" dirty="0" smtClean="0"/>
              <a:t>Global = Variabel yang dideklarasikan dalam suatu fungsi memiliki LINGKUP LOKAL dan hanya dapat diakses di dalam fungsi itu</a:t>
            </a:r>
          </a:p>
          <a:p>
            <a:r>
              <a:rPr lang="en-US" dirty="0" smtClean="0"/>
              <a:t>Statis = Biasanya, ketika suatu fungsi selesai / dijalankan, semua </a:t>
            </a:r>
            <a:r>
              <a:rPr lang="en-US" dirty="0" err="1" smtClean="0"/>
              <a:t>variabelnya</a:t>
            </a:r>
            <a:r>
              <a:rPr lang="en-US" dirty="0" smtClean="0"/>
              <a:t> dihapus. Namun, terkadang kita ingin variabel lokal TIDAK dihapus. Kami membutuhkannya untuk pekerjaan selanjutnya.</a:t>
            </a:r>
            <a:endParaRPr lang="en-US" dirty="0"/>
          </a:p>
        </p:txBody>
      </p:sp>
    </p:spTree>
    <p:extLst>
      <p:ext uri="{BB962C8B-B14F-4D97-AF65-F5344CB8AC3E}">
        <p14:creationId xmlns:p14="http://schemas.microsoft.com/office/powerpoint/2010/main" val="2026115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Variabel Scope PHP</a:t>
            </a:r>
            <a:endParaRPr lang="en-US" dirty="0"/>
          </a:p>
        </p:txBody>
      </p:sp>
      <p:pic>
        <p:nvPicPr>
          <p:cNvPr id="5" name="Picture 4"/>
          <p:cNvPicPr>
            <a:picLocks noChangeAspect="1"/>
          </p:cNvPicPr>
          <p:nvPr/>
        </p:nvPicPr>
        <p:blipFill>
          <a:blip r:embed="rId2"/>
          <a:stretch>
            <a:fillRect/>
          </a:stretch>
        </p:blipFill>
        <p:spPr>
          <a:xfrm>
            <a:off x="789224" y="1555613"/>
            <a:ext cx="4743430" cy="2798023"/>
          </a:xfrm>
          <a:prstGeom prst="rect">
            <a:avLst/>
          </a:prstGeom>
        </p:spPr>
      </p:pic>
      <p:pic>
        <p:nvPicPr>
          <p:cNvPr id="8" name="Picture 7"/>
          <p:cNvPicPr>
            <a:picLocks noChangeAspect="1"/>
          </p:cNvPicPr>
          <p:nvPr/>
        </p:nvPicPr>
        <p:blipFill>
          <a:blip r:embed="rId3"/>
          <a:stretch>
            <a:fillRect/>
          </a:stretch>
        </p:blipFill>
        <p:spPr>
          <a:xfrm>
            <a:off x="6095999" y="1555612"/>
            <a:ext cx="4972335" cy="3101555"/>
          </a:xfrm>
          <a:prstGeom prst="rect">
            <a:avLst/>
          </a:prstGeom>
        </p:spPr>
      </p:pic>
      <p:pic>
        <p:nvPicPr>
          <p:cNvPr id="9" name="Picture 8"/>
          <p:cNvPicPr>
            <a:picLocks noChangeAspect="1"/>
          </p:cNvPicPr>
          <p:nvPr/>
        </p:nvPicPr>
        <p:blipFill>
          <a:blip r:embed="rId4"/>
          <a:stretch>
            <a:fillRect/>
          </a:stretch>
        </p:blipFill>
        <p:spPr>
          <a:xfrm>
            <a:off x="2408758" y="4244454"/>
            <a:ext cx="5029273" cy="2438400"/>
          </a:xfrm>
          <a:prstGeom prst="rect">
            <a:avLst/>
          </a:prstGeom>
        </p:spPr>
      </p:pic>
    </p:spTree>
    <p:extLst>
      <p:ext uri="{BB962C8B-B14F-4D97-AF65-F5344CB8AC3E}">
        <p14:creationId xmlns:p14="http://schemas.microsoft.com/office/powerpoint/2010/main" val="1973786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Tipe Data PHP</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Tipe Data PHP</a:t>
            </a:r>
          </a:p>
          <a:p>
            <a:pPr marL="0" indent="0">
              <a:buNone/>
            </a:pPr>
            <a:r>
              <a:rPr lang="en-US" dirty="0"/>
              <a:t>Variabel dapat menyimpan data dari berbagai jenis, dan jenis data yang berbeda dapat melakukan hal yang berbeda</a:t>
            </a:r>
            <a:r>
              <a:rPr lang="en-US" dirty="0" smtClean="0"/>
              <a:t>.</a:t>
            </a:r>
          </a:p>
          <a:p>
            <a:pPr marL="0" indent="0">
              <a:buNone/>
            </a:pPr>
            <a:endParaRPr lang="en-US" dirty="0" smtClean="0"/>
          </a:p>
          <a:p>
            <a:pPr marL="0" indent="0">
              <a:buNone/>
            </a:pPr>
            <a:r>
              <a:rPr lang="en-US" dirty="0"/>
              <a:t>PHP mendukung tipe data berikut:</a:t>
            </a:r>
          </a:p>
          <a:p>
            <a:r>
              <a:rPr lang="en-US" dirty="0" smtClean="0"/>
              <a:t>String</a:t>
            </a:r>
          </a:p>
          <a:p>
            <a:r>
              <a:rPr lang="en-US" dirty="0" smtClean="0"/>
              <a:t>Integer</a:t>
            </a:r>
          </a:p>
          <a:p>
            <a:r>
              <a:rPr lang="en-US" dirty="0" smtClean="0"/>
              <a:t>Float</a:t>
            </a:r>
          </a:p>
          <a:p>
            <a:r>
              <a:rPr lang="en-US" dirty="0" smtClean="0"/>
              <a:t>Boolean</a:t>
            </a:r>
          </a:p>
          <a:p>
            <a:r>
              <a:rPr lang="en-US" dirty="0" smtClean="0"/>
              <a:t>Array</a:t>
            </a:r>
          </a:p>
          <a:p>
            <a:r>
              <a:rPr lang="en-US" dirty="0" smtClean="0"/>
              <a:t>Object</a:t>
            </a:r>
          </a:p>
          <a:p>
            <a:r>
              <a:rPr lang="en-US" dirty="0" smtClean="0"/>
              <a:t>NULL</a:t>
            </a:r>
          </a:p>
          <a:p>
            <a:r>
              <a:rPr lang="en-US" dirty="0" smtClean="0"/>
              <a:t>Resource</a:t>
            </a:r>
            <a:endParaRPr lang="en-US" dirty="0"/>
          </a:p>
        </p:txBody>
      </p:sp>
    </p:spTree>
    <p:extLst>
      <p:ext uri="{BB962C8B-B14F-4D97-AF65-F5344CB8AC3E}">
        <p14:creationId xmlns:p14="http://schemas.microsoft.com/office/powerpoint/2010/main" val="168141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Tipe Data PHP</a:t>
            </a:r>
            <a:endParaRPr lang="en-US" sz="4000" dirty="0"/>
          </a:p>
        </p:txBody>
      </p:sp>
      <p:sp>
        <p:nvSpPr>
          <p:cNvPr id="6" name="Text Placeholder 5"/>
          <p:cNvSpPr>
            <a:spLocks noGrp="1"/>
          </p:cNvSpPr>
          <p:nvPr>
            <p:ph type="body" sz="half" idx="2"/>
          </p:nvPr>
        </p:nvSpPr>
        <p:spPr/>
        <p:txBody>
          <a:bodyPr>
            <a:normAutofit/>
          </a:bodyPr>
          <a:lstStyle/>
          <a:p>
            <a:r>
              <a:rPr lang="en-US" sz="2400" dirty="0" smtClean="0"/>
              <a:t>String</a:t>
            </a:r>
            <a:endParaRPr lang="en-US" sz="2400" dirty="0"/>
          </a:p>
        </p:txBody>
      </p:sp>
      <p:pic>
        <p:nvPicPr>
          <p:cNvPr id="5" name="Picture 4"/>
          <p:cNvPicPr>
            <a:picLocks noChangeAspect="1"/>
          </p:cNvPicPr>
          <p:nvPr/>
        </p:nvPicPr>
        <p:blipFill rotWithShape="1">
          <a:blip r:embed="rId2"/>
          <a:srcRect t="35668"/>
          <a:stretch/>
        </p:blipFill>
        <p:spPr>
          <a:xfrm>
            <a:off x="4772025" y="2057400"/>
            <a:ext cx="6427740" cy="2832825"/>
          </a:xfrm>
          <a:prstGeom prst="rect">
            <a:avLst/>
          </a:prstGeom>
        </p:spPr>
      </p:pic>
    </p:spTree>
    <p:extLst>
      <p:ext uri="{BB962C8B-B14F-4D97-AF65-F5344CB8AC3E}">
        <p14:creationId xmlns:p14="http://schemas.microsoft.com/office/powerpoint/2010/main" val="2365677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Tipe Data PHP</a:t>
            </a:r>
            <a:endParaRPr lang="en-US" sz="4000" dirty="0"/>
          </a:p>
        </p:txBody>
      </p:sp>
      <p:sp>
        <p:nvSpPr>
          <p:cNvPr id="6" name="Text Placeholder 5"/>
          <p:cNvSpPr>
            <a:spLocks noGrp="1"/>
          </p:cNvSpPr>
          <p:nvPr>
            <p:ph type="body" sz="half" idx="2"/>
          </p:nvPr>
        </p:nvSpPr>
        <p:spPr/>
        <p:txBody>
          <a:bodyPr>
            <a:normAutofit/>
          </a:bodyPr>
          <a:lstStyle/>
          <a:p>
            <a:r>
              <a:rPr lang="en-US" sz="2400" dirty="0" smtClean="0"/>
              <a:t>Integer</a:t>
            </a:r>
            <a:endParaRPr lang="en-US" sz="2400" dirty="0"/>
          </a:p>
        </p:txBody>
      </p:sp>
      <p:pic>
        <p:nvPicPr>
          <p:cNvPr id="7" name="Picture 6"/>
          <p:cNvPicPr>
            <a:picLocks noChangeAspect="1"/>
          </p:cNvPicPr>
          <p:nvPr/>
        </p:nvPicPr>
        <p:blipFill rotWithShape="1">
          <a:blip r:embed="rId2"/>
          <a:srcRect t="61585"/>
          <a:stretch/>
        </p:blipFill>
        <p:spPr>
          <a:xfrm>
            <a:off x="839788" y="2840853"/>
            <a:ext cx="9096375" cy="1772447"/>
          </a:xfrm>
          <a:prstGeom prst="rect">
            <a:avLst/>
          </a:prstGeom>
        </p:spPr>
      </p:pic>
    </p:spTree>
    <p:extLst>
      <p:ext uri="{BB962C8B-B14F-4D97-AF65-F5344CB8AC3E}">
        <p14:creationId xmlns:p14="http://schemas.microsoft.com/office/powerpoint/2010/main" val="3030130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Tipe Data PHP</a:t>
            </a:r>
            <a:endParaRPr lang="en-US" sz="4000" dirty="0"/>
          </a:p>
        </p:txBody>
      </p:sp>
      <p:sp>
        <p:nvSpPr>
          <p:cNvPr id="6" name="Text Placeholder 5"/>
          <p:cNvSpPr>
            <a:spLocks noGrp="1"/>
          </p:cNvSpPr>
          <p:nvPr>
            <p:ph type="body" idx="1"/>
          </p:nvPr>
        </p:nvSpPr>
        <p:spPr/>
        <p:txBody>
          <a:bodyPr>
            <a:normAutofit/>
          </a:bodyPr>
          <a:lstStyle/>
          <a:p>
            <a:pPr algn="ctr"/>
            <a:r>
              <a:rPr lang="en-US" b="0" dirty="0" smtClean="0"/>
              <a:t>Float</a:t>
            </a:r>
            <a:endParaRPr lang="en-US" sz="2400" b="0" dirty="0"/>
          </a:p>
        </p:txBody>
      </p:sp>
      <p:sp>
        <p:nvSpPr>
          <p:cNvPr id="3" name="Text Placeholder 2"/>
          <p:cNvSpPr>
            <a:spLocks noGrp="1"/>
          </p:cNvSpPr>
          <p:nvPr>
            <p:ph type="body" sz="quarter" idx="3"/>
          </p:nvPr>
        </p:nvSpPr>
        <p:spPr/>
        <p:txBody>
          <a:bodyPr/>
          <a:lstStyle/>
          <a:p>
            <a:pPr algn="ctr"/>
            <a:r>
              <a:rPr lang="en-US" b="0" dirty="0" smtClean="0"/>
              <a:t>Boolean</a:t>
            </a:r>
            <a:endParaRPr lang="en-US" b="0" dirty="0"/>
          </a:p>
        </p:txBody>
      </p:sp>
      <p:pic>
        <p:nvPicPr>
          <p:cNvPr id="9" name="Picture 8"/>
          <p:cNvPicPr>
            <a:picLocks noChangeAspect="1"/>
          </p:cNvPicPr>
          <p:nvPr/>
        </p:nvPicPr>
        <p:blipFill rotWithShape="1">
          <a:blip r:embed="rId2"/>
          <a:srcRect t="46413" r="45089"/>
          <a:stretch/>
        </p:blipFill>
        <p:spPr>
          <a:xfrm>
            <a:off x="839788" y="3124940"/>
            <a:ext cx="4505433" cy="1527914"/>
          </a:xfrm>
          <a:prstGeom prst="rect">
            <a:avLst/>
          </a:prstGeom>
        </p:spPr>
      </p:pic>
      <p:pic>
        <p:nvPicPr>
          <p:cNvPr id="10" name="Picture 9"/>
          <p:cNvPicPr>
            <a:picLocks noChangeAspect="1"/>
          </p:cNvPicPr>
          <p:nvPr/>
        </p:nvPicPr>
        <p:blipFill rotWithShape="1">
          <a:blip r:embed="rId3"/>
          <a:srcRect t="49350" r="46915"/>
          <a:stretch/>
        </p:blipFill>
        <p:spPr>
          <a:xfrm>
            <a:off x="6799602" y="3274175"/>
            <a:ext cx="3928384" cy="1093875"/>
          </a:xfrm>
          <a:prstGeom prst="rect">
            <a:avLst/>
          </a:prstGeom>
        </p:spPr>
      </p:pic>
    </p:spTree>
    <p:extLst>
      <p:ext uri="{BB962C8B-B14F-4D97-AF65-F5344CB8AC3E}">
        <p14:creationId xmlns:p14="http://schemas.microsoft.com/office/powerpoint/2010/main" val="1393678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Tipe Data PHP</a:t>
            </a:r>
            <a:endParaRPr lang="en-US" sz="4000" dirty="0"/>
          </a:p>
        </p:txBody>
      </p:sp>
      <p:sp>
        <p:nvSpPr>
          <p:cNvPr id="6" name="Text Placeholder 5"/>
          <p:cNvSpPr>
            <a:spLocks noGrp="1"/>
          </p:cNvSpPr>
          <p:nvPr>
            <p:ph type="body" idx="1"/>
          </p:nvPr>
        </p:nvSpPr>
        <p:spPr/>
        <p:txBody>
          <a:bodyPr>
            <a:normAutofit/>
          </a:bodyPr>
          <a:lstStyle/>
          <a:p>
            <a:pPr algn="ctr"/>
            <a:r>
              <a:rPr lang="en-US" b="0" dirty="0" smtClean="0"/>
              <a:t>Array</a:t>
            </a:r>
            <a:endParaRPr lang="en-US" sz="2400" b="0" dirty="0"/>
          </a:p>
        </p:txBody>
      </p:sp>
      <p:sp>
        <p:nvSpPr>
          <p:cNvPr id="3" name="Text Placeholder 2"/>
          <p:cNvSpPr>
            <a:spLocks noGrp="1"/>
          </p:cNvSpPr>
          <p:nvPr>
            <p:ph type="body" sz="quarter" idx="3"/>
          </p:nvPr>
        </p:nvSpPr>
        <p:spPr/>
        <p:txBody>
          <a:bodyPr/>
          <a:lstStyle/>
          <a:p>
            <a:pPr algn="ctr"/>
            <a:r>
              <a:rPr lang="en-US" b="0" dirty="0" smtClean="0"/>
              <a:t>Null</a:t>
            </a:r>
            <a:endParaRPr lang="en-US" b="0" dirty="0"/>
          </a:p>
        </p:txBody>
      </p:sp>
      <p:pic>
        <p:nvPicPr>
          <p:cNvPr id="7" name="Picture 6"/>
          <p:cNvPicPr>
            <a:picLocks noChangeAspect="1"/>
          </p:cNvPicPr>
          <p:nvPr/>
        </p:nvPicPr>
        <p:blipFill rotWithShape="1">
          <a:blip r:embed="rId2"/>
          <a:srcRect t="45531" r="37156"/>
          <a:stretch/>
        </p:blipFill>
        <p:spPr>
          <a:xfrm>
            <a:off x="1027546" y="3502128"/>
            <a:ext cx="5144654" cy="1731843"/>
          </a:xfrm>
          <a:prstGeom prst="rect">
            <a:avLst/>
          </a:prstGeom>
        </p:spPr>
      </p:pic>
      <p:pic>
        <p:nvPicPr>
          <p:cNvPr id="2" name="Picture 1"/>
          <p:cNvPicPr>
            <a:picLocks noChangeAspect="1"/>
          </p:cNvPicPr>
          <p:nvPr/>
        </p:nvPicPr>
        <p:blipFill>
          <a:blip r:embed="rId3"/>
          <a:stretch>
            <a:fillRect/>
          </a:stretch>
        </p:blipFill>
        <p:spPr>
          <a:xfrm>
            <a:off x="6874006" y="3502128"/>
            <a:ext cx="3779575" cy="1731843"/>
          </a:xfrm>
          <a:prstGeom prst="rect">
            <a:avLst/>
          </a:prstGeom>
        </p:spPr>
      </p:pic>
    </p:spTree>
    <p:extLst>
      <p:ext uri="{BB962C8B-B14F-4D97-AF65-F5344CB8AC3E}">
        <p14:creationId xmlns:p14="http://schemas.microsoft.com/office/powerpoint/2010/main" val="1031047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Tipe Data PHP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Objek PHP</a:t>
            </a:r>
          </a:p>
          <a:p>
            <a:pPr marL="0" indent="0">
              <a:buNone/>
            </a:pPr>
            <a:endParaRPr lang="en-US" dirty="0" smtClean="0"/>
          </a:p>
          <a:p>
            <a:r>
              <a:rPr lang="en-US" dirty="0" smtClean="0"/>
              <a:t>Kelas </a:t>
            </a:r>
            <a:r>
              <a:rPr lang="en-US" dirty="0"/>
              <a:t>dan objek adalah dua aspek utama dari pemrograman berorientasi </a:t>
            </a:r>
            <a:r>
              <a:rPr lang="en-US" dirty="0" smtClean="0"/>
              <a:t>objek.</a:t>
            </a:r>
          </a:p>
          <a:p>
            <a:r>
              <a:rPr lang="en-US" dirty="0" smtClean="0"/>
              <a:t>Kelas </a:t>
            </a:r>
            <a:r>
              <a:rPr lang="en-US" dirty="0"/>
              <a:t>adalah templat untuk objek, dan objek adalah turunan dari </a:t>
            </a:r>
            <a:r>
              <a:rPr lang="en-US" dirty="0" smtClean="0"/>
              <a:t>kelas.</a:t>
            </a:r>
          </a:p>
          <a:p>
            <a:r>
              <a:rPr lang="en-US" dirty="0" smtClean="0"/>
              <a:t>Ketika </a:t>
            </a:r>
            <a:r>
              <a:rPr lang="en-US" dirty="0"/>
              <a:t>objek individu dibuat, mereka mewarisi semua properti dan perilaku dari kelas, tetapi setiap objek akan memiliki nilai yang berbeda untuk properti tersebut.</a:t>
            </a:r>
          </a:p>
        </p:txBody>
      </p:sp>
    </p:spTree>
    <p:extLst>
      <p:ext uri="{BB962C8B-B14F-4D97-AF65-F5344CB8AC3E}">
        <p14:creationId xmlns:p14="http://schemas.microsoft.com/office/powerpoint/2010/main" val="551394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PHP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Arithmetic operators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40343322"/>
              </p:ext>
            </p:extLst>
          </p:nvPr>
        </p:nvGraphicFramePr>
        <p:xfrm>
          <a:off x="838200" y="2422377"/>
          <a:ext cx="8334376" cy="2926080"/>
        </p:xfrm>
        <a:graphic>
          <a:graphicData uri="http://schemas.openxmlformats.org/drawingml/2006/table">
            <a:tbl>
              <a:tblPr firstRow="1">
                <a:tableStyleId>{284E427A-3D55-4303-BF80-6455036E1DE7}</a:tableStyleId>
              </a:tblPr>
              <a:tblGrid>
                <a:gridCol w="1547813"/>
                <a:gridCol w="2381250"/>
                <a:gridCol w="3214687"/>
                <a:gridCol w="1190626"/>
              </a:tblGrid>
              <a:tr h="0">
                <a:tc>
                  <a:txBody>
                    <a:bodyPr/>
                    <a:lstStyle/>
                    <a:p>
                      <a:pPr algn="l" fontAlgn="t"/>
                      <a:r>
                        <a:rPr lang="en-GB" dirty="0">
                          <a:effectLst/>
                        </a:rPr>
                        <a:t>Operator</a:t>
                      </a:r>
                    </a:p>
                  </a:txBody>
                  <a:tcPr marL="28575" marR="28575" marT="28575" marB="28575"/>
                </a:tc>
                <a:tc>
                  <a:txBody>
                    <a:bodyPr/>
                    <a:lstStyle/>
                    <a:p>
                      <a:pPr algn="l" fontAlgn="t"/>
                      <a:r>
                        <a:rPr lang="en-GB">
                          <a:effectLst/>
                        </a:rPr>
                        <a:t>Nama</a:t>
                      </a:r>
                    </a:p>
                  </a:txBody>
                  <a:tcPr marL="28575" marR="28575" marT="28575" marB="28575"/>
                </a:tc>
                <a:tc>
                  <a:txBody>
                    <a:bodyPr/>
                    <a:lstStyle/>
                    <a:p>
                      <a:pPr algn="l" fontAlgn="t"/>
                      <a:r>
                        <a:rPr lang="en-GB" dirty="0" err="1">
                          <a:effectLst/>
                        </a:rPr>
                        <a:t>Contoh</a:t>
                      </a:r>
                      <a:endParaRPr lang="en-GB" dirty="0">
                        <a:effectLst/>
                      </a:endParaRPr>
                    </a:p>
                  </a:txBody>
                  <a:tcPr marL="28575" marR="28575" marT="28575" marB="28575"/>
                </a:tc>
                <a:tc>
                  <a:txBody>
                    <a:bodyPr/>
                    <a:lstStyle/>
                    <a:p>
                      <a:pPr algn="l" fontAlgn="t"/>
                      <a:r>
                        <a:rPr lang="en-GB" dirty="0" err="1">
                          <a:effectLst/>
                        </a:rPr>
                        <a:t>Hasil</a:t>
                      </a:r>
                      <a:endParaRPr lang="en-GB" dirty="0">
                        <a:effectLst/>
                      </a:endParaRPr>
                    </a:p>
                  </a:txBody>
                  <a:tcPr marL="28575" marR="28575" marT="28575" marB="28575"/>
                </a:tc>
              </a:tr>
              <a:tr h="0">
                <a:tc>
                  <a:txBody>
                    <a:bodyPr/>
                    <a:lstStyle/>
                    <a:p>
                      <a:pPr fontAlgn="t"/>
                      <a:r>
                        <a:rPr lang="en-GB">
                          <a:effectLst/>
                        </a:rPr>
                        <a:t>x + y</a:t>
                      </a:r>
                    </a:p>
                  </a:txBody>
                  <a:tcPr marL="28575" marR="28575" marT="28575" marB="28575"/>
                </a:tc>
                <a:tc>
                  <a:txBody>
                    <a:bodyPr/>
                    <a:lstStyle/>
                    <a:p>
                      <a:pPr fontAlgn="t"/>
                      <a:r>
                        <a:rPr lang="en-GB" dirty="0" err="1">
                          <a:effectLst/>
                        </a:rPr>
                        <a:t>Penjumlahan</a:t>
                      </a:r>
                      <a:endParaRPr lang="en-GB" dirty="0">
                        <a:effectLst/>
                      </a:endParaRPr>
                    </a:p>
                  </a:txBody>
                  <a:tcPr marL="28575" marR="28575" marT="28575" marB="28575"/>
                </a:tc>
                <a:tc>
                  <a:txBody>
                    <a:bodyPr/>
                    <a:lstStyle/>
                    <a:p>
                      <a:pPr fontAlgn="t"/>
                      <a:r>
                        <a:rPr lang="en-GB">
                          <a:effectLst/>
                        </a:rPr>
                        <a:t>2 + 2</a:t>
                      </a:r>
                    </a:p>
                  </a:txBody>
                  <a:tcPr marL="28575" marR="28575" marT="28575" marB="28575"/>
                </a:tc>
                <a:tc>
                  <a:txBody>
                    <a:bodyPr/>
                    <a:lstStyle/>
                    <a:p>
                      <a:pPr fontAlgn="t"/>
                      <a:r>
                        <a:rPr lang="en-GB">
                          <a:effectLst/>
                        </a:rPr>
                        <a:t>4</a:t>
                      </a:r>
                    </a:p>
                  </a:txBody>
                  <a:tcPr marL="28575" marR="28575" marT="28575" marB="28575"/>
                </a:tc>
              </a:tr>
              <a:tr h="0">
                <a:tc>
                  <a:txBody>
                    <a:bodyPr/>
                    <a:lstStyle/>
                    <a:p>
                      <a:pPr fontAlgn="t"/>
                      <a:r>
                        <a:rPr lang="en-GB">
                          <a:effectLst/>
                        </a:rPr>
                        <a:t>x – y</a:t>
                      </a:r>
                    </a:p>
                  </a:txBody>
                  <a:tcPr marL="28575" marR="28575" marT="28575" marB="28575"/>
                </a:tc>
                <a:tc>
                  <a:txBody>
                    <a:bodyPr/>
                    <a:lstStyle/>
                    <a:p>
                      <a:pPr fontAlgn="t"/>
                      <a:r>
                        <a:rPr lang="en-GB" dirty="0">
                          <a:effectLst/>
                        </a:rPr>
                        <a:t>Pengurangan</a:t>
                      </a:r>
                    </a:p>
                  </a:txBody>
                  <a:tcPr marL="28575" marR="28575" marT="28575" marB="28575"/>
                </a:tc>
                <a:tc>
                  <a:txBody>
                    <a:bodyPr/>
                    <a:lstStyle/>
                    <a:p>
                      <a:pPr fontAlgn="t"/>
                      <a:r>
                        <a:rPr lang="en-GB">
                          <a:effectLst/>
                        </a:rPr>
                        <a:t>5 – 2</a:t>
                      </a:r>
                    </a:p>
                  </a:txBody>
                  <a:tcPr marL="28575" marR="28575" marT="28575" marB="28575"/>
                </a:tc>
                <a:tc>
                  <a:txBody>
                    <a:bodyPr/>
                    <a:lstStyle/>
                    <a:p>
                      <a:pPr fontAlgn="t"/>
                      <a:r>
                        <a:rPr lang="en-GB">
                          <a:effectLst/>
                        </a:rPr>
                        <a:t>3</a:t>
                      </a:r>
                    </a:p>
                  </a:txBody>
                  <a:tcPr marL="28575" marR="28575" marT="28575" marB="28575"/>
                </a:tc>
              </a:tr>
              <a:tr h="0">
                <a:tc>
                  <a:txBody>
                    <a:bodyPr/>
                    <a:lstStyle/>
                    <a:p>
                      <a:pPr fontAlgn="t"/>
                      <a:r>
                        <a:rPr lang="en-GB">
                          <a:effectLst/>
                        </a:rPr>
                        <a:t>x * y</a:t>
                      </a:r>
                    </a:p>
                  </a:txBody>
                  <a:tcPr marL="28575" marR="28575" marT="28575" marB="28575"/>
                </a:tc>
                <a:tc>
                  <a:txBody>
                    <a:bodyPr/>
                    <a:lstStyle/>
                    <a:p>
                      <a:pPr fontAlgn="t"/>
                      <a:r>
                        <a:rPr lang="en-GB">
                          <a:effectLst/>
                        </a:rPr>
                        <a:t>Perkalian</a:t>
                      </a:r>
                    </a:p>
                  </a:txBody>
                  <a:tcPr marL="28575" marR="28575" marT="28575" marB="28575"/>
                </a:tc>
                <a:tc>
                  <a:txBody>
                    <a:bodyPr/>
                    <a:lstStyle/>
                    <a:p>
                      <a:pPr fontAlgn="t"/>
                      <a:r>
                        <a:rPr lang="en-GB">
                          <a:effectLst/>
                        </a:rPr>
                        <a:t>5 * 2</a:t>
                      </a:r>
                    </a:p>
                  </a:txBody>
                  <a:tcPr marL="28575" marR="28575" marT="28575" marB="28575"/>
                </a:tc>
                <a:tc>
                  <a:txBody>
                    <a:bodyPr/>
                    <a:lstStyle/>
                    <a:p>
                      <a:pPr fontAlgn="t"/>
                      <a:r>
                        <a:rPr lang="en-GB">
                          <a:effectLst/>
                        </a:rPr>
                        <a:t>10</a:t>
                      </a:r>
                    </a:p>
                  </a:txBody>
                  <a:tcPr marL="28575" marR="28575" marT="28575" marB="28575"/>
                </a:tc>
              </a:tr>
              <a:tr h="0">
                <a:tc>
                  <a:txBody>
                    <a:bodyPr/>
                    <a:lstStyle/>
                    <a:p>
                      <a:pPr fontAlgn="t"/>
                      <a:r>
                        <a:rPr lang="en-GB">
                          <a:effectLst/>
                        </a:rPr>
                        <a:t>x / y</a:t>
                      </a:r>
                    </a:p>
                  </a:txBody>
                  <a:tcPr marL="28575" marR="28575" marT="28575" marB="28575"/>
                </a:tc>
                <a:tc>
                  <a:txBody>
                    <a:bodyPr/>
                    <a:lstStyle/>
                    <a:p>
                      <a:pPr fontAlgn="t"/>
                      <a:r>
                        <a:rPr lang="en-GB" dirty="0" err="1">
                          <a:effectLst/>
                        </a:rPr>
                        <a:t>Pembagian</a:t>
                      </a:r>
                      <a:endParaRPr lang="en-GB" dirty="0">
                        <a:effectLst/>
                      </a:endParaRPr>
                    </a:p>
                  </a:txBody>
                  <a:tcPr marL="28575" marR="28575" marT="28575" marB="28575"/>
                </a:tc>
                <a:tc>
                  <a:txBody>
                    <a:bodyPr/>
                    <a:lstStyle/>
                    <a:p>
                      <a:pPr fontAlgn="t"/>
                      <a:r>
                        <a:rPr lang="en-GB">
                          <a:effectLst/>
                        </a:rPr>
                        <a:t>15 / 5</a:t>
                      </a:r>
                    </a:p>
                  </a:txBody>
                  <a:tcPr marL="28575" marR="28575" marT="28575" marB="28575"/>
                </a:tc>
                <a:tc>
                  <a:txBody>
                    <a:bodyPr/>
                    <a:lstStyle/>
                    <a:p>
                      <a:pPr fontAlgn="t"/>
                      <a:r>
                        <a:rPr lang="en-GB">
                          <a:effectLst/>
                        </a:rPr>
                        <a:t>3</a:t>
                      </a:r>
                    </a:p>
                  </a:txBody>
                  <a:tcPr marL="28575" marR="28575" marT="28575" marB="28575"/>
                </a:tc>
              </a:tr>
              <a:tr h="0">
                <a:tc>
                  <a:txBody>
                    <a:bodyPr/>
                    <a:lstStyle/>
                    <a:p>
                      <a:pPr fontAlgn="t"/>
                      <a:r>
                        <a:rPr lang="en-GB">
                          <a:effectLst/>
                        </a:rPr>
                        <a:t>x % y</a:t>
                      </a:r>
                    </a:p>
                  </a:txBody>
                  <a:tcPr marL="28575" marR="28575" marT="28575" marB="28575"/>
                </a:tc>
                <a:tc>
                  <a:txBody>
                    <a:bodyPr/>
                    <a:lstStyle/>
                    <a:p>
                      <a:pPr fontAlgn="t"/>
                      <a:r>
                        <a:rPr lang="en-GB">
                          <a:effectLst/>
                        </a:rPr>
                        <a:t>Modulus (Sisa hasil bagi)</a:t>
                      </a:r>
                    </a:p>
                  </a:txBody>
                  <a:tcPr marL="28575" marR="28575" marT="28575" marB="28575"/>
                </a:tc>
                <a:tc>
                  <a:txBody>
                    <a:bodyPr/>
                    <a:lstStyle/>
                    <a:p>
                      <a:pPr fontAlgn="t"/>
                      <a:r>
                        <a:rPr lang="en-GB">
                          <a:effectLst/>
                        </a:rPr>
                        <a:t>5 % 210 % 8</a:t>
                      </a:r>
                    </a:p>
                    <a:p>
                      <a:pPr fontAlgn="t"/>
                      <a:r>
                        <a:rPr lang="en-GB">
                          <a:effectLst/>
                        </a:rPr>
                        <a:t>10 % 2</a:t>
                      </a:r>
                    </a:p>
                  </a:txBody>
                  <a:tcPr marL="28575" marR="28575" marT="28575" marB="28575"/>
                </a:tc>
                <a:tc>
                  <a:txBody>
                    <a:bodyPr/>
                    <a:lstStyle/>
                    <a:p>
                      <a:pPr fontAlgn="t"/>
                      <a:r>
                        <a:rPr lang="en-GB">
                          <a:effectLst/>
                        </a:rPr>
                        <a:t>12</a:t>
                      </a:r>
                    </a:p>
                    <a:p>
                      <a:pPr fontAlgn="t"/>
                      <a:r>
                        <a:rPr lang="en-GB">
                          <a:effectLst/>
                        </a:rPr>
                        <a:t>0</a:t>
                      </a:r>
                    </a:p>
                  </a:txBody>
                  <a:tcPr marL="28575" marR="28575" marT="28575" marB="28575"/>
                </a:tc>
              </a:tr>
              <a:tr h="0">
                <a:tc>
                  <a:txBody>
                    <a:bodyPr/>
                    <a:lstStyle/>
                    <a:p>
                      <a:pPr fontAlgn="t"/>
                      <a:r>
                        <a:rPr lang="en-GB">
                          <a:effectLst/>
                        </a:rPr>
                        <a:t>– x</a:t>
                      </a:r>
                    </a:p>
                  </a:txBody>
                  <a:tcPr marL="28575" marR="28575" marT="28575" marB="28575"/>
                </a:tc>
                <a:tc>
                  <a:txBody>
                    <a:bodyPr/>
                    <a:lstStyle/>
                    <a:p>
                      <a:pPr fontAlgn="t"/>
                      <a:r>
                        <a:rPr lang="en-GB">
                          <a:effectLst/>
                        </a:rPr>
                        <a:t>Penyangkalan</a:t>
                      </a:r>
                    </a:p>
                  </a:txBody>
                  <a:tcPr marL="28575" marR="28575" marT="28575" marB="28575"/>
                </a:tc>
                <a:tc>
                  <a:txBody>
                    <a:bodyPr/>
                    <a:lstStyle/>
                    <a:p>
                      <a:pPr fontAlgn="t"/>
                      <a:r>
                        <a:rPr lang="en-GB">
                          <a:effectLst/>
                        </a:rPr>
                        <a:t>– 2</a:t>
                      </a:r>
                    </a:p>
                  </a:txBody>
                  <a:tcPr marL="28575" marR="28575" marT="28575" marB="28575"/>
                </a:tc>
                <a:tc>
                  <a:txBody>
                    <a:bodyPr/>
                    <a:lstStyle/>
                    <a:p>
                      <a:pPr fontAlgn="t"/>
                      <a:endParaRPr lang="en-GB">
                        <a:effectLst/>
                      </a:endParaRPr>
                    </a:p>
                  </a:txBody>
                  <a:tcPr marL="28575" marR="28575" marT="28575" marB="28575"/>
                </a:tc>
              </a:tr>
              <a:tr h="0">
                <a:tc>
                  <a:txBody>
                    <a:bodyPr/>
                    <a:lstStyle/>
                    <a:p>
                      <a:pPr fontAlgn="t"/>
                      <a:r>
                        <a:rPr lang="en-GB">
                          <a:effectLst/>
                        </a:rPr>
                        <a:t>a . b</a:t>
                      </a:r>
                    </a:p>
                  </a:txBody>
                  <a:tcPr marL="28575" marR="28575" marT="28575" marB="28575"/>
                </a:tc>
                <a:tc>
                  <a:txBody>
                    <a:bodyPr/>
                    <a:lstStyle/>
                    <a:p>
                      <a:pPr fontAlgn="t"/>
                      <a:r>
                        <a:rPr lang="en-GB">
                          <a:effectLst/>
                        </a:rPr>
                        <a:t>Penggabungan</a:t>
                      </a:r>
                    </a:p>
                  </a:txBody>
                  <a:tcPr marL="28575" marR="28575" marT="28575" marB="28575"/>
                </a:tc>
                <a:tc>
                  <a:txBody>
                    <a:bodyPr/>
                    <a:lstStyle/>
                    <a:p>
                      <a:pPr fontAlgn="t"/>
                      <a:r>
                        <a:rPr lang="en-GB">
                          <a:effectLst/>
                        </a:rPr>
                        <a:t>“Hi” . “Ha”</a:t>
                      </a:r>
                    </a:p>
                  </a:txBody>
                  <a:tcPr marL="28575" marR="28575" marT="28575" marB="28575"/>
                </a:tc>
                <a:tc>
                  <a:txBody>
                    <a:bodyPr/>
                    <a:lstStyle/>
                    <a:p>
                      <a:pPr fontAlgn="t"/>
                      <a:r>
                        <a:rPr lang="en-GB" dirty="0" err="1">
                          <a:effectLst/>
                        </a:rPr>
                        <a:t>HiHa</a:t>
                      </a:r>
                      <a:endParaRPr lang="en-GB" dirty="0">
                        <a:effectLst/>
                      </a:endParaRPr>
                    </a:p>
                  </a:txBody>
                  <a:tcPr marL="28575" marR="28575" marT="28575" marB="28575"/>
                </a:tc>
              </a:tr>
            </a:tbl>
          </a:graphicData>
        </a:graphic>
      </p:graphicFrame>
    </p:spTree>
    <p:extLst>
      <p:ext uri="{BB962C8B-B14F-4D97-AF65-F5344CB8AC3E}">
        <p14:creationId xmlns:p14="http://schemas.microsoft.com/office/powerpoint/2010/main" val="2779581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PHP</a:t>
            </a:r>
            <a:endParaRPr lang="en-US" dirty="0"/>
          </a:p>
        </p:txBody>
      </p:sp>
      <p:sp>
        <p:nvSpPr>
          <p:cNvPr id="3" name="Content Placeholder 2"/>
          <p:cNvSpPr>
            <a:spLocks noGrp="1"/>
          </p:cNvSpPr>
          <p:nvPr>
            <p:ph idx="1"/>
          </p:nvPr>
        </p:nvSpPr>
        <p:spPr/>
        <p:txBody>
          <a:bodyPr>
            <a:normAutofit/>
          </a:bodyPr>
          <a:lstStyle/>
          <a:p>
            <a:pPr marL="0" indent="0">
              <a:buNone/>
            </a:pPr>
            <a:r>
              <a:rPr lang="en-US" dirty="0"/>
              <a:t>Assignment operators</a:t>
            </a:r>
          </a:p>
        </p:txBody>
      </p:sp>
      <p:graphicFrame>
        <p:nvGraphicFramePr>
          <p:cNvPr id="5" name="Content Placeholder 4"/>
          <p:cNvGraphicFramePr>
            <a:graphicFrameLocks/>
          </p:cNvGraphicFramePr>
          <p:nvPr>
            <p:extLst>
              <p:ext uri="{D42A27DB-BD31-4B8C-83A1-F6EECF244321}">
                <p14:modId xmlns:p14="http://schemas.microsoft.com/office/powerpoint/2010/main" val="727859786"/>
              </p:ext>
            </p:extLst>
          </p:nvPr>
        </p:nvGraphicFramePr>
        <p:xfrm>
          <a:off x="838200" y="2475217"/>
          <a:ext cx="8075221" cy="2651760"/>
        </p:xfrm>
        <a:graphic>
          <a:graphicData uri="http://schemas.openxmlformats.org/drawingml/2006/table">
            <a:tbl>
              <a:tblPr firstRow="1">
                <a:tableStyleId>{284E427A-3D55-4303-BF80-6455036E1DE7}</a:tableStyleId>
              </a:tblPr>
              <a:tblGrid>
                <a:gridCol w="1790332"/>
                <a:gridCol w="1751527"/>
                <a:gridCol w="4533362"/>
              </a:tblGrid>
              <a:tr h="0">
                <a:tc>
                  <a:txBody>
                    <a:bodyPr/>
                    <a:lstStyle/>
                    <a:p>
                      <a:pPr algn="l" fontAlgn="t"/>
                      <a:r>
                        <a:rPr lang="en-GB" dirty="0">
                          <a:effectLst/>
                        </a:rPr>
                        <a:t>Assignment</a:t>
                      </a:r>
                    </a:p>
                  </a:txBody>
                  <a:tcPr marL="28575" marR="28575" marT="28575" marB="28575"/>
                </a:tc>
                <a:tc>
                  <a:txBody>
                    <a:bodyPr/>
                    <a:lstStyle/>
                    <a:p>
                      <a:pPr algn="l" fontAlgn="t"/>
                      <a:r>
                        <a:rPr lang="en-GB" dirty="0" err="1">
                          <a:effectLst/>
                        </a:rPr>
                        <a:t>Sama</a:t>
                      </a:r>
                      <a:r>
                        <a:rPr lang="en-GB" dirty="0">
                          <a:effectLst/>
                        </a:rPr>
                        <a:t> </a:t>
                      </a:r>
                      <a:r>
                        <a:rPr lang="en-GB" dirty="0" err="1">
                          <a:effectLst/>
                        </a:rPr>
                        <a:t>seperti</a:t>
                      </a:r>
                      <a:endParaRPr lang="en-GB" dirty="0">
                        <a:effectLst/>
                      </a:endParaRPr>
                    </a:p>
                  </a:txBody>
                  <a:tcPr marL="28575" marR="28575" marT="28575" marB="28575"/>
                </a:tc>
                <a:tc>
                  <a:txBody>
                    <a:bodyPr/>
                    <a:lstStyle/>
                    <a:p>
                      <a:pPr algn="l" fontAlgn="t"/>
                      <a:r>
                        <a:rPr lang="en-GB" dirty="0" err="1">
                          <a:effectLst/>
                        </a:rPr>
                        <a:t>Keterangan</a:t>
                      </a:r>
                      <a:endParaRPr lang="en-GB" dirty="0">
                        <a:effectLst/>
                      </a:endParaRPr>
                    </a:p>
                  </a:txBody>
                  <a:tcPr marL="28575" marR="28575" marT="28575" marB="28575"/>
                </a:tc>
              </a:tr>
              <a:tr h="0">
                <a:tc>
                  <a:txBody>
                    <a:bodyPr/>
                    <a:lstStyle/>
                    <a:p>
                      <a:pPr fontAlgn="t"/>
                      <a:r>
                        <a:rPr lang="en-GB">
                          <a:effectLst/>
                        </a:rPr>
                        <a:t>x = y</a:t>
                      </a:r>
                    </a:p>
                  </a:txBody>
                  <a:tcPr marL="28575" marR="28575" marT="28575" marB="28575"/>
                </a:tc>
                <a:tc>
                  <a:txBody>
                    <a:bodyPr/>
                    <a:lstStyle/>
                    <a:p>
                      <a:pPr fontAlgn="t"/>
                      <a:r>
                        <a:rPr lang="en-GB">
                          <a:effectLst/>
                        </a:rPr>
                        <a:t>x = y</a:t>
                      </a:r>
                    </a:p>
                  </a:txBody>
                  <a:tcPr marL="28575" marR="28575" marT="28575" marB="28575"/>
                </a:tc>
                <a:tc>
                  <a:txBody>
                    <a:bodyPr/>
                    <a:lstStyle/>
                    <a:p>
                      <a:pPr fontAlgn="t"/>
                      <a:r>
                        <a:rPr lang="es-ES">
                          <a:effectLst/>
                        </a:rPr>
                        <a:t>Nilai x sama dengan y</a:t>
                      </a:r>
                    </a:p>
                  </a:txBody>
                  <a:tcPr marL="28575" marR="28575" marT="28575" marB="28575"/>
                </a:tc>
              </a:tr>
              <a:tr h="0">
                <a:tc>
                  <a:txBody>
                    <a:bodyPr/>
                    <a:lstStyle/>
                    <a:p>
                      <a:pPr fontAlgn="t"/>
                      <a:r>
                        <a:rPr lang="en-GB" dirty="0">
                          <a:effectLst/>
                        </a:rPr>
                        <a:t>x += y</a:t>
                      </a:r>
                    </a:p>
                  </a:txBody>
                  <a:tcPr marL="28575" marR="28575" marT="28575" marB="28575"/>
                </a:tc>
                <a:tc>
                  <a:txBody>
                    <a:bodyPr/>
                    <a:lstStyle/>
                    <a:p>
                      <a:pPr fontAlgn="t"/>
                      <a:r>
                        <a:rPr lang="en-GB">
                          <a:effectLst/>
                        </a:rPr>
                        <a:t>x = x + y</a:t>
                      </a:r>
                    </a:p>
                  </a:txBody>
                  <a:tcPr marL="28575" marR="28575" marT="28575" marB="28575"/>
                </a:tc>
                <a:tc>
                  <a:txBody>
                    <a:bodyPr/>
                    <a:lstStyle/>
                    <a:p>
                      <a:pPr fontAlgn="t"/>
                      <a:r>
                        <a:rPr lang="en-GB">
                          <a:effectLst/>
                        </a:rPr>
                        <a:t>Penjumlahan</a:t>
                      </a:r>
                    </a:p>
                  </a:txBody>
                  <a:tcPr marL="28575" marR="28575" marT="28575" marB="28575"/>
                </a:tc>
              </a:tr>
              <a:tr h="0">
                <a:tc>
                  <a:txBody>
                    <a:bodyPr/>
                    <a:lstStyle/>
                    <a:p>
                      <a:pPr fontAlgn="t"/>
                      <a:r>
                        <a:rPr lang="en-GB">
                          <a:effectLst/>
                        </a:rPr>
                        <a:t>x -= y</a:t>
                      </a:r>
                    </a:p>
                  </a:txBody>
                  <a:tcPr marL="28575" marR="28575" marT="28575" marB="28575"/>
                </a:tc>
                <a:tc>
                  <a:txBody>
                    <a:bodyPr/>
                    <a:lstStyle/>
                    <a:p>
                      <a:pPr fontAlgn="t"/>
                      <a:r>
                        <a:rPr lang="en-GB">
                          <a:effectLst/>
                        </a:rPr>
                        <a:t>x = x – y</a:t>
                      </a:r>
                    </a:p>
                  </a:txBody>
                  <a:tcPr marL="28575" marR="28575" marT="28575" marB="28575"/>
                </a:tc>
                <a:tc>
                  <a:txBody>
                    <a:bodyPr/>
                    <a:lstStyle/>
                    <a:p>
                      <a:pPr fontAlgn="t"/>
                      <a:r>
                        <a:rPr lang="en-GB">
                          <a:effectLst/>
                        </a:rPr>
                        <a:t>Pengurangan</a:t>
                      </a:r>
                    </a:p>
                  </a:txBody>
                  <a:tcPr marL="28575" marR="28575" marT="28575" marB="28575"/>
                </a:tc>
              </a:tr>
              <a:tr h="0">
                <a:tc>
                  <a:txBody>
                    <a:bodyPr/>
                    <a:lstStyle/>
                    <a:p>
                      <a:pPr fontAlgn="t"/>
                      <a:r>
                        <a:rPr lang="en-GB">
                          <a:effectLst/>
                        </a:rPr>
                        <a:t>x *= y</a:t>
                      </a:r>
                    </a:p>
                  </a:txBody>
                  <a:tcPr marL="28575" marR="28575" marT="28575" marB="28575"/>
                </a:tc>
                <a:tc>
                  <a:txBody>
                    <a:bodyPr/>
                    <a:lstStyle/>
                    <a:p>
                      <a:pPr fontAlgn="t"/>
                      <a:r>
                        <a:rPr lang="en-GB">
                          <a:effectLst/>
                        </a:rPr>
                        <a:t>x = x * y</a:t>
                      </a:r>
                    </a:p>
                  </a:txBody>
                  <a:tcPr marL="28575" marR="28575" marT="28575" marB="28575"/>
                </a:tc>
                <a:tc>
                  <a:txBody>
                    <a:bodyPr/>
                    <a:lstStyle/>
                    <a:p>
                      <a:pPr fontAlgn="t"/>
                      <a:r>
                        <a:rPr lang="en-GB">
                          <a:effectLst/>
                        </a:rPr>
                        <a:t>Perkalian</a:t>
                      </a:r>
                    </a:p>
                  </a:txBody>
                  <a:tcPr marL="28575" marR="28575" marT="28575" marB="28575"/>
                </a:tc>
              </a:tr>
              <a:tr h="0">
                <a:tc>
                  <a:txBody>
                    <a:bodyPr/>
                    <a:lstStyle/>
                    <a:p>
                      <a:pPr fontAlgn="t"/>
                      <a:r>
                        <a:rPr lang="en-GB">
                          <a:effectLst/>
                        </a:rPr>
                        <a:t>x /= y</a:t>
                      </a:r>
                    </a:p>
                  </a:txBody>
                  <a:tcPr marL="28575" marR="28575" marT="28575" marB="28575"/>
                </a:tc>
                <a:tc>
                  <a:txBody>
                    <a:bodyPr/>
                    <a:lstStyle/>
                    <a:p>
                      <a:pPr fontAlgn="t"/>
                      <a:r>
                        <a:rPr lang="en-GB">
                          <a:effectLst/>
                        </a:rPr>
                        <a:t>x = x / y</a:t>
                      </a:r>
                    </a:p>
                  </a:txBody>
                  <a:tcPr marL="28575" marR="28575" marT="28575" marB="28575"/>
                </a:tc>
                <a:tc>
                  <a:txBody>
                    <a:bodyPr/>
                    <a:lstStyle/>
                    <a:p>
                      <a:pPr fontAlgn="t"/>
                      <a:r>
                        <a:rPr lang="en-GB">
                          <a:effectLst/>
                        </a:rPr>
                        <a:t>Pembagian</a:t>
                      </a:r>
                    </a:p>
                  </a:txBody>
                  <a:tcPr marL="28575" marR="28575" marT="28575" marB="28575"/>
                </a:tc>
              </a:tr>
              <a:tr h="0">
                <a:tc>
                  <a:txBody>
                    <a:bodyPr/>
                    <a:lstStyle/>
                    <a:p>
                      <a:pPr fontAlgn="t"/>
                      <a:r>
                        <a:rPr lang="en-GB">
                          <a:effectLst/>
                        </a:rPr>
                        <a:t>x %= y</a:t>
                      </a:r>
                    </a:p>
                  </a:txBody>
                  <a:tcPr marL="28575" marR="28575" marT="28575" marB="28575"/>
                </a:tc>
                <a:tc>
                  <a:txBody>
                    <a:bodyPr/>
                    <a:lstStyle/>
                    <a:p>
                      <a:pPr fontAlgn="t"/>
                      <a:r>
                        <a:rPr lang="en-GB">
                          <a:effectLst/>
                        </a:rPr>
                        <a:t>x = x % y</a:t>
                      </a:r>
                    </a:p>
                  </a:txBody>
                  <a:tcPr marL="28575" marR="28575" marT="28575" marB="28575"/>
                </a:tc>
                <a:tc>
                  <a:txBody>
                    <a:bodyPr/>
                    <a:lstStyle/>
                    <a:p>
                      <a:pPr fontAlgn="t"/>
                      <a:r>
                        <a:rPr lang="en-GB">
                          <a:effectLst/>
                        </a:rPr>
                        <a:t>Modulus</a:t>
                      </a:r>
                    </a:p>
                  </a:txBody>
                  <a:tcPr marL="28575" marR="28575" marT="28575" marB="28575"/>
                </a:tc>
              </a:tr>
              <a:tr h="0">
                <a:tc>
                  <a:txBody>
                    <a:bodyPr/>
                    <a:lstStyle/>
                    <a:p>
                      <a:pPr fontAlgn="t"/>
                      <a:r>
                        <a:rPr lang="en-GB">
                          <a:effectLst/>
                        </a:rPr>
                        <a:t>a .= b</a:t>
                      </a:r>
                    </a:p>
                  </a:txBody>
                  <a:tcPr marL="28575" marR="28575" marT="28575" marB="28575"/>
                </a:tc>
                <a:tc>
                  <a:txBody>
                    <a:bodyPr/>
                    <a:lstStyle/>
                    <a:p>
                      <a:pPr fontAlgn="t"/>
                      <a:r>
                        <a:rPr lang="en-GB">
                          <a:effectLst/>
                        </a:rPr>
                        <a:t>a = a . b</a:t>
                      </a:r>
                    </a:p>
                  </a:txBody>
                  <a:tcPr marL="28575" marR="28575" marT="28575" marB="28575"/>
                </a:tc>
                <a:tc>
                  <a:txBody>
                    <a:bodyPr/>
                    <a:lstStyle/>
                    <a:p>
                      <a:pPr fontAlgn="t"/>
                      <a:r>
                        <a:rPr lang="en-GB" dirty="0" err="1">
                          <a:effectLst/>
                        </a:rPr>
                        <a:t>Penggabungan</a:t>
                      </a:r>
                      <a:endParaRPr lang="en-GB" dirty="0">
                        <a:effectLst/>
                      </a:endParaRPr>
                    </a:p>
                  </a:txBody>
                  <a:tcPr marL="28575" marR="28575" marT="28575" marB="28575"/>
                </a:tc>
              </a:tr>
            </a:tbl>
          </a:graphicData>
        </a:graphic>
      </p:graphicFrame>
    </p:spTree>
    <p:extLst>
      <p:ext uri="{BB962C8B-B14F-4D97-AF65-F5344CB8AC3E}">
        <p14:creationId xmlns:p14="http://schemas.microsoft.com/office/powerpoint/2010/main" val="893373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 itu PHP?</a:t>
            </a:r>
            <a:endParaRPr lang="en-US" dirty="0"/>
          </a:p>
        </p:txBody>
      </p:sp>
      <p:sp>
        <p:nvSpPr>
          <p:cNvPr id="3" name="Content Placeholder 2"/>
          <p:cNvSpPr>
            <a:spLocks noGrp="1"/>
          </p:cNvSpPr>
          <p:nvPr>
            <p:ph idx="1"/>
          </p:nvPr>
        </p:nvSpPr>
        <p:spPr/>
        <p:txBody>
          <a:bodyPr/>
          <a:lstStyle/>
          <a:p>
            <a:endParaRPr lang="en-US" dirty="0" smtClean="0"/>
          </a:p>
          <a:p>
            <a:r>
              <a:rPr lang="id-ID" dirty="0" smtClean="0"/>
              <a:t>Merupakan singkatan </a:t>
            </a:r>
            <a:r>
              <a:rPr lang="id-ID" i="1" dirty="0" smtClean="0"/>
              <a:t>recursive</a:t>
            </a:r>
            <a:r>
              <a:rPr lang="id-ID" dirty="0" smtClean="0"/>
              <a:t> dari </a:t>
            </a:r>
            <a:r>
              <a:rPr lang="id-ID" b="1" u="sng" dirty="0" smtClean="0"/>
              <a:t>P</a:t>
            </a:r>
            <a:r>
              <a:rPr lang="id-ID" dirty="0" smtClean="0"/>
              <a:t>HP : </a:t>
            </a:r>
            <a:r>
              <a:rPr lang="id-ID" b="1" u="sng" dirty="0" smtClean="0"/>
              <a:t>H</a:t>
            </a:r>
            <a:r>
              <a:rPr lang="id-ID" dirty="0" smtClean="0"/>
              <a:t>ypertext </a:t>
            </a:r>
            <a:r>
              <a:rPr lang="id-ID" b="1" u="sng" dirty="0" smtClean="0"/>
              <a:t>P</a:t>
            </a:r>
            <a:r>
              <a:rPr lang="id-ID" dirty="0" smtClean="0"/>
              <a:t>repocessor</a:t>
            </a:r>
            <a:endParaRPr lang="en-US" dirty="0" smtClean="0"/>
          </a:p>
          <a:p>
            <a:pPr marL="0" indent="0">
              <a:buNone/>
            </a:pPr>
            <a:endParaRPr lang="en-US" dirty="0" smtClean="0"/>
          </a:p>
          <a:p>
            <a:r>
              <a:rPr lang="id-ID" dirty="0" smtClean="0"/>
              <a:t>Pertama kali dibuat oleh </a:t>
            </a:r>
            <a:r>
              <a:rPr lang="id-ID" b="1" dirty="0" smtClean="0">
                <a:hlinkClick r:id="rId2"/>
              </a:rPr>
              <a:t>Rasmus Lerdorf</a:t>
            </a:r>
            <a:r>
              <a:rPr lang="id-ID" b="1" dirty="0" smtClean="0"/>
              <a:t> </a:t>
            </a:r>
            <a:r>
              <a:rPr lang="id-ID" dirty="0" smtClean="0"/>
              <a:t>pada tahun 1994.</a:t>
            </a:r>
            <a:r>
              <a:rPr lang="en-US" dirty="0" smtClean="0"/>
              <a:t> </a:t>
            </a:r>
          </a:p>
          <a:p>
            <a:pPr marL="0" indent="0">
              <a:buNone/>
            </a:pPr>
            <a:endParaRPr lang="en-US" dirty="0" smtClean="0"/>
          </a:p>
          <a:p>
            <a:r>
              <a:rPr lang="id-ID" dirty="0" smtClean="0"/>
              <a:t>Setiap satu statement (perintah) biasanya diakhiri dengan titik-koma (;)</a:t>
            </a:r>
          </a:p>
        </p:txBody>
      </p:sp>
    </p:spTree>
    <p:extLst>
      <p:ext uri="{BB962C8B-B14F-4D97-AF65-F5344CB8AC3E}">
        <p14:creationId xmlns:p14="http://schemas.microsoft.com/office/powerpoint/2010/main" val="489300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PHP</a:t>
            </a:r>
            <a:endParaRPr lang="en-US" dirty="0"/>
          </a:p>
        </p:txBody>
      </p:sp>
      <p:sp>
        <p:nvSpPr>
          <p:cNvPr id="3" name="Content Placeholder 2"/>
          <p:cNvSpPr>
            <a:spLocks noGrp="1"/>
          </p:cNvSpPr>
          <p:nvPr>
            <p:ph idx="1"/>
          </p:nvPr>
        </p:nvSpPr>
        <p:spPr/>
        <p:txBody>
          <a:bodyPr>
            <a:normAutofit/>
          </a:bodyPr>
          <a:lstStyle/>
          <a:p>
            <a:pPr marL="0" indent="0">
              <a:buNone/>
            </a:pPr>
            <a:r>
              <a:rPr lang="en-US" dirty="0"/>
              <a:t>Comparison operators</a:t>
            </a:r>
          </a:p>
        </p:txBody>
      </p:sp>
      <p:graphicFrame>
        <p:nvGraphicFramePr>
          <p:cNvPr id="6" name="Content Placeholder 3"/>
          <p:cNvGraphicFramePr>
            <a:graphicFrameLocks/>
          </p:cNvGraphicFramePr>
          <p:nvPr>
            <p:extLst>
              <p:ext uri="{D42A27DB-BD31-4B8C-83A1-F6EECF244321}">
                <p14:modId xmlns:p14="http://schemas.microsoft.com/office/powerpoint/2010/main" val="1018378469"/>
              </p:ext>
            </p:extLst>
          </p:nvPr>
        </p:nvGraphicFramePr>
        <p:xfrm>
          <a:off x="838200" y="2419789"/>
          <a:ext cx="9881494" cy="3353380"/>
        </p:xfrm>
        <a:graphic>
          <a:graphicData uri="http://schemas.openxmlformats.org/drawingml/2006/table">
            <a:tbl>
              <a:tblPr firstRow="1">
                <a:tableStyleId>{3C2FFA5D-87B4-456A-9821-1D502468CF0F}</a:tableStyleId>
              </a:tblPr>
              <a:tblGrid>
                <a:gridCol w="1138984"/>
                <a:gridCol w="1752282"/>
                <a:gridCol w="4066724"/>
                <a:gridCol w="2923504"/>
              </a:tblGrid>
              <a:tr h="212472">
                <a:tc>
                  <a:txBody>
                    <a:bodyPr/>
                    <a:lstStyle/>
                    <a:p>
                      <a:pPr algn="l" fontAlgn="t"/>
                      <a:r>
                        <a:rPr lang="en-GB" sz="1400" dirty="0">
                          <a:effectLst/>
                        </a:rPr>
                        <a:t>Operator</a:t>
                      </a:r>
                    </a:p>
                  </a:txBody>
                  <a:tcPr marL="18317" marR="18317" marT="18317" marB="18317"/>
                </a:tc>
                <a:tc>
                  <a:txBody>
                    <a:bodyPr/>
                    <a:lstStyle/>
                    <a:p>
                      <a:pPr algn="l" fontAlgn="t"/>
                      <a:r>
                        <a:rPr lang="en-GB" sz="1400" dirty="0" err="1">
                          <a:effectLst/>
                        </a:rPr>
                        <a:t>Nama</a:t>
                      </a:r>
                      <a:endParaRPr lang="en-GB" sz="1400" dirty="0">
                        <a:effectLst/>
                      </a:endParaRPr>
                    </a:p>
                  </a:txBody>
                  <a:tcPr marL="18317" marR="18317" marT="18317" marB="18317"/>
                </a:tc>
                <a:tc>
                  <a:txBody>
                    <a:bodyPr/>
                    <a:lstStyle/>
                    <a:p>
                      <a:pPr algn="l" fontAlgn="t"/>
                      <a:r>
                        <a:rPr lang="en-GB" sz="1400">
                          <a:effectLst/>
                        </a:rPr>
                        <a:t>Keterangan</a:t>
                      </a:r>
                    </a:p>
                  </a:txBody>
                  <a:tcPr marL="18317" marR="18317" marT="18317" marB="18317"/>
                </a:tc>
                <a:tc>
                  <a:txBody>
                    <a:bodyPr/>
                    <a:lstStyle/>
                    <a:p>
                      <a:pPr algn="l" fontAlgn="t"/>
                      <a:r>
                        <a:rPr lang="en-GB" sz="1400" dirty="0" err="1">
                          <a:effectLst/>
                        </a:rPr>
                        <a:t>Contoh</a:t>
                      </a:r>
                      <a:endParaRPr lang="en-GB" sz="1400" dirty="0">
                        <a:effectLst/>
                      </a:endParaRPr>
                    </a:p>
                  </a:txBody>
                  <a:tcPr marL="18317" marR="18317" marT="18317" marB="18317"/>
                </a:tc>
              </a:tr>
              <a:tr h="212472">
                <a:tc>
                  <a:txBody>
                    <a:bodyPr/>
                    <a:lstStyle/>
                    <a:p>
                      <a:pPr fontAlgn="t"/>
                      <a:r>
                        <a:rPr lang="en-GB" sz="1400">
                          <a:effectLst/>
                        </a:rPr>
                        <a:t>x == y</a:t>
                      </a:r>
                    </a:p>
                  </a:txBody>
                  <a:tcPr marL="18317" marR="18317" marT="18317" marB="18317"/>
                </a:tc>
                <a:tc>
                  <a:txBody>
                    <a:bodyPr/>
                    <a:lstStyle/>
                    <a:p>
                      <a:pPr fontAlgn="t"/>
                      <a:r>
                        <a:rPr lang="en-GB" sz="1400">
                          <a:effectLst/>
                        </a:rPr>
                        <a:t>Sama dengan</a:t>
                      </a:r>
                    </a:p>
                  </a:txBody>
                  <a:tcPr marL="18317" marR="18317" marT="18317" marB="18317"/>
                </a:tc>
                <a:tc>
                  <a:txBody>
                    <a:bodyPr/>
                    <a:lstStyle/>
                    <a:p>
                      <a:pPr fontAlgn="t"/>
                      <a:r>
                        <a:rPr lang="en-GB" sz="1400">
                          <a:effectLst/>
                        </a:rPr>
                        <a:t>Benar jika x sama dengan y</a:t>
                      </a:r>
                    </a:p>
                  </a:txBody>
                  <a:tcPr marL="18317" marR="18317" marT="18317" marB="18317"/>
                </a:tc>
                <a:tc>
                  <a:txBody>
                    <a:bodyPr/>
                    <a:lstStyle/>
                    <a:p>
                      <a:pPr fontAlgn="t"/>
                      <a:r>
                        <a:rPr lang="en-GB" sz="1400">
                          <a:effectLst/>
                        </a:rPr>
                        <a:t>5==8 Bernilai salah</a:t>
                      </a:r>
                    </a:p>
                  </a:txBody>
                  <a:tcPr marL="18317" marR="18317" marT="18317" marB="18317"/>
                </a:tc>
              </a:tr>
              <a:tr h="388311">
                <a:tc>
                  <a:txBody>
                    <a:bodyPr/>
                    <a:lstStyle/>
                    <a:p>
                      <a:pPr fontAlgn="t"/>
                      <a:r>
                        <a:rPr lang="en-GB" sz="1400">
                          <a:effectLst/>
                        </a:rPr>
                        <a:t>x === y</a:t>
                      </a:r>
                    </a:p>
                  </a:txBody>
                  <a:tcPr marL="18317" marR="18317" marT="18317" marB="18317"/>
                </a:tc>
                <a:tc>
                  <a:txBody>
                    <a:bodyPr/>
                    <a:lstStyle/>
                    <a:p>
                      <a:pPr fontAlgn="t"/>
                      <a:r>
                        <a:rPr lang="en-GB" sz="1400" dirty="0">
                          <a:effectLst/>
                        </a:rPr>
                        <a:t>Identik</a:t>
                      </a:r>
                    </a:p>
                  </a:txBody>
                  <a:tcPr marL="18317" marR="18317" marT="18317" marB="18317"/>
                </a:tc>
                <a:tc>
                  <a:txBody>
                    <a:bodyPr/>
                    <a:lstStyle/>
                    <a:p>
                      <a:pPr fontAlgn="t"/>
                      <a:r>
                        <a:rPr lang="en-GB" sz="1400">
                          <a:effectLst/>
                        </a:rPr>
                        <a:t>Benar jika x sama dengan y, dan keduanya merupakan dari jenis yang sama</a:t>
                      </a:r>
                    </a:p>
                  </a:txBody>
                  <a:tcPr marL="18317" marR="18317" marT="18317" marB="18317"/>
                </a:tc>
                <a:tc>
                  <a:txBody>
                    <a:bodyPr/>
                    <a:lstStyle/>
                    <a:p>
                      <a:pPr fontAlgn="t"/>
                      <a:r>
                        <a:rPr lang="en-GB" sz="1400">
                          <a:effectLst/>
                        </a:rPr>
                        <a:t>5===”5″ Bernilai salah</a:t>
                      </a:r>
                    </a:p>
                  </a:txBody>
                  <a:tcPr marL="18317" marR="18317" marT="18317" marB="18317"/>
                </a:tc>
              </a:tr>
              <a:tr h="212472">
                <a:tc>
                  <a:txBody>
                    <a:bodyPr/>
                    <a:lstStyle/>
                    <a:p>
                      <a:pPr fontAlgn="t"/>
                      <a:r>
                        <a:rPr lang="en-GB" sz="1400">
                          <a:effectLst/>
                        </a:rPr>
                        <a:t>x != y</a:t>
                      </a:r>
                    </a:p>
                  </a:txBody>
                  <a:tcPr marL="18317" marR="18317" marT="18317" marB="18317"/>
                </a:tc>
                <a:tc>
                  <a:txBody>
                    <a:bodyPr/>
                    <a:lstStyle/>
                    <a:p>
                      <a:pPr fontAlgn="t"/>
                      <a:r>
                        <a:rPr lang="en-GB" sz="1400">
                          <a:effectLst/>
                        </a:rPr>
                        <a:t>Tidak sama dengan</a:t>
                      </a:r>
                    </a:p>
                  </a:txBody>
                  <a:tcPr marL="18317" marR="18317" marT="18317" marB="18317"/>
                </a:tc>
                <a:tc>
                  <a:txBody>
                    <a:bodyPr/>
                    <a:lstStyle/>
                    <a:p>
                      <a:pPr fontAlgn="t"/>
                      <a:r>
                        <a:rPr lang="en-GB" sz="1400">
                          <a:effectLst/>
                        </a:rPr>
                        <a:t>Benar jika x tidak sama dengan</a:t>
                      </a:r>
                    </a:p>
                  </a:txBody>
                  <a:tcPr marL="18317" marR="18317" marT="18317" marB="18317"/>
                </a:tc>
                <a:tc>
                  <a:txBody>
                    <a:bodyPr/>
                    <a:lstStyle/>
                    <a:p>
                      <a:pPr fontAlgn="t"/>
                      <a:r>
                        <a:rPr lang="en-GB" sz="1400" dirty="0">
                          <a:effectLst/>
                        </a:rPr>
                        <a:t>5!=8 </a:t>
                      </a:r>
                      <a:r>
                        <a:rPr lang="en-GB" sz="1400" dirty="0" err="1">
                          <a:effectLst/>
                        </a:rPr>
                        <a:t>Bernilai</a:t>
                      </a:r>
                      <a:r>
                        <a:rPr lang="en-GB" sz="1400" dirty="0">
                          <a:effectLst/>
                        </a:rPr>
                        <a:t> </a:t>
                      </a:r>
                      <a:r>
                        <a:rPr lang="en-GB" sz="1400" dirty="0" err="1">
                          <a:effectLst/>
                        </a:rPr>
                        <a:t>benar</a:t>
                      </a:r>
                      <a:endParaRPr lang="en-GB" sz="1400" dirty="0">
                        <a:effectLst/>
                      </a:endParaRPr>
                    </a:p>
                  </a:txBody>
                  <a:tcPr marL="18317" marR="18317" marT="18317" marB="18317"/>
                </a:tc>
              </a:tr>
              <a:tr h="212472">
                <a:tc>
                  <a:txBody>
                    <a:bodyPr/>
                    <a:lstStyle/>
                    <a:p>
                      <a:pPr fontAlgn="t"/>
                      <a:r>
                        <a:rPr lang="en-GB" sz="1400">
                          <a:effectLst/>
                        </a:rPr>
                        <a:t>x &lt;&gt; y</a:t>
                      </a:r>
                    </a:p>
                  </a:txBody>
                  <a:tcPr marL="18317" marR="18317" marT="18317" marB="18317"/>
                </a:tc>
                <a:tc>
                  <a:txBody>
                    <a:bodyPr/>
                    <a:lstStyle/>
                    <a:p>
                      <a:pPr fontAlgn="t"/>
                      <a:r>
                        <a:rPr lang="en-GB" sz="1400">
                          <a:effectLst/>
                        </a:rPr>
                        <a:t>Tidak sama dengan</a:t>
                      </a:r>
                    </a:p>
                  </a:txBody>
                  <a:tcPr marL="18317" marR="18317" marT="18317" marB="18317"/>
                </a:tc>
                <a:tc>
                  <a:txBody>
                    <a:bodyPr/>
                    <a:lstStyle/>
                    <a:p>
                      <a:pPr fontAlgn="t"/>
                      <a:r>
                        <a:rPr lang="en-GB" sz="1400">
                          <a:effectLst/>
                        </a:rPr>
                        <a:t>Benar jika x tidak sama dengan</a:t>
                      </a:r>
                    </a:p>
                  </a:txBody>
                  <a:tcPr marL="18317" marR="18317" marT="18317" marB="18317"/>
                </a:tc>
                <a:tc>
                  <a:txBody>
                    <a:bodyPr/>
                    <a:lstStyle/>
                    <a:p>
                      <a:pPr fontAlgn="t"/>
                      <a:r>
                        <a:rPr lang="en-GB" sz="1400">
                          <a:effectLst/>
                        </a:rPr>
                        <a:t>5&lt;&gt;8 Bernilai benar</a:t>
                      </a:r>
                    </a:p>
                  </a:txBody>
                  <a:tcPr marL="18317" marR="18317" marT="18317" marB="18317"/>
                </a:tc>
              </a:tr>
              <a:tr h="388311">
                <a:tc>
                  <a:txBody>
                    <a:bodyPr/>
                    <a:lstStyle/>
                    <a:p>
                      <a:pPr fontAlgn="t"/>
                      <a:r>
                        <a:rPr lang="en-GB" sz="1400">
                          <a:effectLst/>
                        </a:rPr>
                        <a:t>x !== y</a:t>
                      </a:r>
                    </a:p>
                  </a:txBody>
                  <a:tcPr marL="18317" marR="18317" marT="18317" marB="18317"/>
                </a:tc>
                <a:tc>
                  <a:txBody>
                    <a:bodyPr/>
                    <a:lstStyle/>
                    <a:p>
                      <a:pPr fontAlgn="t"/>
                      <a:r>
                        <a:rPr lang="en-GB" sz="1400">
                          <a:effectLst/>
                        </a:rPr>
                        <a:t>Tidak identik</a:t>
                      </a:r>
                    </a:p>
                  </a:txBody>
                  <a:tcPr marL="18317" marR="18317" marT="18317" marB="18317"/>
                </a:tc>
                <a:tc>
                  <a:txBody>
                    <a:bodyPr/>
                    <a:lstStyle/>
                    <a:p>
                      <a:pPr fontAlgn="t"/>
                      <a:r>
                        <a:rPr lang="en-GB" sz="1400">
                          <a:effectLst/>
                        </a:rPr>
                        <a:t>Benar jika x tidak sama dengan y, atau keduanya bukan dari jenis yang sama</a:t>
                      </a:r>
                    </a:p>
                  </a:txBody>
                  <a:tcPr marL="18317" marR="18317" marT="18317" marB="18317"/>
                </a:tc>
                <a:tc>
                  <a:txBody>
                    <a:bodyPr/>
                    <a:lstStyle/>
                    <a:p>
                      <a:pPr fontAlgn="t"/>
                      <a:r>
                        <a:rPr lang="en-GB" sz="1400">
                          <a:effectLst/>
                        </a:rPr>
                        <a:t>5!==”5″ Bernilai benar</a:t>
                      </a:r>
                    </a:p>
                  </a:txBody>
                  <a:tcPr marL="18317" marR="18317" marT="18317" marB="18317"/>
                </a:tc>
              </a:tr>
              <a:tr h="212472">
                <a:tc>
                  <a:txBody>
                    <a:bodyPr/>
                    <a:lstStyle/>
                    <a:p>
                      <a:pPr fontAlgn="t"/>
                      <a:r>
                        <a:rPr lang="en-GB" sz="1400">
                          <a:effectLst/>
                        </a:rPr>
                        <a:t>x &gt; y</a:t>
                      </a:r>
                    </a:p>
                  </a:txBody>
                  <a:tcPr marL="18317" marR="18317" marT="18317" marB="18317"/>
                </a:tc>
                <a:tc>
                  <a:txBody>
                    <a:bodyPr/>
                    <a:lstStyle/>
                    <a:p>
                      <a:pPr fontAlgn="t"/>
                      <a:r>
                        <a:rPr lang="en-GB" sz="1400">
                          <a:effectLst/>
                        </a:rPr>
                        <a:t>Lebih besar dari</a:t>
                      </a:r>
                    </a:p>
                  </a:txBody>
                  <a:tcPr marL="18317" marR="18317" marT="18317" marB="18317"/>
                </a:tc>
                <a:tc>
                  <a:txBody>
                    <a:bodyPr/>
                    <a:lstStyle/>
                    <a:p>
                      <a:pPr fontAlgn="t"/>
                      <a:r>
                        <a:rPr lang="sv-SE" sz="1400">
                          <a:effectLst/>
                        </a:rPr>
                        <a:t>Benar jika x lebih besar dari y</a:t>
                      </a:r>
                    </a:p>
                  </a:txBody>
                  <a:tcPr marL="18317" marR="18317" marT="18317" marB="18317"/>
                </a:tc>
                <a:tc>
                  <a:txBody>
                    <a:bodyPr/>
                    <a:lstStyle/>
                    <a:p>
                      <a:pPr fontAlgn="t"/>
                      <a:r>
                        <a:rPr lang="en-GB" sz="1400">
                          <a:effectLst/>
                        </a:rPr>
                        <a:t>5&gt;8 Bernilai salah</a:t>
                      </a:r>
                    </a:p>
                  </a:txBody>
                  <a:tcPr marL="18317" marR="18317" marT="18317" marB="18317"/>
                </a:tc>
              </a:tr>
              <a:tr h="212472">
                <a:tc>
                  <a:txBody>
                    <a:bodyPr/>
                    <a:lstStyle/>
                    <a:p>
                      <a:pPr fontAlgn="t"/>
                      <a:r>
                        <a:rPr lang="en-GB" sz="1400">
                          <a:effectLst/>
                        </a:rPr>
                        <a:t>x &lt; y</a:t>
                      </a:r>
                    </a:p>
                  </a:txBody>
                  <a:tcPr marL="18317" marR="18317" marT="18317" marB="18317"/>
                </a:tc>
                <a:tc>
                  <a:txBody>
                    <a:bodyPr/>
                    <a:lstStyle/>
                    <a:p>
                      <a:pPr fontAlgn="t"/>
                      <a:r>
                        <a:rPr lang="en-GB" sz="1400">
                          <a:effectLst/>
                        </a:rPr>
                        <a:t>Lebih kecil dari</a:t>
                      </a:r>
                    </a:p>
                  </a:txBody>
                  <a:tcPr marL="18317" marR="18317" marT="18317" marB="18317"/>
                </a:tc>
                <a:tc>
                  <a:txBody>
                    <a:bodyPr/>
                    <a:lstStyle/>
                    <a:p>
                      <a:pPr fontAlgn="t"/>
                      <a:r>
                        <a:rPr lang="es-ES" sz="1400">
                          <a:effectLst/>
                        </a:rPr>
                        <a:t>Benar jika x lebih kecil dari y</a:t>
                      </a:r>
                    </a:p>
                  </a:txBody>
                  <a:tcPr marL="18317" marR="18317" marT="18317" marB="18317"/>
                </a:tc>
                <a:tc>
                  <a:txBody>
                    <a:bodyPr/>
                    <a:lstStyle/>
                    <a:p>
                      <a:pPr fontAlgn="t"/>
                      <a:r>
                        <a:rPr lang="en-GB" sz="1400">
                          <a:effectLst/>
                        </a:rPr>
                        <a:t>5&lt;8 Bernilai benar</a:t>
                      </a:r>
                    </a:p>
                  </a:txBody>
                  <a:tcPr marL="18317" marR="18317" marT="18317" marB="18317"/>
                </a:tc>
              </a:tr>
              <a:tr h="388311">
                <a:tc>
                  <a:txBody>
                    <a:bodyPr/>
                    <a:lstStyle/>
                    <a:p>
                      <a:pPr fontAlgn="t"/>
                      <a:r>
                        <a:rPr lang="en-GB" sz="1400">
                          <a:effectLst/>
                        </a:rPr>
                        <a:t>x &gt;= y</a:t>
                      </a:r>
                    </a:p>
                  </a:txBody>
                  <a:tcPr marL="18317" marR="18317" marT="18317" marB="18317"/>
                </a:tc>
                <a:tc>
                  <a:txBody>
                    <a:bodyPr/>
                    <a:lstStyle/>
                    <a:p>
                      <a:pPr fontAlgn="t"/>
                      <a:r>
                        <a:rPr lang="en-GB" sz="1400">
                          <a:effectLst/>
                        </a:rPr>
                        <a:t>Lebih besar dari atau sama dengan</a:t>
                      </a:r>
                    </a:p>
                  </a:txBody>
                  <a:tcPr marL="18317" marR="18317" marT="18317" marB="18317"/>
                </a:tc>
                <a:tc>
                  <a:txBody>
                    <a:bodyPr/>
                    <a:lstStyle/>
                    <a:p>
                      <a:pPr fontAlgn="t"/>
                      <a:r>
                        <a:rPr lang="en-GB" sz="1400">
                          <a:effectLst/>
                        </a:rPr>
                        <a:t>Benar jika x lebih besar dari atau sama dengan y</a:t>
                      </a:r>
                    </a:p>
                  </a:txBody>
                  <a:tcPr marL="18317" marR="18317" marT="18317" marB="18317"/>
                </a:tc>
                <a:tc>
                  <a:txBody>
                    <a:bodyPr/>
                    <a:lstStyle/>
                    <a:p>
                      <a:pPr fontAlgn="t"/>
                      <a:r>
                        <a:rPr lang="en-GB" sz="1400">
                          <a:effectLst/>
                        </a:rPr>
                        <a:t>5&gt;=8 Bernilai salah</a:t>
                      </a:r>
                    </a:p>
                  </a:txBody>
                  <a:tcPr marL="18317" marR="18317" marT="18317" marB="18317"/>
                </a:tc>
              </a:tr>
              <a:tr h="388311">
                <a:tc>
                  <a:txBody>
                    <a:bodyPr/>
                    <a:lstStyle/>
                    <a:p>
                      <a:pPr fontAlgn="t"/>
                      <a:r>
                        <a:rPr lang="en-GB" sz="1400">
                          <a:effectLst/>
                        </a:rPr>
                        <a:t>x &lt;= y</a:t>
                      </a:r>
                    </a:p>
                  </a:txBody>
                  <a:tcPr marL="18317" marR="18317" marT="18317" marB="18317"/>
                </a:tc>
                <a:tc>
                  <a:txBody>
                    <a:bodyPr/>
                    <a:lstStyle/>
                    <a:p>
                      <a:pPr fontAlgn="t"/>
                      <a:r>
                        <a:rPr lang="en-GB" sz="1400">
                          <a:effectLst/>
                        </a:rPr>
                        <a:t>Lebih kecil dari atau sama dengan</a:t>
                      </a:r>
                    </a:p>
                  </a:txBody>
                  <a:tcPr marL="18317" marR="18317" marT="18317" marB="18317"/>
                </a:tc>
                <a:tc>
                  <a:txBody>
                    <a:bodyPr/>
                    <a:lstStyle/>
                    <a:p>
                      <a:pPr fontAlgn="t"/>
                      <a:r>
                        <a:rPr lang="sv-SE" sz="1400">
                          <a:effectLst/>
                        </a:rPr>
                        <a:t>Benar jika x kurang dari atau sama dengan y</a:t>
                      </a:r>
                    </a:p>
                  </a:txBody>
                  <a:tcPr marL="18317" marR="18317" marT="18317" marB="18317"/>
                </a:tc>
                <a:tc>
                  <a:txBody>
                    <a:bodyPr/>
                    <a:lstStyle/>
                    <a:p>
                      <a:pPr fontAlgn="t"/>
                      <a:r>
                        <a:rPr lang="en-GB" sz="1400" dirty="0">
                          <a:effectLst/>
                        </a:rPr>
                        <a:t>5&lt;=8 </a:t>
                      </a:r>
                      <a:r>
                        <a:rPr lang="en-GB" sz="1400" dirty="0" err="1">
                          <a:effectLst/>
                        </a:rPr>
                        <a:t>Bernilai</a:t>
                      </a:r>
                      <a:r>
                        <a:rPr lang="en-GB" sz="1400" dirty="0">
                          <a:effectLst/>
                        </a:rPr>
                        <a:t> </a:t>
                      </a:r>
                      <a:r>
                        <a:rPr lang="en-GB" sz="1400" dirty="0" err="1">
                          <a:effectLst/>
                        </a:rPr>
                        <a:t>benar</a:t>
                      </a:r>
                      <a:endParaRPr lang="en-GB" sz="1400" dirty="0">
                        <a:effectLst/>
                      </a:endParaRPr>
                    </a:p>
                  </a:txBody>
                  <a:tcPr marL="18317" marR="18317" marT="18317" marB="18317"/>
                </a:tc>
              </a:tr>
            </a:tbl>
          </a:graphicData>
        </a:graphic>
      </p:graphicFrame>
    </p:spTree>
    <p:extLst>
      <p:ext uri="{BB962C8B-B14F-4D97-AF65-F5344CB8AC3E}">
        <p14:creationId xmlns:p14="http://schemas.microsoft.com/office/powerpoint/2010/main" val="3853834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PHP</a:t>
            </a:r>
            <a:endParaRPr lang="en-US" dirty="0"/>
          </a:p>
        </p:txBody>
      </p:sp>
      <p:sp>
        <p:nvSpPr>
          <p:cNvPr id="3" name="Content Placeholder 2"/>
          <p:cNvSpPr>
            <a:spLocks noGrp="1"/>
          </p:cNvSpPr>
          <p:nvPr>
            <p:ph idx="1"/>
          </p:nvPr>
        </p:nvSpPr>
        <p:spPr/>
        <p:txBody>
          <a:bodyPr>
            <a:normAutofit/>
          </a:bodyPr>
          <a:lstStyle/>
          <a:p>
            <a:pPr marL="0" indent="0">
              <a:buNone/>
            </a:pPr>
            <a:r>
              <a:rPr lang="en-US" dirty="0"/>
              <a:t>Increment/Decrement operators</a:t>
            </a:r>
          </a:p>
        </p:txBody>
      </p:sp>
      <p:graphicFrame>
        <p:nvGraphicFramePr>
          <p:cNvPr id="5" name="Content Placeholder 3"/>
          <p:cNvGraphicFramePr>
            <a:graphicFrameLocks/>
          </p:cNvGraphicFramePr>
          <p:nvPr>
            <p:extLst>
              <p:ext uri="{D42A27DB-BD31-4B8C-83A1-F6EECF244321}">
                <p14:modId xmlns:p14="http://schemas.microsoft.com/office/powerpoint/2010/main" val="22446394"/>
              </p:ext>
            </p:extLst>
          </p:nvPr>
        </p:nvGraphicFramePr>
        <p:xfrm>
          <a:off x="838200" y="2486623"/>
          <a:ext cx="7868991" cy="3416298"/>
        </p:xfrm>
        <a:graphic>
          <a:graphicData uri="http://schemas.openxmlformats.org/drawingml/2006/table">
            <a:tbl>
              <a:tblPr firstRow="1">
                <a:tableStyleId>{284E427A-3D55-4303-BF80-6455036E1DE7}</a:tableStyleId>
              </a:tblPr>
              <a:tblGrid>
                <a:gridCol w="1802058"/>
                <a:gridCol w="2117421"/>
                <a:gridCol w="3949512"/>
              </a:tblGrid>
              <a:tr h="501562">
                <a:tc>
                  <a:txBody>
                    <a:bodyPr/>
                    <a:lstStyle/>
                    <a:p>
                      <a:pPr algn="l" fontAlgn="t"/>
                      <a:r>
                        <a:rPr lang="en-GB" sz="1500">
                          <a:effectLst/>
                        </a:rPr>
                        <a:t>Operator</a:t>
                      </a:r>
                    </a:p>
                  </a:txBody>
                  <a:tcPr marL="23659" marR="23659" marT="23659" marB="23659"/>
                </a:tc>
                <a:tc>
                  <a:txBody>
                    <a:bodyPr/>
                    <a:lstStyle/>
                    <a:p>
                      <a:pPr algn="l" fontAlgn="t"/>
                      <a:r>
                        <a:rPr lang="en-GB" sz="1500">
                          <a:effectLst/>
                        </a:rPr>
                        <a:t>Nama</a:t>
                      </a:r>
                    </a:p>
                  </a:txBody>
                  <a:tcPr marL="23659" marR="23659" marT="23659" marB="23659"/>
                </a:tc>
                <a:tc>
                  <a:txBody>
                    <a:bodyPr/>
                    <a:lstStyle/>
                    <a:p>
                      <a:pPr algn="l" fontAlgn="t"/>
                      <a:r>
                        <a:rPr lang="en-GB" sz="1500">
                          <a:effectLst/>
                        </a:rPr>
                        <a:t>Keterangan</a:t>
                      </a:r>
                    </a:p>
                  </a:txBody>
                  <a:tcPr marL="23659" marR="23659" marT="23659" marB="23659"/>
                </a:tc>
              </a:tr>
              <a:tr h="728684">
                <a:tc>
                  <a:txBody>
                    <a:bodyPr/>
                    <a:lstStyle/>
                    <a:p>
                      <a:pPr fontAlgn="t"/>
                      <a:r>
                        <a:rPr lang="en-GB" sz="1500">
                          <a:effectLst/>
                        </a:rPr>
                        <a:t>++ x</a:t>
                      </a:r>
                    </a:p>
                  </a:txBody>
                  <a:tcPr marL="23659" marR="23659" marT="23659" marB="23659"/>
                </a:tc>
                <a:tc>
                  <a:txBody>
                    <a:bodyPr/>
                    <a:lstStyle/>
                    <a:p>
                      <a:pPr fontAlgn="t"/>
                      <a:r>
                        <a:rPr lang="en-GB" sz="1500">
                          <a:effectLst/>
                        </a:rPr>
                        <a:t>Pre-increment</a:t>
                      </a:r>
                    </a:p>
                  </a:txBody>
                  <a:tcPr marL="23659" marR="23659" marT="23659" marB="23659"/>
                </a:tc>
                <a:tc>
                  <a:txBody>
                    <a:bodyPr/>
                    <a:lstStyle/>
                    <a:p>
                      <a:pPr fontAlgn="t"/>
                      <a:r>
                        <a:rPr lang="en-GB" sz="1500" dirty="0" err="1">
                          <a:effectLst/>
                        </a:rPr>
                        <a:t>Menambah</a:t>
                      </a:r>
                      <a:r>
                        <a:rPr lang="en-GB" sz="1500" dirty="0">
                          <a:effectLst/>
                        </a:rPr>
                        <a:t> x </a:t>
                      </a:r>
                      <a:r>
                        <a:rPr lang="en-GB" sz="1500" dirty="0" err="1">
                          <a:effectLst/>
                        </a:rPr>
                        <a:t>sebanyak</a:t>
                      </a:r>
                      <a:r>
                        <a:rPr lang="en-GB" sz="1500" dirty="0">
                          <a:effectLst/>
                        </a:rPr>
                        <a:t> </a:t>
                      </a:r>
                      <a:r>
                        <a:rPr lang="en-GB" sz="1500" dirty="0" err="1">
                          <a:effectLst/>
                        </a:rPr>
                        <a:t>satu</a:t>
                      </a:r>
                      <a:r>
                        <a:rPr lang="en-GB" sz="1500" dirty="0">
                          <a:effectLst/>
                        </a:rPr>
                        <a:t>, </a:t>
                      </a:r>
                      <a:r>
                        <a:rPr lang="en-GB" sz="1500" dirty="0" err="1">
                          <a:effectLst/>
                        </a:rPr>
                        <a:t>kemudian</a:t>
                      </a:r>
                      <a:r>
                        <a:rPr lang="en-GB" sz="1500" dirty="0">
                          <a:effectLst/>
                        </a:rPr>
                        <a:t> </a:t>
                      </a:r>
                      <a:r>
                        <a:rPr lang="en-GB" sz="1500" dirty="0" err="1">
                          <a:effectLst/>
                        </a:rPr>
                        <a:t>kembali</a:t>
                      </a:r>
                      <a:r>
                        <a:rPr lang="en-GB" sz="1500" dirty="0">
                          <a:effectLst/>
                        </a:rPr>
                        <a:t> </a:t>
                      </a:r>
                      <a:r>
                        <a:rPr lang="en-GB" sz="1500" dirty="0" err="1">
                          <a:effectLst/>
                        </a:rPr>
                        <a:t>ke</a:t>
                      </a:r>
                      <a:r>
                        <a:rPr lang="en-GB" sz="1500" dirty="0">
                          <a:effectLst/>
                        </a:rPr>
                        <a:t> x</a:t>
                      </a:r>
                    </a:p>
                  </a:txBody>
                  <a:tcPr marL="23659" marR="23659" marT="23659" marB="23659"/>
                </a:tc>
              </a:tr>
              <a:tr h="728684">
                <a:tc>
                  <a:txBody>
                    <a:bodyPr/>
                    <a:lstStyle/>
                    <a:p>
                      <a:pPr fontAlgn="t"/>
                      <a:r>
                        <a:rPr lang="en-GB" sz="1500">
                          <a:effectLst/>
                        </a:rPr>
                        <a:t>x ++</a:t>
                      </a:r>
                    </a:p>
                  </a:txBody>
                  <a:tcPr marL="23659" marR="23659" marT="23659" marB="23659"/>
                </a:tc>
                <a:tc>
                  <a:txBody>
                    <a:bodyPr/>
                    <a:lstStyle/>
                    <a:p>
                      <a:pPr fontAlgn="t"/>
                      <a:r>
                        <a:rPr lang="en-GB" sz="1500">
                          <a:effectLst/>
                        </a:rPr>
                        <a:t>Post-increment</a:t>
                      </a:r>
                    </a:p>
                  </a:txBody>
                  <a:tcPr marL="23659" marR="23659" marT="23659" marB="23659"/>
                </a:tc>
                <a:tc>
                  <a:txBody>
                    <a:bodyPr/>
                    <a:lstStyle/>
                    <a:p>
                      <a:pPr fontAlgn="t"/>
                      <a:r>
                        <a:rPr lang="en-GB" sz="1500">
                          <a:effectLst/>
                        </a:rPr>
                        <a:t>Kembali ke x, kemudian menambah x sebanyak satu</a:t>
                      </a:r>
                    </a:p>
                  </a:txBody>
                  <a:tcPr marL="23659" marR="23659" marT="23659" marB="23659"/>
                </a:tc>
              </a:tr>
              <a:tr h="728684">
                <a:tc>
                  <a:txBody>
                    <a:bodyPr/>
                    <a:lstStyle/>
                    <a:p>
                      <a:pPr fontAlgn="t"/>
                      <a:r>
                        <a:rPr lang="en-GB" sz="1500">
                          <a:effectLst/>
                        </a:rPr>
                        <a:t>— x</a:t>
                      </a:r>
                    </a:p>
                  </a:txBody>
                  <a:tcPr marL="23659" marR="23659" marT="23659" marB="23659"/>
                </a:tc>
                <a:tc>
                  <a:txBody>
                    <a:bodyPr/>
                    <a:lstStyle/>
                    <a:p>
                      <a:pPr fontAlgn="t"/>
                      <a:r>
                        <a:rPr lang="en-GB" sz="1500">
                          <a:effectLst/>
                        </a:rPr>
                        <a:t>Pre-decrement</a:t>
                      </a:r>
                    </a:p>
                  </a:txBody>
                  <a:tcPr marL="23659" marR="23659" marT="23659" marB="23659"/>
                </a:tc>
                <a:tc>
                  <a:txBody>
                    <a:bodyPr/>
                    <a:lstStyle/>
                    <a:p>
                      <a:pPr fontAlgn="t"/>
                      <a:r>
                        <a:rPr lang="en-GB" sz="1500">
                          <a:effectLst/>
                        </a:rPr>
                        <a:t>Mengurang x sebanyak satu, kemudian kembali ke x</a:t>
                      </a:r>
                    </a:p>
                  </a:txBody>
                  <a:tcPr marL="23659" marR="23659" marT="23659" marB="23659"/>
                </a:tc>
              </a:tr>
              <a:tr h="728684">
                <a:tc>
                  <a:txBody>
                    <a:bodyPr/>
                    <a:lstStyle/>
                    <a:p>
                      <a:pPr fontAlgn="t"/>
                      <a:r>
                        <a:rPr lang="en-GB" sz="1500">
                          <a:effectLst/>
                        </a:rPr>
                        <a:t>x —</a:t>
                      </a:r>
                    </a:p>
                  </a:txBody>
                  <a:tcPr marL="23659" marR="23659" marT="23659" marB="23659"/>
                </a:tc>
                <a:tc>
                  <a:txBody>
                    <a:bodyPr/>
                    <a:lstStyle/>
                    <a:p>
                      <a:pPr fontAlgn="t"/>
                      <a:r>
                        <a:rPr lang="en-GB" sz="1500">
                          <a:effectLst/>
                        </a:rPr>
                        <a:t>Post-decrement</a:t>
                      </a:r>
                    </a:p>
                  </a:txBody>
                  <a:tcPr marL="23659" marR="23659" marT="23659" marB="23659"/>
                </a:tc>
                <a:tc>
                  <a:txBody>
                    <a:bodyPr/>
                    <a:lstStyle/>
                    <a:p>
                      <a:pPr fontAlgn="t"/>
                      <a:r>
                        <a:rPr lang="en-GB" sz="1500" dirty="0" err="1">
                          <a:effectLst/>
                        </a:rPr>
                        <a:t>Kembali</a:t>
                      </a:r>
                      <a:r>
                        <a:rPr lang="en-GB" sz="1500" dirty="0">
                          <a:effectLst/>
                        </a:rPr>
                        <a:t> </a:t>
                      </a:r>
                      <a:r>
                        <a:rPr lang="en-GB" sz="1500" dirty="0" err="1">
                          <a:effectLst/>
                        </a:rPr>
                        <a:t>ke</a:t>
                      </a:r>
                      <a:r>
                        <a:rPr lang="en-GB" sz="1500" dirty="0">
                          <a:effectLst/>
                        </a:rPr>
                        <a:t> x, </a:t>
                      </a:r>
                      <a:r>
                        <a:rPr lang="en-GB" sz="1500" dirty="0" err="1">
                          <a:effectLst/>
                        </a:rPr>
                        <a:t>kemudian</a:t>
                      </a:r>
                      <a:r>
                        <a:rPr lang="en-GB" sz="1500" dirty="0">
                          <a:effectLst/>
                        </a:rPr>
                        <a:t> </a:t>
                      </a:r>
                      <a:r>
                        <a:rPr lang="en-GB" sz="1500" dirty="0" err="1">
                          <a:effectLst/>
                        </a:rPr>
                        <a:t>mengurang</a:t>
                      </a:r>
                      <a:r>
                        <a:rPr lang="en-GB" sz="1500" dirty="0">
                          <a:effectLst/>
                        </a:rPr>
                        <a:t> x </a:t>
                      </a:r>
                      <a:r>
                        <a:rPr lang="en-GB" sz="1500" dirty="0" err="1">
                          <a:effectLst/>
                        </a:rPr>
                        <a:t>sebayak</a:t>
                      </a:r>
                      <a:r>
                        <a:rPr lang="en-GB" sz="1500" dirty="0">
                          <a:effectLst/>
                        </a:rPr>
                        <a:t> </a:t>
                      </a:r>
                      <a:r>
                        <a:rPr lang="en-GB" sz="1500" dirty="0" err="1">
                          <a:effectLst/>
                        </a:rPr>
                        <a:t>satu</a:t>
                      </a:r>
                      <a:endParaRPr lang="en-GB" sz="1500" dirty="0">
                        <a:effectLst/>
                      </a:endParaRPr>
                    </a:p>
                  </a:txBody>
                  <a:tcPr marL="23659" marR="23659" marT="23659" marB="23659"/>
                </a:tc>
              </a:tr>
            </a:tbl>
          </a:graphicData>
        </a:graphic>
      </p:graphicFrame>
    </p:spTree>
    <p:extLst>
      <p:ext uri="{BB962C8B-B14F-4D97-AF65-F5344CB8AC3E}">
        <p14:creationId xmlns:p14="http://schemas.microsoft.com/office/powerpoint/2010/main" val="1544162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PHP</a:t>
            </a:r>
            <a:endParaRPr lang="en-US" dirty="0"/>
          </a:p>
        </p:txBody>
      </p:sp>
      <p:sp>
        <p:nvSpPr>
          <p:cNvPr id="3" name="Content Placeholder 2"/>
          <p:cNvSpPr>
            <a:spLocks noGrp="1"/>
          </p:cNvSpPr>
          <p:nvPr>
            <p:ph idx="1"/>
          </p:nvPr>
        </p:nvSpPr>
        <p:spPr/>
        <p:txBody>
          <a:bodyPr>
            <a:normAutofit/>
          </a:bodyPr>
          <a:lstStyle/>
          <a:p>
            <a:pPr marL="0" indent="0">
              <a:buNone/>
            </a:pPr>
            <a:r>
              <a:rPr lang="en-US" dirty="0"/>
              <a:t>Logical operators</a:t>
            </a:r>
          </a:p>
        </p:txBody>
      </p:sp>
      <p:graphicFrame>
        <p:nvGraphicFramePr>
          <p:cNvPr id="7" name="Content Placeholder 3"/>
          <p:cNvGraphicFramePr>
            <a:graphicFrameLocks/>
          </p:cNvGraphicFramePr>
          <p:nvPr>
            <p:extLst>
              <p:ext uri="{D42A27DB-BD31-4B8C-83A1-F6EECF244321}">
                <p14:modId xmlns:p14="http://schemas.microsoft.com/office/powerpoint/2010/main" val="1020551722"/>
              </p:ext>
            </p:extLst>
          </p:nvPr>
        </p:nvGraphicFramePr>
        <p:xfrm>
          <a:off x="838200" y="2466873"/>
          <a:ext cx="9843603" cy="3710090"/>
        </p:xfrm>
        <a:graphic>
          <a:graphicData uri="http://schemas.openxmlformats.org/drawingml/2006/table">
            <a:tbl>
              <a:tblPr firstRow="1">
                <a:tableStyleId>{3C2FFA5D-87B4-456A-9821-1D502468CF0F}</a:tableStyleId>
              </a:tblPr>
              <a:tblGrid>
                <a:gridCol w="1014319"/>
                <a:gridCol w="856934"/>
                <a:gridCol w="3590467"/>
                <a:gridCol w="4381883"/>
              </a:tblGrid>
              <a:tr h="223640">
                <a:tc>
                  <a:txBody>
                    <a:bodyPr/>
                    <a:lstStyle/>
                    <a:p>
                      <a:pPr algn="l" fontAlgn="t"/>
                      <a:r>
                        <a:rPr lang="en-GB" sz="1600" dirty="0">
                          <a:effectLst/>
                        </a:rPr>
                        <a:t>Operator</a:t>
                      </a:r>
                    </a:p>
                  </a:txBody>
                  <a:tcPr marL="19279" marR="19279" marT="19279" marB="19279"/>
                </a:tc>
                <a:tc>
                  <a:txBody>
                    <a:bodyPr/>
                    <a:lstStyle/>
                    <a:p>
                      <a:pPr algn="l" fontAlgn="t"/>
                      <a:r>
                        <a:rPr lang="en-GB" sz="1600">
                          <a:effectLst/>
                        </a:rPr>
                        <a:t>Nama</a:t>
                      </a:r>
                    </a:p>
                  </a:txBody>
                  <a:tcPr marL="19279" marR="19279" marT="19279" marB="19279"/>
                </a:tc>
                <a:tc>
                  <a:txBody>
                    <a:bodyPr/>
                    <a:lstStyle/>
                    <a:p>
                      <a:pPr algn="l" fontAlgn="t"/>
                      <a:r>
                        <a:rPr lang="en-GB" sz="1600" dirty="0" err="1">
                          <a:effectLst/>
                        </a:rPr>
                        <a:t>Ketarangan</a:t>
                      </a:r>
                      <a:endParaRPr lang="en-GB" sz="1600" dirty="0">
                        <a:effectLst/>
                      </a:endParaRPr>
                    </a:p>
                  </a:txBody>
                  <a:tcPr marL="19279" marR="19279" marT="19279" marB="19279"/>
                </a:tc>
                <a:tc>
                  <a:txBody>
                    <a:bodyPr/>
                    <a:lstStyle/>
                    <a:p>
                      <a:pPr algn="l" fontAlgn="t"/>
                      <a:r>
                        <a:rPr lang="en-GB" sz="1600" dirty="0" err="1">
                          <a:effectLst/>
                        </a:rPr>
                        <a:t>Contoh</a:t>
                      </a:r>
                      <a:endParaRPr lang="en-GB" sz="1600" dirty="0">
                        <a:effectLst/>
                      </a:endParaRPr>
                    </a:p>
                  </a:txBody>
                  <a:tcPr marL="19279" marR="19279" marT="19279" marB="19279"/>
                </a:tc>
              </a:tr>
              <a:tr h="593804">
                <a:tc>
                  <a:txBody>
                    <a:bodyPr/>
                    <a:lstStyle/>
                    <a:p>
                      <a:pPr fontAlgn="t"/>
                      <a:r>
                        <a:rPr lang="en-GB" sz="1600">
                          <a:effectLst/>
                        </a:rPr>
                        <a:t>x and y</a:t>
                      </a:r>
                    </a:p>
                  </a:txBody>
                  <a:tcPr marL="19279" marR="19279" marT="19279" marB="19279"/>
                </a:tc>
                <a:tc>
                  <a:txBody>
                    <a:bodyPr/>
                    <a:lstStyle/>
                    <a:p>
                      <a:pPr fontAlgn="t"/>
                      <a:r>
                        <a:rPr lang="en-GB" sz="1600">
                          <a:effectLst/>
                        </a:rPr>
                        <a:t>And</a:t>
                      </a:r>
                    </a:p>
                  </a:txBody>
                  <a:tcPr marL="19279" marR="19279" marT="19279" marB="19279"/>
                </a:tc>
                <a:tc>
                  <a:txBody>
                    <a:bodyPr/>
                    <a:lstStyle/>
                    <a:p>
                      <a:pPr fontAlgn="t"/>
                      <a:r>
                        <a:rPr lang="es-ES" sz="1600" dirty="0" err="1">
                          <a:effectLst/>
                        </a:rPr>
                        <a:t>Benar</a:t>
                      </a:r>
                      <a:r>
                        <a:rPr lang="es-ES" sz="1600" dirty="0">
                          <a:effectLst/>
                        </a:rPr>
                        <a:t> </a:t>
                      </a:r>
                      <a:r>
                        <a:rPr lang="es-ES" sz="1600" dirty="0" err="1">
                          <a:effectLst/>
                        </a:rPr>
                        <a:t>jika</a:t>
                      </a:r>
                      <a:r>
                        <a:rPr lang="es-ES" sz="1600" dirty="0">
                          <a:effectLst/>
                        </a:rPr>
                        <a:t> </a:t>
                      </a:r>
                      <a:r>
                        <a:rPr lang="es-ES" sz="1600" dirty="0" err="1">
                          <a:effectLst/>
                        </a:rPr>
                        <a:t>nilai</a:t>
                      </a:r>
                      <a:r>
                        <a:rPr lang="es-ES" sz="1600" dirty="0">
                          <a:effectLst/>
                        </a:rPr>
                        <a:t> x dan y </a:t>
                      </a:r>
                      <a:r>
                        <a:rPr lang="es-ES" sz="1600" dirty="0" err="1">
                          <a:effectLst/>
                        </a:rPr>
                        <a:t>bernilai</a:t>
                      </a:r>
                      <a:r>
                        <a:rPr lang="es-ES" sz="1600" dirty="0">
                          <a:effectLst/>
                        </a:rPr>
                        <a:t> </a:t>
                      </a:r>
                      <a:r>
                        <a:rPr lang="es-ES" sz="1600" dirty="0" err="1">
                          <a:effectLst/>
                        </a:rPr>
                        <a:t>benar</a:t>
                      </a:r>
                      <a:endParaRPr lang="es-ES" sz="1600" dirty="0">
                        <a:effectLst/>
                      </a:endParaRPr>
                    </a:p>
                  </a:txBody>
                  <a:tcPr marL="19279" marR="19279" marT="19279" marB="19279"/>
                </a:tc>
                <a:tc>
                  <a:txBody>
                    <a:bodyPr/>
                    <a:lstStyle/>
                    <a:p>
                      <a:pPr fontAlgn="t"/>
                      <a:r>
                        <a:rPr lang="es-ES" sz="1600">
                          <a:effectLst/>
                        </a:rPr>
                        <a:t>x=6y=3</a:t>
                      </a:r>
                    </a:p>
                    <a:p>
                      <a:pPr fontAlgn="t"/>
                      <a:r>
                        <a:rPr lang="es-ES" sz="1600">
                          <a:effectLst/>
                        </a:rPr>
                        <a:t>(x &lt; 10 and y &gt; 1) Bernilai benar</a:t>
                      </a:r>
                    </a:p>
                  </a:txBody>
                  <a:tcPr marL="19279" marR="19279" marT="19279" marB="19279"/>
                </a:tc>
              </a:tr>
              <a:tr h="408722">
                <a:tc>
                  <a:txBody>
                    <a:bodyPr/>
                    <a:lstStyle/>
                    <a:p>
                      <a:pPr fontAlgn="t"/>
                      <a:r>
                        <a:rPr lang="en-GB" sz="1600">
                          <a:effectLst/>
                        </a:rPr>
                        <a:t>x or y</a:t>
                      </a:r>
                    </a:p>
                  </a:txBody>
                  <a:tcPr marL="19279" marR="19279" marT="19279" marB="19279"/>
                </a:tc>
                <a:tc>
                  <a:txBody>
                    <a:bodyPr/>
                    <a:lstStyle/>
                    <a:p>
                      <a:pPr fontAlgn="t"/>
                      <a:r>
                        <a:rPr lang="en-GB" sz="1600">
                          <a:effectLst/>
                        </a:rPr>
                        <a:t>Or</a:t>
                      </a:r>
                    </a:p>
                  </a:txBody>
                  <a:tcPr marL="19279" marR="19279" marT="19279" marB="19279"/>
                </a:tc>
                <a:tc>
                  <a:txBody>
                    <a:bodyPr/>
                    <a:lstStyle/>
                    <a:p>
                      <a:pPr fontAlgn="t"/>
                      <a:r>
                        <a:rPr lang="en-GB" sz="1600" dirty="0" err="1">
                          <a:effectLst/>
                        </a:rPr>
                        <a:t>Benar</a:t>
                      </a:r>
                      <a:r>
                        <a:rPr lang="en-GB" sz="1600" dirty="0">
                          <a:effectLst/>
                        </a:rPr>
                        <a:t> </a:t>
                      </a:r>
                      <a:r>
                        <a:rPr lang="en-GB" sz="1600" dirty="0" err="1">
                          <a:effectLst/>
                        </a:rPr>
                        <a:t>jika</a:t>
                      </a:r>
                      <a:r>
                        <a:rPr lang="en-GB" sz="1600" dirty="0">
                          <a:effectLst/>
                        </a:rPr>
                        <a:t> </a:t>
                      </a:r>
                      <a:r>
                        <a:rPr lang="en-GB" sz="1600" dirty="0" err="1">
                          <a:effectLst/>
                        </a:rPr>
                        <a:t>salah</a:t>
                      </a:r>
                      <a:r>
                        <a:rPr lang="en-GB" sz="1600" dirty="0">
                          <a:effectLst/>
                        </a:rPr>
                        <a:t> </a:t>
                      </a:r>
                      <a:r>
                        <a:rPr lang="en-GB" sz="1600" dirty="0" err="1">
                          <a:effectLst/>
                        </a:rPr>
                        <a:t>satu</a:t>
                      </a:r>
                      <a:r>
                        <a:rPr lang="en-GB" sz="1600" dirty="0">
                          <a:effectLst/>
                        </a:rPr>
                        <a:t> </a:t>
                      </a:r>
                      <a:r>
                        <a:rPr lang="en-GB" sz="1600" dirty="0" err="1">
                          <a:effectLst/>
                        </a:rPr>
                        <a:t>atau</a:t>
                      </a:r>
                      <a:r>
                        <a:rPr lang="en-GB" sz="1600" dirty="0">
                          <a:effectLst/>
                        </a:rPr>
                        <a:t> </a:t>
                      </a:r>
                      <a:r>
                        <a:rPr lang="en-GB" sz="1600" dirty="0" err="1">
                          <a:effectLst/>
                        </a:rPr>
                        <a:t>keduanya</a:t>
                      </a:r>
                      <a:r>
                        <a:rPr lang="en-GB" sz="1600" dirty="0">
                          <a:effectLst/>
                        </a:rPr>
                        <a:t> (x </a:t>
                      </a:r>
                      <a:r>
                        <a:rPr lang="en-GB" sz="1600" dirty="0" err="1">
                          <a:effectLst/>
                        </a:rPr>
                        <a:t>dan</a:t>
                      </a:r>
                      <a:r>
                        <a:rPr lang="en-GB" sz="1600" dirty="0">
                          <a:effectLst/>
                        </a:rPr>
                        <a:t> y) </a:t>
                      </a:r>
                      <a:r>
                        <a:rPr lang="en-GB" sz="1600" dirty="0" err="1">
                          <a:effectLst/>
                        </a:rPr>
                        <a:t>bernilai</a:t>
                      </a:r>
                      <a:r>
                        <a:rPr lang="en-GB" sz="1600" dirty="0">
                          <a:effectLst/>
                        </a:rPr>
                        <a:t> </a:t>
                      </a:r>
                      <a:r>
                        <a:rPr lang="en-GB" sz="1600" dirty="0" err="1">
                          <a:effectLst/>
                        </a:rPr>
                        <a:t>benar</a:t>
                      </a:r>
                      <a:endParaRPr lang="en-GB" sz="1600" dirty="0">
                        <a:effectLst/>
                      </a:endParaRPr>
                    </a:p>
                  </a:txBody>
                  <a:tcPr marL="19279" marR="19279" marT="19279" marB="19279"/>
                </a:tc>
                <a:tc>
                  <a:txBody>
                    <a:bodyPr/>
                    <a:lstStyle/>
                    <a:p>
                      <a:pPr fontAlgn="t"/>
                      <a:r>
                        <a:rPr lang="es-ES" sz="1600">
                          <a:effectLst/>
                        </a:rPr>
                        <a:t>x=6y=3</a:t>
                      </a:r>
                    </a:p>
                    <a:p>
                      <a:pPr fontAlgn="t"/>
                      <a:r>
                        <a:rPr lang="es-ES" sz="1600">
                          <a:effectLst/>
                        </a:rPr>
                        <a:t>(x==6 or y==5) Bernilai benar</a:t>
                      </a:r>
                    </a:p>
                  </a:txBody>
                  <a:tcPr marL="19279" marR="19279" marT="19279" marB="19279"/>
                </a:tc>
              </a:tr>
              <a:tr h="593804">
                <a:tc>
                  <a:txBody>
                    <a:bodyPr/>
                    <a:lstStyle/>
                    <a:p>
                      <a:pPr fontAlgn="t"/>
                      <a:r>
                        <a:rPr lang="en-GB" sz="1600">
                          <a:effectLst/>
                        </a:rPr>
                        <a:t>x xor y</a:t>
                      </a:r>
                    </a:p>
                  </a:txBody>
                  <a:tcPr marL="19279" marR="19279" marT="19279" marB="19279"/>
                </a:tc>
                <a:tc>
                  <a:txBody>
                    <a:bodyPr/>
                    <a:lstStyle/>
                    <a:p>
                      <a:pPr fontAlgn="t"/>
                      <a:r>
                        <a:rPr lang="en-GB" sz="1600">
                          <a:effectLst/>
                        </a:rPr>
                        <a:t>Xor</a:t>
                      </a:r>
                    </a:p>
                  </a:txBody>
                  <a:tcPr marL="19279" marR="19279" marT="19279" marB="19279"/>
                </a:tc>
                <a:tc>
                  <a:txBody>
                    <a:bodyPr/>
                    <a:lstStyle/>
                    <a:p>
                      <a:pPr fontAlgn="t"/>
                      <a:r>
                        <a:rPr lang="en-GB" sz="1600" dirty="0" err="1">
                          <a:effectLst/>
                        </a:rPr>
                        <a:t>Benar</a:t>
                      </a:r>
                      <a:r>
                        <a:rPr lang="en-GB" sz="1600" dirty="0">
                          <a:effectLst/>
                        </a:rPr>
                        <a:t> </a:t>
                      </a:r>
                      <a:r>
                        <a:rPr lang="en-GB" sz="1600" dirty="0" err="1">
                          <a:effectLst/>
                        </a:rPr>
                        <a:t>jika</a:t>
                      </a:r>
                      <a:r>
                        <a:rPr lang="en-GB" sz="1600" dirty="0">
                          <a:effectLst/>
                        </a:rPr>
                        <a:t> x </a:t>
                      </a:r>
                      <a:r>
                        <a:rPr lang="en-GB" sz="1600" dirty="0" err="1">
                          <a:effectLst/>
                        </a:rPr>
                        <a:t>atau</a:t>
                      </a:r>
                      <a:r>
                        <a:rPr lang="en-GB" sz="1600" dirty="0">
                          <a:effectLst/>
                        </a:rPr>
                        <a:t> y </a:t>
                      </a:r>
                      <a:r>
                        <a:rPr lang="en-GB" sz="1600" dirty="0" err="1">
                          <a:effectLst/>
                        </a:rPr>
                        <a:t>bernilai</a:t>
                      </a:r>
                      <a:r>
                        <a:rPr lang="en-GB" sz="1600" dirty="0">
                          <a:effectLst/>
                        </a:rPr>
                        <a:t> </a:t>
                      </a:r>
                      <a:r>
                        <a:rPr lang="en-GB" sz="1600" dirty="0" err="1">
                          <a:effectLst/>
                        </a:rPr>
                        <a:t>benar</a:t>
                      </a:r>
                      <a:r>
                        <a:rPr lang="en-GB" sz="1600" dirty="0">
                          <a:effectLst/>
                        </a:rPr>
                        <a:t>, </a:t>
                      </a:r>
                      <a:r>
                        <a:rPr lang="en-GB" sz="1600" dirty="0" err="1">
                          <a:effectLst/>
                        </a:rPr>
                        <a:t>namun</a:t>
                      </a:r>
                      <a:r>
                        <a:rPr lang="en-GB" sz="1600" dirty="0">
                          <a:effectLst/>
                        </a:rPr>
                        <a:t> </a:t>
                      </a:r>
                      <a:r>
                        <a:rPr lang="en-GB" sz="1600" dirty="0" err="1">
                          <a:effectLst/>
                        </a:rPr>
                        <a:t>tidak</a:t>
                      </a:r>
                      <a:r>
                        <a:rPr lang="en-GB" sz="1600" dirty="0">
                          <a:effectLst/>
                        </a:rPr>
                        <a:t> </a:t>
                      </a:r>
                      <a:r>
                        <a:rPr lang="en-GB" sz="1600" dirty="0" err="1">
                          <a:effectLst/>
                        </a:rPr>
                        <a:t>keduanya</a:t>
                      </a:r>
                      <a:endParaRPr lang="en-GB" sz="1600" dirty="0">
                        <a:effectLst/>
                      </a:endParaRPr>
                    </a:p>
                  </a:txBody>
                  <a:tcPr marL="19279" marR="19279" marT="19279" marB="19279"/>
                </a:tc>
                <a:tc>
                  <a:txBody>
                    <a:bodyPr/>
                    <a:lstStyle/>
                    <a:p>
                      <a:pPr fontAlgn="t"/>
                      <a:r>
                        <a:rPr lang="es-ES" sz="1600">
                          <a:effectLst/>
                        </a:rPr>
                        <a:t>x=6y=3</a:t>
                      </a:r>
                    </a:p>
                    <a:p>
                      <a:pPr fontAlgn="t"/>
                      <a:r>
                        <a:rPr lang="es-ES" sz="1600">
                          <a:effectLst/>
                        </a:rPr>
                        <a:t>(x==6 xor y==3) Bernilai salah</a:t>
                      </a:r>
                    </a:p>
                  </a:txBody>
                  <a:tcPr marL="19279" marR="19279" marT="19279" marB="19279"/>
                </a:tc>
              </a:tr>
              <a:tr h="593804">
                <a:tc>
                  <a:txBody>
                    <a:bodyPr/>
                    <a:lstStyle/>
                    <a:p>
                      <a:pPr fontAlgn="t"/>
                      <a:r>
                        <a:rPr lang="en-GB" sz="1600">
                          <a:effectLst/>
                        </a:rPr>
                        <a:t>x &amp;&amp; y</a:t>
                      </a:r>
                    </a:p>
                  </a:txBody>
                  <a:tcPr marL="19279" marR="19279" marT="19279" marB="19279"/>
                </a:tc>
                <a:tc>
                  <a:txBody>
                    <a:bodyPr/>
                    <a:lstStyle/>
                    <a:p>
                      <a:pPr fontAlgn="t"/>
                      <a:r>
                        <a:rPr lang="en-GB" sz="1600">
                          <a:effectLst/>
                        </a:rPr>
                        <a:t>And</a:t>
                      </a:r>
                    </a:p>
                  </a:txBody>
                  <a:tcPr marL="19279" marR="19279" marT="19279" marB="19279"/>
                </a:tc>
                <a:tc>
                  <a:txBody>
                    <a:bodyPr/>
                    <a:lstStyle/>
                    <a:p>
                      <a:pPr fontAlgn="t"/>
                      <a:r>
                        <a:rPr lang="en-GB" sz="1600" dirty="0" err="1">
                          <a:effectLst/>
                        </a:rPr>
                        <a:t>Benar</a:t>
                      </a:r>
                      <a:r>
                        <a:rPr lang="en-GB" sz="1600" dirty="0">
                          <a:effectLst/>
                        </a:rPr>
                        <a:t> </a:t>
                      </a:r>
                      <a:r>
                        <a:rPr lang="en-GB" sz="1600" dirty="0" err="1">
                          <a:effectLst/>
                        </a:rPr>
                        <a:t>jika</a:t>
                      </a:r>
                      <a:r>
                        <a:rPr lang="en-GB" sz="1600" dirty="0">
                          <a:effectLst/>
                        </a:rPr>
                        <a:t> </a:t>
                      </a:r>
                      <a:r>
                        <a:rPr lang="en-GB" sz="1600" dirty="0" err="1">
                          <a:effectLst/>
                        </a:rPr>
                        <a:t>kedua</a:t>
                      </a:r>
                      <a:r>
                        <a:rPr lang="en-GB" sz="1600" dirty="0">
                          <a:effectLst/>
                        </a:rPr>
                        <a:t> </a:t>
                      </a:r>
                      <a:r>
                        <a:rPr lang="en-GB" sz="1600" dirty="0" err="1">
                          <a:effectLst/>
                        </a:rPr>
                        <a:t>nilai</a:t>
                      </a:r>
                      <a:r>
                        <a:rPr lang="en-GB" sz="1600" dirty="0">
                          <a:effectLst/>
                        </a:rPr>
                        <a:t> x </a:t>
                      </a:r>
                      <a:r>
                        <a:rPr lang="en-GB" sz="1600" dirty="0" err="1">
                          <a:effectLst/>
                        </a:rPr>
                        <a:t>dan</a:t>
                      </a:r>
                      <a:r>
                        <a:rPr lang="en-GB" sz="1600" dirty="0">
                          <a:effectLst/>
                        </a:rPr>
                        <a:t> y </a:t>
                      </a:r>
                      <a:r>
                        <a:rPr lang="en-GB" sz="1600" dirty="0" err="1">
                          <a:effectLst/>
                        </a:rPr>
                        <a:t>adalah</a:t>
                      </a:r>
                      <a:r>
                        <a:rPr lang="en-GB" sz="1600" dirty="0">
                          <a:effectLst/>
                        </a:rPr>
                        <a:t> </a:t>
                      </a:r>
                      <a:r>
                        <a:rPr lang="en-GB" sz="1600" dirty="0" err="1">
                          <a:effectLst/>
                        </a:rPr>
                        <a:t>benar</a:t>
                      </a:r>
                      <a:endParaRPr lang="en-GB" sz="1600" dirty="0">
                        <a:effectLst/>
                      </a:endParaRPr>
                    </a:p>
                  </a:txBody>
                  <a:tcPr marL="19279" marR="19279" marT="19279" marB="19279"/>
                </a:tc>
                <a:tc>
                  <a:txBody>
                    <a:bodyPr/>
                    <a:lstStyle/>
                    <a:p>
                      <a:pPr fontAlgn="t"/>
                      <a:r>
                        <a:rPr lang="es-ES" sz="1600">
                          <a:effectLst/>
                        </a:rPr>
                        <a:t>x=6y=3</a:t>
                      </a:r>
                    </a:p>
                    <a:p>
                      <a:pPr fontAlgn="t"/>
                      <a:r>
                        <a:rPr lang="es-ES" sz="1600">
                          <a:effectLst/>
                        </a:rPr>
                        <a:t>(x &lt; 10 &amp;&amp; y &gt; 1) Bernilai benar</a:t>
                      </a:r>
                    </a:p>
                  </a:txBody>
                  <a:tcPr marL="19279" marR="19279" marT="19279" marB="19279"/>
                </a:tc>
              </a:tr>
              <a:tr h="593804">
                <a:tc>
                  <a:txBody>
                    <a:bodyPr/>
                    <a:lstStyle/>
                    <a:p>
                      <a:pPr fontAlgn="t"/>
                      <a:r>
                        <a:rPr lang="en-GB" sz="1600">
                          <a:effectLst/>
                        </a:rPr>
                        <a:t>x || y</a:t>
                      </a:r>
                    </a:p>
                  </a:txBody>
                  <a:tcPr marL="19279" marR="19279" marT="19279" marB="19279"/>
                </a:tc>
                <a:tc>
                  <a:txBody>
                    <a:bodyPr/>
                    <a:lstStyle/>
                    <a:p>
                      <a:pPr fontAlgn="t"/>
                      <a:r>
                        <a:rPr lang="en-GB" sz="1600">
                          <a:effectLst/>
                        </a:rPr>
                        <a:t>Or</a:t>
                      </a:r>
                    </a:p>
                  </a:txBody>
                  <a:tcPr marL="19279" marR="19279" marT="19279" marB="19279"/>
                </a:tc>
                <a:tc>
                  <a:txBody>
                    <a:bodyPr/>
                    <a:lstStyle/>
                    <a:p>
                      <a:pPr fontAlgn="t"/>
                      <a:r>
                        <a:rPr lang="en-GB" sz="1600" dirty="0" err="1">
                          <a:effectLst/>
                        </a:rPr>
                        <a:t>Benar</a:t>
                      </a:r>
                      <a:r>
                        <a:rPr lang="en-GB" sz="1600" dirty="0">
                          <a:effectLst/>
                        </a:rPr>
                        <a:t> </a:t>
                      </a:r>
                      <a:r>
                        <a:rPr lang="en-GB" sz="1600" dirty="0" err="1">
                          <a:effectLst/>
                        </a:rPr>
                        <a:t>jika</a:t>
                      </a:r>
                      <a:r>
                        <a:rPr lang="en-GB" sz="1600" dirty="0">
                          <a:effectLst/>
                        </a:rPr>
                        <a:t> </a:t>
                      </a:r>
                      <a:r>
                        <a:rPr lang="en-GB" sz="1600" dirty="0" err="1">
                          <a:effectLst/>
                        </a:rPr>
                        <a:t>salah</a:t>
                      </a:r>
                      <a:r>
                        <a:rPr lang="en-GB" sz="1600" dirty="0">
                          <a:effectLst/>
                        </a:rPr>
                        <a:t> </a:t>
                      </a:r>
                      <a:r>
                        <a:rPr lang="en-GB" sz="1600" dirty="0" err="1">
                          <a:effectLst/>
                        </a:rPr>
                        <a:t>satu</a:t>
                      </a:r>
                      <a:r>
                        <a:rPr lang="en-GB" sz="1600" dirty="0">
                          <a:effectLst/>
                        </a:rPr>
                        <a:t> </a:t>
                      </a:r>
                      <a:r>
                        <a:rPr lang="en-GB" sz="1600" dirty="0" err="1">
                          <a:effectLst/>
                        </a:rPr>
                        <a:t>atau</a:t>
                      </a:r>
                      <a:r>
                        <a:rPr lang="en-GB" sz="1600" dirty="0">
                          <a:effectLst/>
                        </a:rPr>
                        <a:t> </a:t>
                      </a:r>
                      <a:r>
                        <a:rPr lang="en-GB" sz="1600" dirty="0" err="1">
                          <a:effectLst/>
                        </a:rPr>
                        <a:t>keduanya</a:t>
                      </a:r>
                      <a:r>
                        <a:rPr lang="en-GB" sz="1600" dirty="0">
                          <a:effectLst/>
                        </a:rPr>
                        <a:t> (x </a:t>
                      </a:r>
                      <a:r>
                        <a:rPr lang="en-GB" sz="1600" dirty="0" err="1">
                          <a:effectLst/>
                        </a:rPr>
                        <a:t>dan</a:t>
                      </a:r>
                      <a:r>
                        <a:rPr lang="en-GB" sz="1600" dirty="0">
                          <a:effectLst/>
                        </a:rPr>
                        <a:t> y) </a:t>
                      </a:r>
                      <a:r>
                        <a:rPr lang="en-GB" sz="1600" dirty="0" err="1">
                          <a:effectLst/>
                        </a:rPr>
                        <a:t>bernilai</a:t>
                      </a:r>
                      <a:r>
                        <a:rPr lang="en-GB" sz="1600" dirty="0">
                          <a:effectLst/>
                        </a:rPr>
                        <a:t> </a:t>
                      </a:r>
                      <a:r>
                        <a:rPr lang="en-GB" sz="1600" dirty="0" err="1">
                          <a:effectLst/>
                        </a:rPr>
                        <a:t>benar</a:t>
                      </a:r>
                      <a:endParaRPr lang="en-GB" sz="1600" dirty="0">
                        <a:effectLst/>
                      </a:endParaRPr>
                    </a:p>
                  </a:txBody>
                  <a:tcPr marL="19279" marR="19279" marT="19279" marB="19279"/>
                </a:tc>
                <a:tc>
                  <a:txBody>
                    <a:bodyPr/>
                    <a:lstStyle/>
                    <a:p>
                      <a:pPr fontAlgn="t"/>
                      <a:r>
                        <a:rPr lang="es-ES" sz="1600">
                          <a:effectLst/>
                        </a:rPr>
                        <a:t>x=6y=3</a:t>
                      </a:r>
                    </a:p>
                    <a:p>
                      <a:pPr fontAlgn="t"/>
                      <a:r>
                        <a:rPr lang="es-ES" sz="1600">
                          <a:effectLst/>
                        </a:rPr>
                        <a:t>(x==5 || y==5) Bernilai salah</a:t>
                      </a:r>
                    </a:p>
                  </a:txBody>
                  <a:tcPr marL="19279" marR="19279" marT="19279" marB="19279"/>
                </a:tc>
              </a:tr>
              <a:tr h="408722">
                <a:tc>
                  <a:txBody>
                    <a:bodyPr/>
                    <a:lstStyle/>
                    <a:p>
                      <a:pPr fontAlgn="t"/>
                      <a:r>
                        <a:rPr lang="en-GB" sz="1600">
                          <a:effectLst/>
                        </a:rPr>
                        <a:t>! x</a:t>
                      </a:r>
                    </a:p>
                  </a:txBody>
                  <a:tcPr marL="19279" marR="19279" marT="19279" marB="19279"/>
                </a:tc>
                <a:tc>
                  <a:txBody>
                    <a:bodyPr/>
                    <a:lstStyle/>
                    <a:p>
                      <a:pPr fontAlgn="t"/>
                      <a:r>
                        <a:rPr lang="en-GB" sz="1600">
                          <a:effectLst/>
                        </a:rPr>
                        <a:t>Not</a:t>
                      </a:r>
                    </a:p>
                  </a:txBody>
                  <a:tcPr marL="19279" marR="19279" marT="19279" marB="19279"/>
                </a:tc>
                <a:tc>
                  <a:txBody>
                    <a:bodyPr/>
                    <a:lstStyle/>
                    <a:p>
                      <a:pPr fontAlgn="t"/>
                      <a:r>
                        <a:rPr lang="sv-SE" sz="1600" dirty="0">
                          <a:effectLst/>
                        </a:rPr>
                        <a:t>Benar jika nilai x tidak benar</a:t>
                      </a:r>
                    </a:p>
                  </a:txBody>
                  <a:tcPr marL="19279" marR="19279" marT="19279" marB="19279"/>
                </a:tc>
                <a:tc>
                  <a:txBody>
                    <a:bodyPr/>
                    <a:lstStyle/>
                    <a:p>
                      <a:pPr fontAlgn="t"/>
                      <a:r>
                        <a:rPr lang="es-ES" sz="1600" dirty="0">
                          <a:effectLst/>
                        </a:rPr>
                        <a:t>x=6y=3</a:t>
                      </a:r>
                    </a:p>
                    <a:p>
                      <a:pPr fontAlgn="t"/>
                      <a:r>
                        <a:rPr lang="es-ES" sz="1600" dirty="0">
                          <a:effectLst/>
                        </a:rPr>
                        <a:t>!(x==y) </a:t>
                      </a:r>
                      <a:r>
                        <a:rPr lang="es-ES" sz="1600" dirty="0" err="1">
                          <a:effectLst/>
                        </a:rPr>
                        <a:t>Bernilai</a:t>
                      </a:r>
                      <a:r>
                        <a:rPr lang="es-ES" sz="1600" dirty="0">
                          <a:effectLst/>
                        </a:rPr>
                        <a:t> </a:t>
                      </a:r>
                      <a:r>
                        <a:rPr lang="es-ES" sz="1600" dirty="0" err="1">
                          <a:effectLst/>
                        </a:rPr>
                        <a:t>benar</a:t>
                      </a:r>
                      <a:endParaRPr lang="es-ES" sz="1600" dirty="0">
                        <a:effectLst/>
                      </a:endParaRPr>
                    </a:p>
                  </a:txBody>
                  <a:tcPr marL="19279" marR="19279" marT="19279" marB="19279"/>
                </a:tc>
              </a:tr>
            </a:tbl>
          </a:graphicData>
        </a:graphic>
      </p:graphicFrame>
    </p:spTree>
    <p:extLst>
      <p:ext uri="{BB962C8B-B14F-4D97-AF65-F5344CB8AC3E}">
        <p14:creationId xmlns:p14="http://schemas.microsoft.com/office/powerpoint/2010/main" val="2048810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Kondisi PHP</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Kondisi PHP</a:t>
            </a:r>
          </a:p>
          <a:p>
            <a:pPr marL="0" indent="0">
              <a:buNone/>
            </a:pPr>
            <a:r>
              <a:rPr lang="en-US" dirty="0" smtClean="0"/>
              <a:t>Sangat </a:t>
            </a:r>
            <a:r>
              <a:rPr lang="en-US" dirty="0"/>
              <a:t>sering ketika Anda menulis kode, Anda ingin melakukan tindakan yang berbeda untuk kondisi yang berbeda. Anda dapat menggunakan pernyataan bersyarat dalam kode Anda untuk melakukan ini</a:t>
            </a:r>
            <a:r>
              <a:rPr lang="en-US" dirty="0" smtClean="0"/>
              <a:t>.</a:t>
            </a:r>
          </a:p>
          <a:p>
            <a:pPr marL="0" indent="0">
              <a:buNone/>
            </a:pPr>
            <a:endParaRPr lang="en-US" dirty="0"/>
          </a:p>
          <a:p>
            <a:pPr marL="0" indent="0">
              <a:buNone/>
            </a:pPr>
            <a:r>
              <a:rPr lang="en-US" dirty="0"/>
              <a:t>Di PHP kami memiliki pernyataan bersyarat berikut:</a:t>
            </a:r>
          </a:p>
          <a:p>
            <a:r>
              <a:rPr lang="en-US" dirty="0"/>
              <a:t>i</a:t>
            </a:r>
            <a:r>
              <a:rPr lang="en-US" dirty="0" smtClean="0"/>
              <a:t>f statement- </a:t>
            </a:r>
            <a:r>
              <a:rPr lang="en-US" dirty="0"/>
              <a:t>mengeksekusi beberapa kode jika satu kondisi benar</a:t>
            </a:r>
          </a:p>
          <a:p>
            <a:r>
              <a:rPr lang="en-US" dirty="0"/>
              <a:t>if ... else statement - mengeksekusi beberapa kode jika kondisinya benar dan kode lain jika kondisi itu salah</a:t>
            </a:r>
          </a:p>
          <a:p>
            <a:r>
              <a:rPr lang="en-US" dirty="0"/>
              <a:t>if ... </a:t>
            </a:r>
            <a:r>
              <a:rPr lang="en-US" dirty="0" err="1"/>
              <a:t>elseif</a:t>
            </a:r>
            <a:r>
              <a:rPr lang="en-US" dirty="0"/>
              <a:t> ... else statement - menjalankan kode yang berbeda untuk lebih dari dua kondisi</a:t>
            </a:r>
          </a:p>
        </p:txBody>
      </p:sp>
    </p:spTree>
    <p:extLst>
      <p:ext uri="{BB962C8B-B14F-4D97-AF65-F5344CB8AC3E}">
        <p14:creationId xmlns:p14="http://schemas.microsoft.com/office/powerpoint/2010/main" val="429302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Kondisi PHP</a:t>
            </a:r>
            <a:endParaRPr lang="en-US" dirty="0"/>
          </a:p>
        </p:txBody>
      </p:sp>
      <p:pic>
        <p:nvPicPr>
          <p:cNvPr id="7" name="Picture 6"/>
          <p:cNvPicPr>
            <a:picLocks noChangeAspect="1"/>
          </p:cNvPicPr>
          <p:nvPr/>
        </p:nvPicPr>
        <p:blipFill>
          <a:blip r:embed="rId2"/>
          <a:stretch>
            <a:fillRect/>
          </a:stretch>
        </p:blipFill>
        <p:spPr>
          <a:xfrm>
            <a:off x="838200" y="1690688"/>
            <a:ext cx="7578417" cy="3070993"/>
          </a:xfrm>
          <a:prstGeom prst="rect">
            <a:avLst/>
          </a:prstGeom>
        </p:spPr>
      </p:pic>
      <p:pic>
        <p:nvPicPr>
          <p:cNvPr id="8" name="Picture 7"/>
          <p:cNvPicPr>
            <a:picLocks noChangeAspect="1"/>
          </p:cNvPicPr>
          <p:nvPr/>
        </p:nvPicPr>
        <p:blipFill>
          <a:blip r:embed="rId3"/>
          <a:stretch>
            <a:fillRect/>
          </a:stretch>
        </p:blipFill>
        <p:spPr>
          <a:xfrm>
            <a:off x="2394492" y="3120073"/>
            <a:ext cx="8959308" cy="3432839"/>
          </a:xfrm>
          <a:prstGeom prst="rect">
            <a:avLst/>
          </a:prstGeom>
        </p:spPr>
      </p:pic>
    </p:spTree>
    <p:extLst>
      <p:ext uri="{BB962C8B-B14F-4D97-AF65-F5344CB8AC3E}">
        <p14:creationId xmlns:p14="http://schemas.microsoft.com/office/powerpoint/2010/main" val="264562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PHP</a:t>
            </a:r>
            <a:endParaRPr lang="en-US" dirty="0"/>
          </a:p>
        </p:txBody>
      </p:sp>
      <p:sp>
        <p:nvSpPr>
          <p:cNvPr id="3" name="Content Placeholder 2"/>
          <p:cNvSpPr>
            <a:spLocks noGrp="1"/>
          </p:cNvSpPr>
          <p:nvPr>
            <p:ph type="body" sz="half" idx="2"/>
          </p:nvPr>
        </p:nvSpPr>
        <p:spPr/>
        <p:txBody>
          <a:bodyPr>
            <a:normAutofit/>
          </a:bodyPr>
          <a:lstStyle/>
          <a:p>
            <a:pPr marL="0" indent="0">
              <a:buNone/>
            </a:pPr>
            <a:endParaRPr lang="en-US" sz="2400" dirty="0" smtClean="0"/>
          </a:p>
          <a:p>
            <a:pPr marL="0" indent="0">
              <a:buNone/>
            </a:pPr>
            <a:r>
              <a:rPr lang="en-US" sz="2400" dirty="0" smtClean="0"/>
              <a:t>Switch digunakan </a:t>
            </a:r>
            <a:r>
              <a:rPr lang="en-US" sz="2400" dirty="0"/>
              <a:t>untuk melakukan tindakan yang berbeda berdasarkan kondisi yang berbeda.</a:t>
            </a:r>
          </a:p>
        </p:txBody>
      </p:sp>
      <p:pic>
        <p:nvPicPr>
          <p:cNvPr id="4" name="Picture 3"/>
          <p:cNvPicPr>
            <a:picLocks noChangeAspect="1"/>
          </p:cNvPicPr>
          <p:nvPr/>
        </p:nvPicPr>
        <p:blipFill>
          <a:blip r:embed="rId2"/>
          <a:stretch>
            <a:fillRect/>
          </a:stretch>
        </p:blipFill>
        <p:spPr>
          <a:xfrm>
            <a:off x="4665493" y="1938960"/>
            <a:ext cx="6981843" cy="4048468"/>
          </a:xfrm>
          <a:prstGeom prst="rect">
            <a:avLst/>
          </a:prstGeom>
        </p:spPr>
      </p:pic>
    </p:spTree>
    <p:extLst>
      <p:ext uri="{BB962C8B-B14F-4D97-AF65-F5344CB8AC3E}">
        <p14:creationId xmlns:p14="http://schemas.microsoft.com/office/powerpoint/2010/main" val="2172877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Perulangan PHP</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Perulangan PHP</a:t>
            </a:r>
          </a:p>
          <a:p>
            <a:pPr marL="0" indent="0">
              <a:buNone/>
            </a:pPr>
            <a:r>
              <a:rPr lang="en-US" dirty="0"/>
              <a:t>Seringkali ketika Anda menulis kode, Anda ingin blok kode yang sama dijalankan berulang kali dalam beberapa kali. Jadi, alih-alih menambahkan beberapa baris kode yang hampir sama dalam skrip, kita dapat menggunakan loop.</a:t>
            </a:r>
          </a:p>
          <a:p>
            <a:pPr marL="0" indent="0">
              <a:buNone/>
            </a:pPr>
            <a:r>
              <a:rPr lang="en-US" dirty="0"/>
              <a:t>Loop digunakan untuk mengeksekusi blok kode yang sama berulang kali, selama kondisi tertentu benar</a:t>
            </a:r>
            <a:r>
              <a:rPr lang="en-US" dirty="0" smtClean="0"/>
              <a:t>.</a:t>
            </a:r>
          </a:p>
          <a:p>
            <a:pPr marL="0" indent="0">
              <a:buNone/>
            </a:pPr>
            <a:endParaRPr lang="en-US" dirty="0"/>
          </a:p>
          <a:p>
            <a:pPr marL="0" indent="0">
              <a:buNone/>
            </a:pPr>
            <a:r>
              <a:rPr lang="en-US" dirty="0"/>
              <a:t>Di PHP, kami memiliki jenis </a:t>
            </a:r>
            <a:r>
              <a:rPr lang="en-US" dirty="0" smtClean="0"/>
              <a:t>perulangan sebagai </a:t>
            </a:r>
            <a:r>
              <a:rPr lang="en-US" dirty="0"/>
              <a:t>berikut:</a:t>
            </a:r>
          </a:p>
          <a:p>
            <a:r>
              <a:rPr lang="en-US" dirty="0"/>
              <a:t>while - </a:t>
            </a:r>
            <a:r>
              <a:rPr lang="en-US" dirty="0" smtClean="0"/>
              <a:t>perulangan </a:t>
            </a:r>
            <a:r>
              <a:rPr lang="en-US" dirty="0"/>
              <a:t>melalui blok kode selama kondisi yang ditentukan benar</a:t>
            </a:r>
          </a:p>
          <a:p>
            <a:r>
              <a:rPr lang="en-US" dirty="0"/>
              <a:t>do ... while - </a:t>
            </a:r>
            <a:r>
              <a:rPr lang="en-US" dirty="0" smtClean="0"/>
              <a:t>perulangan </a:t>
            </a:r>
            <a:r>
              <a:rPr lang="en-US" dirty="0"/>
              <a:t>melalui blok kode satu kali, dan kemudian mengulangi loop selama kondisi yang ditentukan benar</a:t>
            </a:r>
          </a:p>
          <a:p>
            <a:r>
              <a:rPr lang="en-US" dirty="0"/>
              <a:t>for - </a:t>
            </a:r>
            <a:r>
              <a:rPr lang="en-US" dirty="0" smtClean="0"/>
              <a:t>perulangan </a:t>
            </a:r>
            <a:r>
              <a:rPr lang="en-US" dirty="0"/>
              <a:t>melalui blok kode beberapa kali</a:t>
            </a:r>
          </a:p>
          <a:p>
            <a:r>
              <a:rPr lang="en-US" dirty="0" err="1"/>
              <a:t>foreach</a:t>
            </a:r>
            <a:r>
              <a:rPr lang="en-US" dirty="0"/>
              <a:t> - </a:t>
            </a:r>
            <a:r>
              <a:rPr lang="en-US" dirty="0" smtClean="0"/>
              <a:t>perulangan </a:t>
            </a:r>
            <a:r>
              <a:rPr lang="en-US" dirty="0"/>
              <a:t>melalui blok kode untuk setiap elemen dalam array</a:t>
            </a:r>
          </a:p>
        </p:txBody>
      </p:sp>
    </p:spTree>
    <p:extLst>
      <p:ext uri="{BB962C8B-B14F-4D97-AF65-F5344CB8AC3E}">
        <p14:creationId xmlns:p14="http://schemas.microsoft.com/office/powerpoint/2010/main" val="3858366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Perulangan PHP</a:t>
            </a:r>
          </a:p>
        </p:txBody>
      </p:sp>
      <p:sp>
        <p:nvSpPr>
          <p:cNvPr id="7" name="Text Placeholder 6"/>
          <p:cNvSpPr>
            <a:spLocks noGrp="1"/>
          </p:cNvSpPr>
          <p:nvPr>
            <p:ph type="body" idx="1"/>
          </p:nvPr>
        </p:nvSpPr>
        <p:spPr/>
        <p:txBody>
          <a:bodyPr/>
          <a:lstStyle/>
          <a:p>
            <a:pPr lvl="0"/>
            <a:r>
              <a:rPr lang="en-US" b="0" dirty="0" smtClean="0">
                <a:solidFill>
                  <a:srgbClr val="000000"/>
                </a:solidFill>
                <a:latin typeface="Segoe UI" panose="020B0502040204020203" pitchFamily="34" charset="0"/>
                <a:cs typeface="Segoe UI" panose="020B0502040204020203" pitchFamily="34" charset="0"/>
              </a:rPr>
              <a:t>while - perulangan</a:t>
            </a:r>
            <a:endParaRPr lang="en-US" b="0" dirty="0">
              <a:solidFill>
                <a:srgbClr val="000000"/>
              </a:solidFill>
              <a:latin typeface="Segoe UI" panose="020B0502040204020203" pitchFamily="34" charset="0"/>
              <a:cs typeface="Segoe UI" panose="020B0502040204020203" pitchFamily="34" charset="0"/>
            </a:endParaRPr>
          </a:p>
        </p:txBody>
      </p:sp>
      <p:sp>
        <p:nvSpPr>
          <p:cNvPr id="9" name="Text Placeholder 8"/>
          <p:cNvSpPr>
            <a:spLocks noGrp="1"/>
          </p:cNvSpPr>
          <p:nvPr>
            <p:ph type="body" sz="quarter" idx="3"/>
          </p:nvPr>
        </p:nvSpPr>
        <p:spPr/>
        <p:txBody>
          <a:bodyPr/>
          <a:lstStyle/>
          <a:p>
            <a:r>
              <a:rPr lang="en-US" b="0" dirty="0" smtClean="0"/>
              <a:t>output</a:t>
            </a:r>
            <a:endParaRPr lang="en-US" b="0" dirty="0"/>
          </a:p>
        </p:txBody>
      </p:sp>
      <p:pic>
        <p:nvPicPr>
          <p:cNvPr id="11" name="Picture 10"/>
          <p:cNvPicPr>
            <a:picLocks noChangeAspect="1"/>
          </p:cNvPicPr>
          <p:nvPr/>
        </p:nvPicPr>
        <p:blipFill>
          <a:blip r:embed="rId2"/>
          <a:stretch>
            <a:fillRect/>
          </a:stretch>
        </p:blipFill>
        <p:spPr>
          <a:xfrm>
            <a:off x="839787" y="2505075"/>
            <a:ext cx="5157787" cy="3684588"/>
          </a:xfrm>
          <a:prstGeom prst="rect">
            <a:avLst/>
          </a:prstGeom>
        </p:spPr>
      </p:pic>
      <p:pic>
        <p:nvPicPr>
          <p:cNvPr id="12" name="Picture 11"/>
          <p:cNvPicPr>
            <a:picLocks noChangeAspect="1"/>
          </p:cNvPicPr>
          <p:nvPr/>
        </p:nvPicPr>
        <p:blipFill>
          <a:blip r:embed="rId3"/>
          <a:stretch>
            <a:fillRect/>
          </a:stretch>
        </p:blipFill>
        <p:spPr>
          <a:xfrm>
            <a:off x="7693238" y="3469821"/>
            <a:ext cx="3662150" cy="2719842"/>
          </a:xfrm>
          <a:prstGeom prst="rect">
            <a:avLst/>
          </a:prstGeom>
        </p:spPr>
      </p:pic>
    </p:spTree>
    <p:extLst>
      <p:ext uri="{BB962C8B-B14F-4D97-AF65-F5344CB8AC3E}">
        <p14:creationId xmlns:p14="http://schemas.microsoft.com/office/powerpoint/2010/main" val="1485243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Perulangan PHP</a:t>
            </a:r>
          </a:p>
        </p:txBody>
      </p:sp>
      <p:sp>
        <p:nvSpPr>
          <p:cNvPr id="7" name="Text Placeholder 6"/>
          <p:cNvSpPr>
            <a:spLocks noGrp="1"/>
          </p:cNvSpPr>
          <p:nvPr>
            <p:ph idx="1"/>
          </p:nvPr>
        </p:nvSpPr>
        <p:spPr/>
        <p:txBody>
          <a:bodyPr/>
          <a:lstStyle/>
          <a:p>
            <a:pPr marL="0" lvl="0" indent="0">
              <a:buNone/>
            </a:pPr>
            <a:r>
              <a:rPr lang="en-US" b="0" dirty="0">
                <a:solidFill>
                  <a:srgbClr val="000000"/>
                </a:solidFill>
                <a:latin typeface="Segoe UI" panose="020B0502040204020203" pitchFamily="34" charset="0"/>
                <a:cs typeface="Segoe UI" panose="020B0502040204020203" pitchFamily="34" charset="0"/>
              </a:rPr>
              <a:t>do...while </a:t>
            </a:r>
            <a:r>
              <a:rPr lang="en-US" b="0" dirty="0" smtClean="0">
                <a:solidFill>
                  <a:srgbClr val="000000"/>
                </a:solidFill>
                <a:latin typeface="Segoe UI" panose="020B0502040204020203" pitchFamily="34" charset="0"/>
                <a:cs typeface="Segoe UI" panose="020B0502040204020203" pitchFamily="34" charset="0"/>
              </a:rPr>
              <a:t>- perulangan</a:t>
            </a:r>
            <a:endParaRPr lang="en-US" b="0" dirty="0">
              <a:solidFill>
                <a:srgbClr val="000000"/>
              </a:solidFill>
              <a:latin typeface="Segoe UI" panose="020B0502040204020203" pitchFamily="34" charset="0"/>
              <a:cs typeface="Segoe UI" panose="020B0502040204020203" pitchFamily="34" charset="0"/>
            </a:endParaRPr>
          </a:p>
        </p:txBody>
      </p:sp>
      <p:pic>
        <p:nvPicPr>
          <p:cNvPr id="10" name="Picture 9"/>
          <p:cNvPicPr>
            <a:picLocks noChangeAspect="1"/>
          </p:cNvPicPr>
          <p:nvPr/>
        </p:nvPicPr>
        <p:blipFill>
          <a:blip r:embed="rId2"/>
          <a:stretch>
            <a:fillRect/>
          </a:stretch>
        </p:blipFill>
        <p:spPr>
          <a:xfrm>
            <a:off x="838200" y="2524733"/>
            <a:ext cx="9628929" cy="3527321"/>
          </a:xfrm>
          <a:prstGeom prst="rect">
            <a:avLst/>
          </a:prstGeom>
        </p:spPr>
      </p:pic>
    </p:spTree>
    <p:extLst>
      <p:ext uri="{BB962C8B-B14F-4D97-AF65-F5344CB8AC3E}">
        <p14:creationId xmlns:p14="http://schemas.microsoft.com/office/powerpoint/2010/main" val="33419052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Perulangan PHP</a:t>
            </a:r>
          </a:p>
        </p:txBody>
      </p:sp>
      <p:sp>
        <p:nvSpPr>
          <p:cNvPr id="2" name="Text Placeholder 1"/>
          <p:cNvSpPr>
            <a:spLocks noGrp="1"/>
          </p:cNvSpPr>
          <p:nvPr>
            <p:ph type="body" sz="half" idx="2"/>
          </p:nvPr>
        </p:nvSpPr>
        <p:spPr/>
        <p:txBody>
          <a:bodyPr>
            <a:normAutofit/>
          </a:bodyPr>
          <a:lstStyle/>
          <a:p>
            <a:pPr lvl="0"/>
            <a:endParaRPr lang="en-US" sz="2400" dirty="0" smtClean="0">
              <a:solidFill>
                <a:srgbClr val="000000"/>
              </a:solidFill>
              <a:latin typeface="Segoe UI" panose="020B0502040204020203" pitchFamily="34" charset="0"/>
              <a:cs typeface="Segoe UI" panose="020B0502040204020203" pitchFamily="34" charset="0"/>
            </a:endParaRPr>
          </a:p>
          <a:p>
            <a:pPr lvl="0"/>
            <a:r>
              <a:rPr lang="en-US" sz="2400" dirty="0" smtClean="0">
                <a:solidFill>
                  <a:srgbClr val="000000"/>
                </a:solidFill>
                <a:latin typeface="Segoe UI" panose="020B0502040204020203" pitchFamily="34" charset="0"/>
                <a:cs typeface="Segoe UI" panose="020B0502040204020203" pitchFamily="34" charset="0"/>
              </a:rPr>
              <a:t>for – perulangan</a:t>
            </a:r>
            <a:endParaRPr lang="en-US" sz="2400" dirty="0">
              <a:solidFill>
                <a:srgbClr val="000000"/>
              </a:solidFill>
              <a:latin typeface="Segoe UI" panose="020B0502040204020203" pitchFamily="34" charset="0"/>
              <a:cs typeface="Segoe UI" panose="020B0502040204020203" pitchFamily="34" charset="0"/>
            </a:endParaRPr>
          </a:p>
          <a:p>
            <a:pPr lvl="0"/>
            <a:r>
              <a:rPr lang="en-US" sz="2400" dirty="0">
                <a:solidFill>
                  <a:srgbClr val="000000"/>
                </a:solidFill>
                <a:latin typeface="Segoe UI" panose="020B0502040204020203" pitchFamily="34" charset="0"/>
                <a:cs typeface="Segoe UI" panose="020B0502040204020203" pitchFamily="34" charset="0"/>
              </a:rPr>
              <a:t>Perulangan for digunakan ketika Anda mengetahui sebelumnya berapa kali skrip harus dijalankan.</a:t>
            </a:r>
          </a:p>
        </p:txBody>
      </p:sp>
      <p:pic>
        <p:nvPicPr>
          <p:cNvPr id="5" name="Picture 4"/>
          <p:cNvPicPr>
            <a:picLocks noChangeAspect="1"/>
          </p:cNvPicPr>
          <p:nvPr/>
        </p:nvPicPr>
        <p:blipFill>
          <a:blip r:embed="rId2"/>
          <a:stretch>
            <a:fillRect/>
          </a:stretch>
        </p:blipFill>
        <p:spPr>
          <a:xfrm>
            <a:off x="5340766" y="2037928"/>
            <a:ext cx="5791200" cy="3850532"/>
          </a:xfrm>
          <a:prstGeom prst="rect">
            <a:avLst/>
          </a:prstGeom>
        </p:spPr>
      </p:pic>
    </p:spTree>
    <p:extLst>
      <p:ext uri="{BB962C8B-B14F-4D97-AF65-F5344CB8AC3E}">
        <p14:creationId xmlns:p14="http://schemas.microsoft.com/office/powerpoint/2010/main" val="234862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Bagaimana cara menggunakan PHP?</a:t>
            </a:r>
            <a:endParaRPr lang="en-US" dirty="0"/>
          </a:p>
        </p:txBody>
      </p:sp>
      <p:sp>
        <p:nvSpPr>
          <p:cNvPr id="3" name="Content Placeholder 2"/>
          <p:cNvSpPr>
            <a:spLocks noGrp="1"/>
          </p:cNvSpPr>
          <p:nvPr>
            <p:ph idx="1"/>
          </p:nvPr>
        </p:nvSpPr>
        <p:spPr/>
        <p:txBody>
          <a:bodyPr/>
          <a:lstStyle/>
          <a:p>
            <a:pPr marL="0" indent="0">
              <a:lnSpc>
                <a:spcPts val="3000"/>
              </a:lnSpc>
              <a:buNone/>
            </a:pPr>
            <a:r>
              <a:rPr lang="en-US" dirty="0" smtClean="0">
                <a:ea typeface="Lato Light" panose="020F0502020204030203" pitchFamily="34" charset="0"/>
                <a:cs typeface="Open Sans Light" panose="020B0306030504020204" pitchFamily="34" charset="0"/>
              </a:rPr>
              <a:t>Harus diapit oleh:</a:t>
            </a:r>
          </a:p>
          <a:p>
            <a:pPr marL="457200" indent="-457200">
              <a:lnSpc>
                <a:spcPts val="3000"/>
              </a:lnSpc>
            </a:pPr>
            <a:r>
              <a:rPr lang="en-US" dirty="0" smtClean="0">
                <a:ea typeface="Lato Light" panose="020F0502020204030203" pitchFamily="34" charset="0"/>
                <a:cs typeface="Open Sans Light" panose="020B0306030504020204" pitchFamily="34" charset="0"/>
              </a:rPr>
              <a:t>&lt;? dan ?&gt; atau</a:t>
            </a:r>
          </a:p>
          <a:p>
            <a:pPr marL="457200" indent="-457200">
              <a:lnSpc>
                <a:spcPts val="3000"/>
              </a:lnSpc>
            </a:pPr>
            <a:r>
              <a:rPr lang="en-US" dirty="0" smtClean="0">
                <a:ea typeface="Lato Light" panose="020F0502020204030203" pitchFamily="34" charset="0"/>
                <a:cs typeface="Open Sans Light" panose="020B0306030504020204" pitchFamily="34" charset="0"/>
              </a:rPr>
              <a:t>&lt;?</a:t>
            </a:r>
            <a:r>
              <a:rPr lang="en-US" dirty="0" err="1" smtClean="0">
                <a:ea typeface="Lato Light" panose="020F0502020204030203" pitchFamily="34" charset="0"/>
                <a:cs typeface="Open Sans Light" panose="020B0306030504020204" pitchFamily="34" charset="0"/>
              </a:rPr>
              <a:t>php</a:t>
            </a:r>
            <a:r>
              <a:rPr lang="en-US" dirty="0" smtClean="0">
                <a:ea typeface="Lato Light" panose="020F0502020204030203" pitchFamily="34" charset="0"/>
                <a:cs typeface="Open Sans Light" panose="020B0306030504020204" pitchFamily="34" charset="0"/>
              </a:rPr>
              <a:t> dan ?&gt; atau</a:t>
            </a:r>
          </a:p>
          <a:p>
            <a:pPr marL="457200" indent="-457200">
              <a:lnSpc>
                <a:spcPts val="3000"/>
              </a:lnSpc>
            </a:pPr>
            <a:r>
              <a:rPr lang="en-US" dirty="0" smtClean="0">
                <a:ea typeface="Lato Light" panose="020F0502020204030203" pitchFamily="34" charset="0"/>
                <a:cs typeface="Open Sans Light" panose="020B0306030504020204" pitchFamily="34" charset="0"/>
              </a:rPr>
              <a:t>&lt;script language=”</a:t>
            </a:r>
            <a:r>
              <a:rPr lang="en-US" dirty="0" err="1" smtClean="0">
                <a:ea typeface="Lato Light" panose="020F0502020204030203" pitchFamily="34" charset="0"/>
                <a:cs typeface="Open Sans Light" panose="020B0306030504020204" pitchFamily="34" charset="0"/>
              </a:rPr>
              <a:t>php</a:t>
            </a:r>
            <a:r>
              <a:rPr lang="en-US" dirty="0" smtClean="0">
                <a:ea typeface="Lato Light" panose="020F0502020204030203" pitchFamily="34" charset="0"/>
                <a:cs typeface="Open Sans Light" panose="020B0306030504020204" pitchFamily="34" charset="0"/>
              </a:rPr>
              <a:t>”&gt; dan &lt;/script&gt; atau</a:t>
            </a:r>
          </a:p>
          <a:p>
            <a:pPr marL="457200" indent="-457200">
              <a:lnSpc>
                <a:spcPts val="3000"/>
              </a:lnSpc>
            </a:pPr>
            <a:r>
              <a:rPr lang="en-US" dirty="0" smtClean="0">
                <a:ea typeface="Lato Light" panose="020F0502020204030203" pitchFamily="34" charset="0"/>
                <a:cs typeface="Open Sans Light" panose="020B0306030504020204" pitchFamily="34" charset="0"/>
              </a:rPr>
              <a:t>&lt;% dan %&gt; </a:t>
            </a:r>
            <a:endParaRPr lang="en-US" dirty="0">
              <a:ea typeface="Lato Light" panose="020F0502020204030203" pitchFamily="34" charset="0"/>
              <a:cs typeface="Open Sans Light" panose="020B0306030504020204" pitchFamily="34" charset="0"/>
            </a:endParaRPr>
          </a:p>
        </p:txBody>
      </p:sp>
    </p:spTree>
    <p:extLst>
      <p:ext uri="{BB962C8B-B14F-4D97-AF65-F5344CB8AC3E}">
        <p14:creationId xmlns:p14="http://schemas.microsoft.com/office/powerpoint/2010/main" val="2706664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Perulangan PHP</a:t>
            </a:r>
          </a:p>
        </p:txBody>
      </p:sp>
      <p:sp>
        <p:nvSpPr>
          <p:cNvPr id="2" name="Text Placeholder 1"/>
          <p:cNvSpPr>
            <a:spLocks noGrp="1"/>
          </p:cNvSpPr>
          <p:nvPr>
            <p:ph type="body" sz="half" idx="2"/>
          </p:nvPr>
        </p:nvSpPr>
        <p:spPr/>
        <p:txBody>
          <a:bodyPr>
            <a:noAutofit/>
          </a:bodyPr>
          <a:lstStyle/>
          <a:p>
            <a:pPr lvl="0"/>
            <a:endParaRPr lang="en-US" sz="2000" dirty="0" smtClean="0">
              <a:solidFill>
                <a:srgbClr val="000000"/>
              </a:solidFill>
              <a:cs typeface="Segoe UI" panose="020B0502040204020203" pitchFamily="34" charset="0"/>
            </a:endParaRPr>
          </a:p>
          <a:p>
            <a:pPr lvl="0"/>
            <a:r>
              <a:rPr lang="en-US" sz="2000" dirty="0" err="1" smtClean="0">
                <a:solidFill>
                  <a:srgbClr val="000000"/>
                </a:solidFill>
                <a:cs typeface="Segoe UI" panose="020B0502040204020203" pitchFamily="34" charset="0"/>
              </a:rPr>
              <a:t>Foreach</a:t>
            </a:r>
            <a:r>
              <a:rPr lang="en-US" sz="2000" dirty="0" smtClean="0">
                <a:solidFill>
                  <a:srgbClr val="000000"/>
                </a:solidFill>
                <a:cs typeface="Segoe UI" panose="020B0502040204020203" pitchFamily="34" charset="0"/>
              </a:rPr>
              <a:t> </a:t>
            </a:r>
            <a:r>
              <a:rPr lang="en-US" sz="2000" dirty="0">
                <a:solidFill>
                  <a:srgbClr val="000000"/>
                </a:solidFill>
                <a:cs typeface="Segoe UI" panose="020B0502040204020203" pitchFamily="34" charset="0"/>
              </a:rPr>
              <a:t>– perulangan</a:t>
            </a:r>
          </a:p>
          <a:p>
            <a:pPr lvl="0"/>
            <a:r>
              <a:rPr lang="en-US" sz="2000" dirty="0">
                <a:solidFill>
                  <a:srgbClr val="000000"/>
                </a:solidFill>
                <a:cs typeface="Segoe UI" panose="020B0502040204020203" pitchFamily="34" charset="0"/>
              </a:rPr>
              <a:t>Perulangan </a:t>
            </a:r>
            <a:r>
              <a:rPr lang="en-US" sz="2000" dirty="0" err="1">
                <a:solidFill>
                  <a:srgbClr val="000000"/>
                </a:solidFill>
                <a:cs typeface="Segoe UI" panose="020B0502040204020203" pitchFamily="34" charset="0"/>
              </a:rPr>
              <a:t>foreach</a:t>
            </a:r>
            <a:r>
              <a:rPr lang="en-US" sz="2000" dirty="0">
                <a:solidFill>
                  <a:srgbClr val="000000"/>
                </a:solidFill>
                <a:cs typeface="Segoe UI" panose="020B0502040204020203" pitchFamily="34" charset="0"/>
              </a:rPr>
              <a:t> hanya bekerja pada larik, dan digunakan untuk mengulang melalui setiap pasangan kunci / nilai dalam sebuah larik. Untuk setiap iterasi loop, nilai elemen array saat ini ditetapkan ke $ value dan pointer array dipindahkan satu, hingga mencapai elemen array terakhir.</a:t>
            </a:r>
          </a:p>
          <a:p>
            <a:endParaRPr lang="en-US" sz="2000" dirty="0"/>
          </a:p>
        </p:txBody>
      </p:sp>
      <p:pic>
        <p:nvPicPr>
          <p:cNvPr id="8" name="Picture 7"/>
          <p:cNvPicPr>
            <a:picLocks noChangeAspect="1"/>
          </p:cNvPicPr>
          <p:nvPr/>
        </p:nvPicPr>
        <p:blipFill>
          <a:blip r:embed="rId2"/>
          <a:stretch>
            <a:fillRect/>
          </a:stretch>
        </p:blipFill>
        <p:spPr>
          <a:xfrm>
            <a:off x="4772025" y="2004086"/>
            <a:ext cx="6708887" cy="3918216"/>
          </a:xfrm>
          <a:prstGeom prst="rect">
            <a:avLst/>
          </a:prstGeom>
        </p:spPr>
      </p:pic>
    </p:spTree>
    <p:extLst>
      <p:ext uri="{BB962C8B-B14F-4D97-AF65-F5344CB8AC3E}">
        <p14:creationId xmlns:p14="http://schemas.microsoft.com/office/powerpoint/2010/main" val="3660390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Fungsi PHP</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Fungsi Bawaan PHP</a:t>
            </a:r>
          </a:p>
          <a:p>
            <a:pPr marL="0" indent="0">
              <a:buNone/>
            </a:pPr>
            <a:r>
              <a:rPr lang="en-US" dirty="0"/>
              <a:t>PHP memiliki lebih dari 1000 fungsi bawaan yang dapat dipanggil secara langsung, dari dalam skrip, untuk melakukan tugas tertentu</a:t>
            </a:r>
            <a:r>
              <a:rPr lang="en-US" dirty="0" smtClean="0"/>
              <a:t>.</a:t>
            </a:r>
          </a:p>
          <a:p>
            <a:pPr marL="0" indent="0">
              <a:buNone/>
            </a:pPr>
            <a:endParaRPr lang="en-US" dirty="0"/>
          </a:p>
          <a:p>
            <a:pPr marL="0" indent="0">
              <a:buNone/>
            </a:pPr>
            <a:r>
              <a:rPr lang="en-US" dirty="0"/>
              <a:t>Fungsi yang Ditentukan Pengguna PHP</a:t>
            </a:r>
          </a:p>
          <a:p>
            <a:r>
              <a:rPr lang="en-US" dirty="0"/>
              <a:t>Selain fungsi PHP bawaan, dimungkinkan untuk membuat fungsi Anda </a:t>
            </a:r>
            <a:r>
              <a:rPr lang="en-US" dirty="0" smtClean="0"/>
              <a:t>sendiri.</a:t>
            </a:r>
          </a:p>
          <a:p>
            <a:r>
              <a:rPr lang="en-US" dirty="0" smtClean="0"/>
              <a:t>Fungsi </a:t>
            </a:r>
            <a:r>
              <a:rPr lang="en-US" dirty="0"/>
              <a:t>adalah sekumpulan pernyataan yang dapat digunakan berulang kali dalam suatu </a:t>
            </a:r>
            <a:r>
              <a:rPr lang="en-US" dirty="0" smtClean="0"/>
              <a:t>program.</a:t>
            </a:r>
          </a:p>
          <a:p>
            <a:r>
              <a:rPr lang="en-US" dirty="0" smtClean="0"/>
              <a:t>Suatu </a:t>
            </a:r>
            <a:r>
              <a:rPr lang="en-US" dirty="0"/>
              <a:t>fungsi tidak akan dijalankan secara otomatis saat halaman </a:t>
            </a:r>
            <a:r>
              <a:rPr lang="en-US" dirty="0" smtClean="0"/>
              <a:t>dimuat.</a:t>
            </a:r>
          </a:p>
          <a:p>
            <a:r>
              <a:rPr lang="en-US" dirty="0" smtClean="0"/>
              <a:t>Sebuah </a:t>
            </a:r>
            <a:r>
              <a:rPr lang="en-US" dirty="0"/>
              <a:t>fungsi akan dieksekusi dengan panggilan ke fungsi tersebut.</a:t>
            </a:r>
          </a:p>
        </p:txBody>
      </p:sp>
    </p:spTree>
    <p:extLst>
      <p:ext uri="{BB962C8B-B14F-4D97-AF65-F5344CB8AC3E}">
        <p14:creationId xmlns:p14="http://schemas.microsoft.com/office/powerpoint/2010/main" val="29573744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Fungsi PHP</a:t>
            </a:r>
            <a:endParaRPr lang="en-US" dirty="0"/>
          </a:p>
        </p:txBody>
      </p:sp>
      <p:pic>
        <p:nvPicPr>
          <p:cNvPr id="4" name="Content Placeholder 3"/>
          <p:cNvPicPr>
            <a:picLocks noGrp="1" noChangeAspect="1"/>
          </p:cNvPicPr>
          <p:nvPr>
            <p:ph idx="1"/>
          </p:nvPr>
        </p:nvPicPr>
        <p:blipFill rotWithShape="1">
          <a:blip r:embed="rId2"/>
          <a:srcRect t="45193"/>
          <a:stretch/>
        </p:blipFill>
        <p:spPr>
          <a:xfrm>
            <a:off x="838200" y="2095130"/>
            <a:ext cx="10258887" cy="3435658"/>
          </a:xfrm>
          <a:prstGeom prst="rect">
            <a:avLst/>
          </a:prstGeom>
        </p:spPr>
      </p:pic>
    </p:spTree>
    <p:extLst>
      <p:ext uri="{BB962C8B-B14F-4D97-AF65-F5344CB8AC3E}">
        <p14:creationId xmlns:p14="http://schemas.microsoft.com/office/powerpoint/2010/main" val="2492658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457200"/>
            <a:ext cx="3932237" cy="945472"/>
          </a:xfrm>
        </p:spPr>
        <p:txBody>
          <a:bodyPr/>
          <a:lstStyle/>
          <a:p>
            <a:r>
              <a:rPr lang="id-ID" b="1" dirty="0" smtClean="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TUGAS</a:t>
            </a:r>
            <a:endParaRPr lang="en-US" dirty="0"/>
          </a:p>
        </p:txBody>
      </p:sp>
      <p:sp>
        <p:nvSpPr>
          <p:cNvPr id="6" name="Text Placeholder 5"/>
          <p:cNvSpPr>
            <a:spLocks noGrp="1"/>
          </p:cNvSpPr>
          <p:nvPr>
            <p:ph type="body" sz="half" idx="2"/>
          </p:nvPr>
        </p:nvSpPr>
        <p:spPr>
          <a:xfrm>
            <a:off x="839788" y="1402672"/>
            <a:ext cx="3932237" cy="4466316"/>
          </a:xfrm>
        </p:spPr>
        <p:txBody>
          <a:bodyPr>
            <a:normAutofit/>
          </a:bodyPr>
          <a:lstStyle/>
          <a:p>
            <a:pPr>
              <a:lnSpc>
                <a:spcPts val="3500"/>
              </a:lnSpc>
            </a:pPr>
            <a:r>
              <a:rPr lang="en-US" sz="2000" dirty="0">
                <a:latin typeface="Open Sans Light" panose="020B0306030504020204" pitchFamily="34" charset="0"/>
                <a:ea typeface="Lato Light" panose="020F0502020204030203" pitchFamily="34" charset="0"/>
                <a:cs typeface="Open Sans Light" panose="020B0306030504020204" pitchFamily="34" charset="0"/>
              </a:rPr>
              <a:t>K</a:t>
            </a:r>
            <a:r>
              <a:rPr lang="id-ID" sz="2000" dirty="0">
                <a:latin typeface="Open Sans Light" panose="020B0306030504020204" pitchFamily="34" charset="0"/>
                <a:ea typeface="Lato Light" panose="020F0502020204030203" pitchFamily="34" charset="0"/>
                <a:cs typeface="Open Sans Light" panose="020B0306030504020204" pitchFamily="34" charset="0"/>
              </a:rPr>
              <a:t>etentuan Tugas : </a:t>
            </a:r>
          </a:p>
          <a:p>
            <a:pPr marL="457200" indent="-457200">
              <a:buAutoNum type="arabicPeriod"/>
            </a:pPr>
            <a:r>
              <a:rPr lang="id-ID" dirty="0">
                <a:latin typeface="Open Sans Light" panose="020B0306030504020204" pitchFamily="34" charset="0"/>
                <a:ea typeface="Lato Light" panose="020F0502020204030203" pitchFamily="34" charset="0"/>
                <a:cs typeface="Open Sans Light" panose="020B0306030504020204" pitchFamily="34" charset="0"/>
              </a:rPr>
              <a:t>Buatlah sebuah program untuk menampilkan Nilai Akhir Mahasiswa seperti pada gambar disamping.</a:t>
            </a:r>
          </a:p>
          <a:p>
            <a:pPr marL="457200" indent="-457200">
              <a:lnSpc>
                <a:spcPts val="3500"/>
              </a:lnSpc>
              <a:buAutoNum type="arabicPeriod"/>
            </a:pPr>
            <a:r>
              <a:rPr lang="id-ID" dirty="0">
                <a:latin typeface="Open Sans Light" panose="020B0306030504020204" pitchFamily="34" charset="0"/>
                <a:ea typeface="Lato Light" panose="020F0502020204030203" pitchFamily="34" charset="0"/>
                <a:cs typeface="Open Sans Light" panose="020B0306030504020204" pitchFamily="34" charset="0"/>
              </a:rPr>
              <a:t>Rentang Nilai yang digunakan yaitu : </a:t>
            </a:r>
          </a:p>
          <a:p>
            <a:r>
              <a:rPr lang="id-ID" dirty="0">
                <a:latin typeface="Open Sans Light" panose="020B0306030504020204" pitchFamily="34" charset="0"/>
                <a:ea typeface="Lato Light" panose="020F0502020204030203" pitchFamily="34" charset="0"/>
                <a:cs typeface="Open Sans Light" panose="020B0306030504020204" pitchFamily="34" charset="0"/>
              </a:rPr>
              <a:t>Akan lulus dengan predikat A jika nilai lebih besar atau sama dengan 80</a:t>
            </a:r>
          </a:p>
          <a:p>
            <a:r>
              <a:rPr lang="id-ID" dirty="0">
                <a:latin typeface="Open Sans Light" panose="020B0306030504020204" pitchFamily="34" charset="0"/>
                <a:ea typeface="Lato Light" panose="020F0502020204030203" pitchFamily="34" charset="0"/>
                <a:cs typeface="Open Sans Light" panose="020B0306030504020204" pitchFamily="34" charset="0"/>
              </a:rPr>
              <a:t>Akan lulus dengan predikat B jika nilai lebih besar atau sama dengan 70</a:t>
            </a:r>
          </a:p>
          <a:p>
            <a:r>
              <a:rPr lang="id-ID" dirty="0">
                <a:latin typeface="Open Sans Light" panose="020B0306030504020204" pitchFamily="34" charset="0"/>
                <a:ea typeface="Lato Light" panose="020F0502020204030203" pitchFamily="34" charset="0"/>
                <a:cs typeface="Open Sans Light" panose="020B0306030504020204" pitchFamily="34" charset="0"/>
              </a:rPr>
              <a:t>Akan lulus dengan predikat C jika nilai lebih besar atau sama dengan 60</a:t>
            </a:r>
          </a:p>
          <a:p>
            <a:pPr marL="342900" indent="-342900">
              <a:buAutoNum type="arabicPeriod" startAt="3"/>
            </a:pPr>
            <a:r>
              <a:rPr lang="id-ID" dirty="0" smtClean="0">
                <a:latin typeface="Open Sans Light" panose="020B0306030504020204" pitchFamily="34" charset="0"/>
                <a:ea typeface="Lato Light" panose="020F0502020204030203" pitchFamily="34" charset="0"/>
                <a:cs typeface="Open Sans Light" panose="020B0306030504020204" pitchFamily="34" charset="0"/>
              </a:rPr>
              <a:t>Tugas </a:t>
            </a:r>
            <a:r>
              <a:rPr lang="id-ID" dirty="0">
                <a:latin typeface="Open Sans Light" panose="020B0306030504020204" pitchFamily="34" charset="0"/>
                <a:ea typeface="Lato Light" panose="020F0502020204030203" pitchFamily="34" charset="0"/>
                <a:cs typeface="Open Sans Light" panose="020B0306030504020204" pitchFamily="34" charset="0"/>
              </a:rPr>
              <a:t>di Upload paling lambat tanggal </a:t>
            </a:r>
            <a:r>
              <a:rPr lang="id-ID" dirty="0" smtClean="0">
                <a:latin typeface="Open Sans Light" panose="020B0306030504020204" pitchFamily="34" charset="0"/>
                <a:ea typeface="Lato Light" panose="020F0502020204030203" pitchFamily="34" charset="0"/>
                <a:cs typeface="Open Sans Light" panose="020B0306030504020204" pitchFamily="34" charset="0"/>
              </a:rPr>
              <a:t>2</a:t>
            </a:r>
            <a:r>
              <a:rPr lang="en-US" dirty="0" smtClean="0">
                <a:latin typeface="Open Sans Light" panose="020B0306030504020204" pitchFamily="34" charset="0"/>
                <a:ea typeface="Lato Light" panose="020F0502020204030203" pitchFamily="34" charset="0"/>
                <a:cs typeface="Open Sans Light" panose="020B0306030504020204" pitchFamily="34" charset="0"/>
              </a:rPr>
              <a:t>6</a:t>
            </a:r>
            <a:r>
              <a:rPr lang="id-ID" dirty="0" smtClean="0">
                <a:latin typeface="Open Sans Light" panose="020B0306030504020204" pitchFamily="34" charset="0"/>
                <a:ea typeface="Lato Light" panose="020F0502020204030203" pitchFamily="34" charset="0"/>
                <a:cs typeface="Open Sans Light" panose="020B0306030504020204" pitchFamily="34" charset="0"/>
              </a:rPr>
              <a:t> </a:t>
            </a:r>
            <a:r>
              <a:rPr lang="id-ID" dirty="0">
                <a:latin typeface="Open Sans Light" panose="020B0306030504020204" pitchFamily="34" charset="0"/>
                <a:ea typeface="Lato Light" panose="020F0502020204030203" pitchFamily="34" charset="0"/>
                <a:cs typeface="Open Sans Light" panose="020B0306030504020204" pitchFamily="34" charset="0"/>
              </a:rPr>
              <a:t>November 2020 pukul 23:59 WITA</a:t>
            </a:r>
          </a:p>
          <a:p>
            <a:pPr>
              <a:lnSpc>
                <a:spcPts val="3500"/>
              </a:lnSpc>
            </a:pPr>
            <a:endParaRPr lang="id-ID" sz="2000" dirty="0">
              <a:latin typeface="Open Sans Light" panose="020B0306030504020204" pitchFamily="34" charset="0"/>
              <a:ea typeface="Lato Light" panose="020F0502020204030203" pitchFamily="34" charset="0"/>
              <a:cs typeface="Open Sans Light" panose="020B0306030504020204" pitchFamily="34" charset="0"/>
            </a:endParaRPr>
          </a:p>
          <a:p>
            <a:pPr>
              <a:lnSpc>
                <a:spcPts val="3500"/>
              </a:lnSpc>
            </a:pPr>
            <a:endParaRPr lang="id-ID" sz="2000" dirty="0">
              <a:latin typeface="Open Sans Light" panose="020B0306030504020204" pitchFamily="34" charset="0"/>
              <a:ea typeface="Lato Light" panose="020F0502020204030203" pitchFamily="34" charset="0"/>
              <a:cs typeface="Open Sans Light" panose="020B0306030504020204" pitchFamily="34" charset="0"/>
            </a:endParaRPr>
          </a:p>
          <a:p>
            <a:pPr marL="457200" indent="-457200">
              <a:lnSpc>
                <a:spcPts val="3500"/>
              </a:lnSpc>
              <a:buAutoNum type="arabicPeriod"/>
            </a:pPr>
            <a:endParaRPr lang="en-US" sz="2000" dirty="0">
              <a:latin typeface="Open Sans Light" panose="020B0306030504020204" pitchFamily="34" charset="0"/>
              <a:ea typeface="Lato Light" panose="020F0502020204030203" pitchFamily="34" charset="0"/>
              <a:cs typeface="Open Sans Light" panose="020B0306030504020204" pitchFamily="34" charset="0"/>
            </a:endParaRPr>
          </a:p>
          <a:p>
            <a:endParaRPr lang="en-US" dirty="0"/>
          </a:p>
        </p:txBody>
      </p:sp>
      <p:pic>
        <p:nvPicPr>
          <p:cNvPr id="7" name="Picture 6"/>
          <p:cNvPicPr>
            <a:picLocks noChangeAspect="1"/>
          </p:cNvPicPr>
          <p:nvPr/>
        </p:nvPicPr>
        <p:blipFill>
          <a:blip r:embed="rId2"/>
          <a:stretch>
            <a:fillRect/>
          </a:stretch>
        </p:blipFill>
        <p:spPr>
          <a:xfrm>
            <a:off x="5786916" y="1474792"/>
            <a:ext cx="5182586" cy="4322076"/>
          </a:xfrm>
          <a:prstGeom prst="rect">
            <a:avLst/>
          </a:prstGeom>
        </p:spPr>
      </p:pic>
    </p:spTree>
    <p:extLst>
      <p:ext uri="{BB962C8B-B14F-4D97-AF65-F5344CB8AC3E}">
        <p14:creationId xmlns:p14="http://schemas.microsoft.com/office/powerpoint/2010/main" val="526175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Sintaks Umum</a:t>
            </a:r>
            <a:endParaRPr lang="en-US" sz="4000" dirty="0"/>
          </a:p>
        </p:txBody>
      </p:sp>
      <p:sp>
        <p:nvSpPr>
          <p:cNvPr id="6" name="Text Placeholder 5"/>
          <p:cNvSpPr>
            <a:spLocks noGrp="1"/>
          </p:cNvSpPr>
          <p:nvPr>
            <p:ph type="body" sz="half" idx="2"/>
          </p:nvPr>
        </p:nvSpPr>
        <p:spPr/>
        <p:txBody>
          <a:bodyPr>
            <a:normAutofit/>
          </a:bodyPr>
          <a:lstStyle/>
          <a:p>
            <a:endParaRPr lang="en-US" sz="2400" dirty="0" smtClean="0"/>
          </a:p>
          <a:p>
            <a:r>
              <a:rPr lang="nn-NO" sz="2400" dirty="0" smtClean="0"/>
              <a:t>PHP dapat ditempatkan di mana saja di dalam dokumen.</a:t>
            </a:r>
          </a:p>
          <a:p>
            <a:r>
              <a:rPr lang="nn-NO" sz="2400" dirty="0" smtClean="0"/>
              <a:t>PHP dimulai dengan &lt;? Php dan diakhiri dengan?&gt;:</a:t>
            </a:r>
          </a:p>
          <a:p>
            <a:r>
              <a:rPr lang="nn-NO" sz="2400" dirty="0" smtClean="0"/>
              <a:t>Ekstensi file default untuk file PHP adalah ".php".</a:t>
            </a:r>
            <a:endParaRPr lang="en-US" sz="2400" dirty="0"/>
          </a:p>
        </p:txBody>
      </p:sp>
      <p:pic>
        <p:nvPicPr>
          <p:cNvPr id="10" name="Picture 9"/>
          <p:cNvPicPr>
            <a:picLocks noChangeAspect="1"/>
          </p:cNvPicPr>
          <p:nvPr/>
        </p:nvPicPr>
        <p:blipFill>
          <a:blip r:embed="rId2"/>
          <a:stretch>
            <a:fillRect/>
          </a:stretch>
        </p:blipFill>
        <p:spPr>
          <a:xfrm>
            <a:off x="6055763" y="2669959"/>
            <a:ext cx="4249003" cy="204169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66572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Sintaks Umum</a:t>
            </a:r>
            <a:endParaRPr lang="en-US" sz="4000" dirty="0"/>
          </a:p>
        </p:txBody>
      </p:sp>
      <p:sp>
        <p:nvSpPr>
          <p:cNvPr id="4" name="Text Placeholder 3"/>
          <p:cNvSpPr>
            <a:spLocks noGrp="1"/>
          </p:cNvSpPr>
          <p:nvPr>
            <p:ph type="body" sz="half" idx="2"/>
          </p:nvPr>
        </p:nvSpPr>
        <p:spPr/>
        <p:txBody>
          <a:bodyPr>
            <a:normAutofit/>
          </a:bodyPr>
          <a:lstStyle/>
          <a:p>
            <a:r>
              <a:rPr lang="en-US" sz="2400" dirty="0" smtClean="0"/>
              <a:t>File PHP biasanya berisi tag HTML, dan beberapa kode skrip PHP.</a:t>
            </a:r>
          </a:p>
          <a:p>
            <a:r>
              <a:rPr lang="en-US" sz="2400" dirty="0" smtClean="0"/>
              <a:t>Di bawah ini, kami memiliki contoh file PHP sederhana, dengan skrip PHP yang menggunakan fungsi built-in PHP "echo" untuk menghasilkan teks "Hello World!" di halaman web</a:t>
            </a:r>
            <a:endParaRPr lang="en-US" sz="2400" dirty="0"/>
          </a:p>
        </p:txBody>
      </p:sp>
      <p:pic>
        <p:nvPicPr>
          <p:cNvPr id="6" name="Picture 5"/>
          <p:cNvPicPr>
            <a:picLocks noChangeAspect="1"/>
          </p:cNvPicPr>
          <p:nvPr/>
        </p:nvPicPr>
        <p:blipFill>
          <a:blip r:embed="rId2"/>
          <a:stretch>
            <a:fillRect/>
          </a:stretch>
        </p:blipFill>
        <p:spPr>
          <a:xfrm>
            <a:off x="5455419" y="1533617"/>
            <a:ext cx="3310595" cy="2787869"/>
          </a:xfrm>
          <a:prstGeom prst="rect">
            <a:avLst/>
          </a:prstGeom>
        </p:spPr>
      </p:pic>
      <p:pic>
        <p:nvPicPr>
          <p:cNvPr id="7" name="Picture 6"/>
          <p:cNvPicPr>
            <a:picLocks noChangeAspect="1"/>
          </p:cNvPicPr>
          <p:nvPr/>
        </p:nvPicPr>
        <p:blipFill>
          <a:blip r:embed="rId3"/>
          <a:stretch>
            <a:fillRect/>
          </a:stretch>
        </p:blipFill>
        <p:spPr>
          <a:xfrm>
            <a:off x="5455419" y="4292621"/>
            <a:ext cx="3886291" cy="1576367"/>
          </a:xfrm>
          <a:prstGeom prst="rect">
            <a:avLst/>
          </a:prstGeom>
        </p:spPr>
      </p:pic>
    </p:spTree>
    <p:extLst>
      <p:ext uri="{BB962C8B-B14F-4D97-AF65-F5344CB8AC3E}">
        <p14:creationId xmlns:p14="http://schemas.microsoft.com/office/powerpoint/2010/main" val="1492805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Komen PHP</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Komentar di PHP</a:t>
            </a:r>
          </a:p>
          <a:p>
            <a:pPr marL="0" indent="0">
              <a:buNone/>
            </a:pPr>
            <a:r>
              <a:rPr lang="en-US" dirty="0" smtClean="0"/>
              <a:t>Komentar dalam kode PHP adalah baris yang tidak dieksekusi sebagai bagian dari program. Tujuan satu-satunya adalah untuk dibaca oleh seseorang yang melihat kode tersebut.</a:t>
            </a:r>
          </a:p>
          <a:p>
            <a:pPr marL="0" indent="0">
              <a:buNone/>
            </a:pPr>
            <a:endParaRPr lang="en-US" dirty="0" smtClean="0"/>
          </a:p>
          <a:p>
            <a:pPr marL="0" indent="0">
              <a:buNone/>
            </a:pPr>
            <a:r>
              <a:rPr lang="en-US" dirty="0" smtClean="0"/>
              <a:t>Komentar dapat digunakan untuk:</a:t>
            </a:r>
          </a:p>
          <a:p>
            <a:r>
              <a:rPr lang="en-US" dirty="0" smtClean="0"/>
              <a:t>Biarkan orang lain memahami kode Anda</a:t>
            </a:r>
          </a:p>
          <a:p>
            <a:r>
              <a:rPr lang="en-US" dirty="0" smtClean="0"/>
              <a:t>Ingatkan diri Anda tentang apa yang Anda lakukan - Sebagian besar pemrogram pernah mengalami kembali ke pekerjaan mereka satu atau dua tahun kemudian dan harus memikirkan kembali apa yang telah mereka lakukan. Komentar dapat mengingatkan Anda tentang apa yang Anda pikirkan saat menulis kode</a:t>
            </a:r>
            <a:endParaRPr lang="en-US" dirty="0"/>
          </a:p>
        </p:txBody>
      </p:sp>
    </p:spTree>
    <p:extLst>
      <p:ext uri="{BB962C8B-B14F-4D97-AF65-F5344CB8AC3E}">
        <p14:creationId xmlns:p14="http://schemas.microsoft.com/office/powerpoint/2010/main" val="2750228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Komen PHP</a:t>
            </a:r>
            <a:endParaRPr lang="en-US" dirty="0"/>
          </a:p>
        </p:txBody>
      </p:sp>
      <p:pic>
        <p:nvPicPr>
          <p:cNvPr id="5" name="Picture 4"/>
          <p:cNvPicPr>
            <a:picLocks noChangeAspect="1"/>
          </p:cNvPicPr>
          <p:nvPr/>
        </p:nvPicPr>
        <p:blipFill>
          <a:blip r:embed="rId2"/>
          <a:stretch>
            <a:fillRect/>
          </a:stretch>
        </p:blipFill>
        <p:spPr>
          <a:xfrm>
            <a:off x="838200" y="1690688"/>
            <a:ext cx="6952611" cy="4922693"/>
          </a:xfrm>
          <a:prstGeom prst="rect">
            <a:avLst/>
          </a:prstGeom>
        </p:spPr>
      </p:pic>
    </p:spTree>
    <p:extLst>
      <p:ext uri="{BB962C8B-B14F-4D97-AF65-F5344CB8AC3E}">
        <p14:creationId xmlns:p14="http://schemas.microsoft.com/office/powerpoint/2010/main" val="3276653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Variabel PHP</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Variabel PHP</a:t>
            </a:r>
          </a:p>
          <a:p>
            <a:pPr marL="0" indent="0">
              <a:buNone/>
            </a:pPr>
            <a:r>
              <a:rPr lang="en-US" dirty="0" smtClean="0"/>
              <a:t>Variabel dapat memiliki nama pendek (seperti x dan y) atau nama yang lebih deskriptif (age, </a:t>
            </a:r>
            <a:r>
              <a:rPr lang="en-US" dirty="0" err="1" smtClean="0"/>
              <a:t>carname</a:t>
            </a:r>
            <a:r>
              <a:rPr lang="en-US" dirty="0" smtClean="0"/>
              <a:t>, </a:t>
            </a:r>
            <a:r>
              <a:rPr lang="en-US" dirty="0" err="1" smtClean="0"/>
              <a:t>total_volume</a:t>
            </a:r>
            <a:r>
              <a:rPr lang="en-US" dirty="0" smtClean="0"/>
              <a:t>).</a:t>
            </a:r>
          </a:p>
          <a:p>
            <a:pPr marL="0" indent="0">
              <a:buNone/>
            </a:pPr>
            <a:endParaRPr lang="en-US" dirty="0" smtClean="0"/>
          </a:p>
          <a:p>
            <a:pPr marL="0" indent="0">
              <a:buNone/>
            </a:pPr>
            <a:r>
              <a:rPr lang="en-US" dirty="0" smtClean="0"/>
              <a:t>Aturan untuk variabel PHP:</a:t>
            </a:r>
          </a:p>
          <a:p>
            <a:r>
              <a:rPr lang="en-US" dirty="0" smtClean="0"/>
              <a:t>Variabel dimulai dengan tanda $, diikuti dengan nama variabel</a:t>
            </a:r>
          </a:p>
          <a:p>
            <a:r>
              <a:rPr lang="en-US" dirty="0" smtClean="0"/>
              <a:t>Nama variabel harus dimulai dengan huruf atau karakter garis bawah</a:t>
            </a:r>
          </a:p>
          <a:p>
            <a:r>
              <a:rPr lang="en-US" dirty="0" smtClean="0"/>
              <a:t>Nama variabel tidak boleh dimulai dengan angka</a:t>
            </a:r>
          </a:p>
          <a:p>
            <a:r>
              <a:rPr lang="en-US" dirty="0" smtClean="0"/>
              <a:t>Nama variabel hanya boleh berisi karakter alfanumerik dan garis bawah (A-z, 0-9, dan _)</a:t>
            </a:r>
          </a:p>
          <a:p>
            <a:r>
              <a:rPr lang="en-US" dirty="0" smtClean="0"/>
              <a:t>Nama variabel peka huruf besar / kecil ($ age dan $ AGE adalah dua variabel berbeda)</a:t>
            </a:r>
            <a:endParaRPr lang="en-US" dirty="0"/>
          </a:p>
        </p:txBody>
      </p:sp>
    </p:spTree>
    <p:extLst>
      <p:ext uri="{BB962C8B-B14F-4D97-AF65-F5344CB8AC3E}">
        <p14:creationId xmlns:p14="http://schemas.microsoft.com/office/powerpoint/2010/main" val="3810906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Variabel PHP</a:t>
            </a:r>
            <a:endParaRPr lang="en-US" dirty="0"/>
          </a:p>
        </p:txBody>
      </p:sp>
      <p:pic>
        <p:nvPicPr>
          <p:cNvPr id="6" name="Picture 5"/>
          <p:cNvPicPr>
            <a:picLocks noChangeAspect="1"/>
          </p:cNvPicPr>
          <p:nvPr/>
        </p:nvPicPr>
        <p:blipFill>
          <a:blip r:embed="rId2"/>
          <a:stretch>
            <a:fillRect/>
          </a:stretch>
        </p:blipFill>
        <p:spPr>
          <a:xfrm>
            <a:off x="1035453" y="1696303"/>
            <a:ext cx="3959628" cy="3780386"/>
          </a:xfrm>
          <a:prstGeom prst="rect">
            <a:avLst/>
          </a:prstGeom>
        </p:spPr>
      </p:pic>
      <p:pic>
        <p:nvPicPr>
          <p:cNvPr id="7" name="Picture 6"/>
          <p:cNvPicPr>
            <a:picLocks noChangeAspect="1"/>
          </p:cNvPicPr>
          <p:nvPr/>
        </p:nvPicPr>
        <p:blipFill>
          <a:blip r:embed="rId3"/>
          <a:stretch>
            <a:fillRect/>
          </a:stretch>
        </p:blipFill>
        <p:spPr>
          <a:xfrm>
            <a:off x="5913532" y="2717895"/>
            <a:ext cx="4776633" cy="2043184"/>
          </a:xfrm>
          <a:prstGeom prst="rect">
            <a:avLst/>
          </a:prstGeom>
        </p:spPr>
      </p:pic>
    </p:spTree>
    <p:extLst>
      <p:ext uri="{BB962C8B-B14F-4D97-AF65-F5344CB8AC3E}">
        <p14:creationId xmlns:p14="http://schemas.microsoft.com/office/powerpoint/2010/main" val="4122727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1566</Words>
  <Application>Microsoft Office PowerPoint</Application>
  <PresentationFormat>Widescreen</PresentationFormat>
  <Paragraphs>292</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Lato Light</vt:lpstr>
      <vt:lpstr>Open Sans Light</vt:lpstr>
      <vt:lpstr>Open Sans Semibold</vt:lpstr>
      <vt:lpstr>Segoe UI</vt:lpstr>
      <vt:lpstr>Office Theme</vt:lpstr>
      <vt:lpstr>BAHASA PEMROGRAMAN PHP</vt:lpstr>
      <vt:lpstr>Apa itu PHP?</vt:lpstr>
      <vt:lpstr>Bagaimana cara menggunakan PHP?</vt:lpstr>
      <vt:lpstr>Sintaks Umum</vt:lpstr>
      <vt:lpstr>Sintaks Umum</vt:lpstr>
      <vt:lpstr>Komen PHP</vt:lpstr>
      <vt:lpstr>Komen PHP</vt:lpstr>
      <vt:lpstr>Variabel PHP</vt:lpstr>
      <vt:lpstr>Variabel PHP</vt:lpstr>
      <vt:lpstr>Variabel Scope PHP</vt:lpstr>
      <vt:lpstr>Variabel Scope PHP</vt:lpstr>
      <vt:lpstr>Tipe Data PHP</vt:lpstr>
      <vt:lpstr>Tipe Data PHP</vt:lpstr>
      <vt:lpstr>Tipe Data PHP</vt:lpstr>
      <vt:lpstr>Tipe Data PHP</vt:lpstr>
      <vt:lpstr>Tipe Data PHP</vt:lpstr>
      <vt:lpstr>Tipe Data PHP</vt:lpstr>
      <vt:lpstr>Operator PHP</vt:lpstr>
      <vt:lpstr>Operator PHP</vt:lpstr>
      <vt:lpstr>Operator PHP</vt:lpstr>
      <vt:lpstr>Operator PHP</vt:lpstr>
      <vt:lpstr>Operator PHP</vt:lpstr>
      <vt:lpstr>Kondisi PHP</vt:lpstr>
      <vt:lpstr>Kondisi PHP</vt:lpstr>
      <vt:lpstr>Switch PHP</vt:lpstr>
      <vt:lpstr>Perulangan PHP</vt:lpstr>
      <vt:lpstr>Perulangan PHP</vt:lpstr>
      <vt:lpstr>Perulangan PHP</vt:lpstr>
      <vt:lpstr>Perulangan PHP</vt:lpstr>
      <vt:lpstr>Perulangan PHP</vt:lpstr>
      <vt:lpstr>Fungsi PHP</vt:lpstr>
      <vt:lpstr>Fungsi PHP</vt:lpstr>
      <vt:lpstr>TUGAS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BAHASA PEMROGRAMAN PHP</dc:title>
  <dc:creator>Microsoft account</dc:creator>
  <cp:lastModifiedBy>Microsoft account</cp:lastModifiedBy>
  <cp:revision>15</cp:revision>
  <dcterms:created xsi:type="dcterms:W3CDTF">2020-11-19T02:21:25Z</dcterms:created>
  <dcterms:modified xsi:type="dcterms:W3CDTF">2020-11-19T08:50:10Z</dcterms:modified>
</cp:coreProperties>
</file>