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Vollkorn Regular" panose="020B0604020202020204" charset="0"/>
      <p:regular r:id="rId18"/>
      <p:bold r:id="rId19"/>
      <p:italic r:id="rId20"/>
      <p:boldItalic r:id="rId21"/>
    </p:embeddedFont>
    <p:embeddedFont>
      <p:font typeface="Vollkorn"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7242">
          <p15:clr>
            <a:srgbClr val="A4A3A4"/>
          </p15:clr>
        </p15:guide>
        <p15:guide id="3" pos="3840">
          <p15:clr>
            <a:srgbClr val="A4A3A4"/>
          </p15:clr>
        </p15:guide>
        <p15:guide id="4" orient="horz" pos="346">
          <p15:clr>
            <a:srgbClr val="A4A3A4"/>
          </p15:clr>
        </p15:guide>
        <p15:guide id="5" orient="horz" pos="3974">
          <p15:clr>
            <a:srgbClr val="A4A3A4"/>
          </p15:clr>
        </p15:guide>
        <p15:guide id="6" pos="5541">
          <p15:clr>
            <a:srgbClr val="A4A3A4"/>
          </p15:clr>
        </p15:guide>
        <p15:guide id="7" pos="438">
          <p15:clr>
            <a:srgbClr val="A4A3A4"/>
          </p15:clr>
        </p15:guide>
        <p15:guide id="8" pos="2139">
          <p15:clr>
            <a:srgbClr val="A4A3A4"/>
          </p15:clr>
        </p15:guide>
        <p15:guide id="9" pos="2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24" y="60"/>
      </p:cViewPr>
      <p:guideLst>
        <p:guide orient="horz" pos="2160"/>
        <p:guide pos="7242"/>
        <p:guide pos="3840"/>
        <p:guide orient="horz" pos="346"/>
        <p:guide orient="horz" pos="3974"/>
        <p:guide pos="5541"/>
        <p:guide pos="438"/>
        <p:guide pos="2139"/>
        <p:guide pos="23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Vollkorn"/>
                <a:ea typeface="Vollkorn"/>
                <a:cs typeface="Vollkorn"/>
                <a:sym typeface="Vollkorn"/>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Vollkorn"/>
                <a:ea typeface="Vollkorn"/>
                <a:cs typeface="Vollkorn"/>
                <a:sym typeface="Vollkorn"/>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Vollkorn"/>
                <a:ea typeface="Vollkorn"/>
                <a:cs typeface="Vollkorn"/>
                <a:sym typeface="Vollkorn"/>
              </a:defRPr>
            </a:lvl1pPr>
            <a:lvl2pPr marL="914400" marR="0" lvl="1" indent="-228600" algn="l" rtl="0">
              <a:spcBef>
                <a:spcPts val="0"/>
              </a:spcBef>
              <a:spcAft>
                <a:spcPts val="0"/>
              </a:spcAft>
              <a:buSzPts val="1400"/>
              <a:buNone/>
              <a:defRPr sz="1200" b="0" i="0" u="none" strike="noStrike" cap="none">
                <a:solidFill>
                  <a:schemeClr val="dk1"/>
                </a:solidFill>
                <a:latin typeface="Vollkorn"/>
                <a:ea typeface="Vollkorn"/>
                <a:cs typeface="Vollkorn"/>
                <a:sym typeface="Vollkorn"/>
              </a:defRPr>
            </a:lvl2pPr>
            <a:lvl3pPr marL="1371600" marR="0" lvl="2" indent="-228600" algn="l" rtl="0">
              <a:spcBef>
                <a:spcPts val="0"/>
              </a:spcBef>
              <a:spcAft>
                <a:spcPts val="0"/>
              </a:spcAft>
              <a:buSzPts val="1400"/>
              <a:buNone/>
              <a:defRPr sz="1200" b="0" i="0" u="none" strike="noStrike" cap="none">
                <a:solidFill>
                  <a:schemeClr val="dk1"/>
                </a:solidFill>
                <a:latin typeface="Vollkorn"/>
                <a:ea typeface="Vollkorn"/>
                <a:cs typeface="Vollkorn"/>
                <a:sym typeface="Vollkorn"/>
              </a:defRPr>
            </a:lvl3pPr>
            <a:lvl4pPr marL="1828800" marR="0" lvl="3" indent="-228600" algn="l" rtl="0">
              <a:spcBef>
                <a:spcPts val="0"/>
              </a:spcBef>
              <a:spcAft>
                <a:spcPts val="0"/>
              </a:spcAft>
              <a:buSzPts val="1400"/>
              <a:buNone/>
              <a:defRPr sz="1200" b="0" i="0" u="none" strike="noStrike" cap="none">
                <a:solidFill>
                  <a:schemeClr val="dk1"/>
                </a:solidFill>
                <a:latin typeface="Vollkorn"/>
                <a:ea typeface="Vollkorn"/>
                <a:cs typeface="Vollkorn"/>
                <a:sym typeface="Vollkorn"/>
              </a:defRPr>
            </a:lvl4pPr>
            <a:lvl5pPr marL="2286000" marR="0" lvl="4" indent="-228600" algn="l" rtl="0">
              <a:spcBef>
                <a:spcPts val="0"/>
              </a:spcBef>
              <a:spcAft>
                <a:spcPts val="0"/>
              </a:spcAft>
              <a:buSzPts val="1400"/>
              <a:buNone/>
              <a:defRPr sz="1200" b="0" i="0" u="none" strike="noStrike" cap="none">
                <a:solidFill>
                  <a:schemeClr val="dk1"/>
                </a:solidFill>
                <a:latin typeface="Vollkorn"/>
                <a:ea typeface="Vollkorn"/>
                <a:cs typeface="Vollkorn"/>
                <a:sym typeface="Vollkor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Vollkorn"/>
                <a:ea typeface="Vollkorn"/>
                <a:cs typeface="Vollkorn"/>
                <a:sym typeface="Vollkorn"/>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id-ID" sz="1200" b="0" i="0" u="none" strike="noStrike" cap="none">
                <a:solidFill>
                  <a:schemeClr val="dk1"/>
                </a:solidFill>
                <a:latin typeface="Vollkorn"/>
                <a:ea typeface="Vollkorn"/>
                <a:cs typeface="Vollkorn"/>
                <a:sym typeface="Vollkorn"/>
              </a:rPr>
              <a:t>‹#›</a:t>
            </a:fld>
            <a:endParaRPr sz="1200" b="0" i="0" u="none" strike="noStrike" cap="none">
              <a:solidFill>
                <a:schemeClr val="dk1"/>
              </a:solidFill>
              <a:latin typeface="Vollkorn"/>
              <a:ea typeface="Vollkorn"/>
              <a:cs typeface="Vollkorn"/>
              <a:sym typeface="Vollkorn"/>
            </a:endParaRPr>
          </a:p>
        </p:txBody>
      </p:sp>
    </p:spTree>
    <p:extLst>
      <p:ext uri="{BB962C8B-B14F-4D97-AF65-F5344CB8AC3E}">
        <p14:creationId xmlns:p14="http://schemas.microsoft.com/office/powerpoint/2010/main" val="20146358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 name="Google Shape;5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ID"/>
              <a:t>1</a:t>
            </a:fld>
            <a:endParaRPr/>
          </a:p>
        </p:txBody>
      </p:sp>
    </p:spTree>
    <p:extLst>
      <p:ext uri="{BB962C8B-B14F-4D97-AF65-F5344CB8AC3E}">
        <p14:creationId xmlns:p14="http://schemas.microsoft.com/office/powerpoint/2010/main" val="2976919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5:notes"/>
          <p:cNvSpPr>
            <a:spLocks noGrp="1" noRot="1" noChangeAspect="1"/>
          </p:cNvSpPr>
          <p:nvPr>
            <p:ph type="sldImg" idx="2"/>
          </p:nvPr>
        </p:nvSpPr>
        <p:spPr>
          <a:xfrm>
            <a:off x="-16992600" y="-11796713"/>
            <a:ext cx="2215991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8" name="Google Shape;118;p15:notes"/>
          <p:cNvSpPr txBox="1">
            <a:spLocks noGrp="1"/>
          </p:cNvSpPr>
          <p:nvPr>
            <p:ph type="body" idx="1"/>
          </p:nvPr>
        </p:nvSpPr>
        <p:spPr>
          <a:xfrm>
            <a:off x="685800" y="4343400"/>
            <a:ext cx="5457825" cy="40862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5918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2:notes"/>
          <p:cNvSpPr>
            <a:spLocks noGrp="1" noRot="1" noChangeAspect="1"/>
          </p:cNvSpPr>
          <p:nvPr>
            <p:ph type="sldImg" idx="2"/>
          </p:nvPr>
        </p:nvSpPr>
        <p:spPr>
          <a:xfrm>
            <a:off x="-16992600" y="-11796713"/>
            <a:ext cx="2215991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5" name="Google Shape;125;p12:notes"/>
          <p:cNvSpPr txBox="1">
            <a:spLocks noGrp="1"/>
          </p:cNvSpPr>
          <p:nvPr>
            <p:ph type="body" idx="1"/>
          </p:nvPr>
        </p:nvSpPr>
        <p:spPr>
          <a:xfrm>
            <a:off x="685800" y="4343400"/>
            <a:ext cx="5457825" cy="40862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038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3:notes"/>
          <p:cNvSpPr>
            <a:spLocks noGrp="1" noRot="1" noChangeAspect="1"/>
          </p:cNvSpPr>
          <p:nvPr>
            <p:ph type="sldImg" idx="2"/>
          </p:nvPr>
        </p:nvSpPr>
        <p:spPr>
          <a:xfrm>
            <a:off x="-16992600" y="-11796713"/>
            <a:ext cx="2215991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3" name="Google Shape;133;p13:notes"/>
          <p:cNvSpPr txBox="1">
            <a:spLocks noGrp="1"/>
          </p:cNvSpPr>
          <p:nvPr>
            <p:ph type="body" idx="1"/>
          </p:nvPr>
        </p:nvSpPr>
        <p:spPr>
          <a:xfrm>
            <a:off x="685800" y="4343400"/>
            <a:ext cx="5457825" cy="40862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4259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6:notes"/>
          <p:cNvSpPr>
            <a:spLocks noGrp="1" noRot="1" noChangeAspect="1"/>
          </p:cNvSpPr>
          <p:nvPr>
            <p:ph type="sldImg" idx="2"/>
          </p:nvPr>
        </p:nvSpPr>
        <p:spPr>
          <a:xfrm>
            <a:off x="-16992600" y="-11796713"/>
            <a:ext cx="2215991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0" name="Google Shape;140;p16:notes"/>
          <p:cNvSpPr txBox="1">
            <a:spLocks noGrp="1"/>
          </p:cNvSpPr>
          <p:nvPr>
            <p:ph type="body" idx="1"/>
          </p:nvPr>
        </p:nvSpPr>
        <p:spPr>
          <a:xfrm>
            <a:off x="685800" y="4343400"/>
            <a:ext cx="5457825" cy="40862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3418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7:notes"/>
          <p:cNvSpPr>
            <a:spLocks noGrp="1" noRot="1" noChangeAspect="1"/>
          </p:cNvSpPr>
          <p:nvPr>
            <p:ph type="sldImg" idx="2"/>
          </p:nvPr>
        </p:nvSpPr>
        <p:spPr>
          <a:xfrm>
            <a:off x="-16992600" y="-11796713"/>
            <a:ext cx="2215991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6" name="Google Shape;146;p17:notes"/>
          <p:cNvSpPr txBox="1">
            <a:spLocks noGrp="1"/>
          </p:cNvSpPr>
          <p:nvPr>
            <p:ph type="body" idx="1"/>
          </p:nvPr>
        </p:nvSpPr>
        <p:spPr>
          <a:xfrm>
            <a:off x="685800" y="4343400"/>
            <a:ext cx="5457825" cy="40862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4584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568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a:spLocks noGrp="1" noRot="1" noChangeAspect="1"/>
          </p:cNvSpPr>
          <p:nvPr>
            <p:ph type="sldImg" idx="2"/>
          </p:nvPr>
        </p:nvSpPr>
        <p:spPr>
          <a:xfrm>
            <a:off x="-16992600" y="-11796713"/>
            <a:ext cx="2215991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5" name="Google Shape;65;p2:notes"/>
          <p:cNvSpPr txBox="1">
            <a:spLocks noGrp="1"/>
          </p:cNvSpPr>
          <p:nvPr>
            <p:ph type="body" idx="1"/>
          </p:nvPr>
        </p:nvSpPr>
        <p:spPr>
          <a:xfrm>
            <a:off x="685800" y="4343400"/>
            <a:ext cx="5457825" cy="40862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1608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a:spLocks noGrp="1" noRot="1" noChangeAspect="1"/>
          </p:cNvSpPr>
          <p:nvPr>
            <p:ph type="sldImg" idx="2"/>
          </p:nvPr>
        </p:nvSpPr>
        <p:spPr>
          <a:xfrm>
            <a:off x="-16992600" y="-11796713"/>
            <a:ext cx="2215991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2" name="Google Shape;72;p3:notes"/>
          <p:cNvSpPr txBox="1">
            <a:spLocks noGrp="1"/>
          </p:cNvSpPr>
          <p:nvPr>
            <p:ph type="body" idx="1"/>
          </p:nvPr>
        </p:nvSpPr>
        <p:spPr>
          <a:xfrm>
            <a:off x="685800" y="4343400"/>
            <a:ext cx="5457825" cy="40862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927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16992600" y="-11796713"/>
            <a:ext cx="2215991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8" name="Google Shape;78;p4:notes"/>
          <p:cNvSpPr txBox="1">
            <a:spLocks noGrp="1"/>
          </p:cNvSpPr>
          <p:nvPr>
            <p:ph type="body" idx="1"/>
          </p:nvPr>
        </p:nvSpPr>
        <p:spPr>
          <a:xfrm>
            <a:off x="685800" y="4343400"/>
            <a:ext cx="5457825" cy="40862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8339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5:notes"/>
          <p:cNvSpPr>
            <a:spLocks noGrp="1" noRot="1" noChangeAspect="1"/>
          </p:cNvSpPr>
          <p:nvPr>
            <p:ph type="sldImg" idx="2"/>
          </p:nvPr>
        </p:nvSpPr>
        <p:spPr>
          <a:xfrm>
            <a:off x="-16992600" y="-11796713"/>
            <a:ext cx="2215991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4" name="Google Shape;84;p5:notes"/>
          <p:cNvSpPr txBox="1">
            <a:spLocks noGrp="1"/>
          </p:cNvSpPr>
          <p:nvPr>
            <p:ph type="body" idx="1"/>
          </p:nvPr>
        </p:nvSpPr>
        <p:spPr>
          <a:xfrm>
            <a:off x="685800" y="4343400"/>
            <a:ext cx="5457825" cy="40862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5063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ad90bf2167_0_194:notes"/>
          <p:cNvSpPr>
            <a:spLocks noGrp="1" noRot="1" noChangeAspect="1"/>
          </p:cNvSpPr>
          <p:nvPr>
            <p:ph type="sldImg" idx="2"/>
          </p:nvPr>
        </p:nvSpPr>
        <p:spPr>
          <a:xfrm>
            <a:off x="-16992600" y="-11796713"/>
            <a:ext cx="2215991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0" name="Google Shape;90;gad90bf2167_0_194: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6870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ad90bf2167_0_221:notes"/>
          <p:cNvSpPr>
            <a:spLocks noGrp="1" noRot="1" noChangeAspect="1"/>
          </p:cNvSpPr>
          <p:nvPr>
            <p:ph type="sldImg" idx="2"/>
          </p:nvPr>
        </p:nvSpPr>
        <p:spPr>
          <a:xfrm>
            <a:off x="-16992600" y="-11796713"/>
            <a:ext cx="2215991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6" name="Google Shape;96;gad90bf2167_0_221: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7387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d90bf2167_0_233:notes"/>
          <p:cNvSpPr>
            <a:spLocks noGrp="1" noRot="1" noChangeAspect="1"/>
          </p:cNvSpPr>
          <p:nvPr>
            <p:ph type="sldImg" idx="2"/>
          </p:nvPr>
        </p:nvSpPr>
        <p:spPr>
          <a:xfrm>
            <a:off x="-16992600" y="-11796713"/>
            <a:ext cx="2215991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3" name="Google Shape;103;gad90bf2167_0_233: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6613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4:notes"/>
          <p:cNvSpPr>
            <a:spLocks noGrp="1" noRot="1" noChangeAspect="1"/>
          </p:cNvSpPr>
          <p:nvPr>
            <p:ph type="sldImg" idx="2"/>
          </p:nvPr>
        </p:nvSpPr>
        <p:spPr>
          <a:xfrm>
            <a:off x="-16992600" y="-11796713"/>
            <a:ext cx="2215991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0" name="Google Shape;110;p14:notes"/>
          <p:cNvSpPr txBox="1">
            <a:spLocks noGrp="1"/>
          </p:cNvSpPr>
          <p:nvPr>
            <p:ph type="body" idx="1"/>
          </p:nvPr>
        </p:nvSpPr>
        <p:spPr>
          <a:xfrm>
            <a:off x="685800" y="4343400"/>
            <a:ext cx="5457825" cy="40862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2358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1" name="Google Shape;5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TIFY">
  <p:cSld name="Title Slide PTIFY">
    <p:spTree>
      <p:nvGrpSpPr>
        <p:cNvPr id="1" name="Shape 5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_General Slide_Left">
  <p:cSld name="5_General Slide_Left">
    <p:bg>
      <p:bgPr>
        <a:blipFill>
          <a:blip r:embed="rId2">
            <a:alphaModFix amt="55000"/>
          </a:blip>
          <a:stretch>
            <a:fillRect/>
          </a:stretch>
        </a:blipFill>
        <a:effectLst/>
      </p:bgPr>
    </p:bg>
    <p:spTree>
      <p:nvGrpSpPr>
        <p:cNvPr id="1" name="Shape 5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p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3" name="Google Shape;23;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6" name="Google Shape;26;p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7" name="Google Shape;27;p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31" name="Google Shape;31;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4" name="Google Shape;34;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5" name="Google Shape;35;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8" name="Google Shape;38;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2" name="Google Shape;42;p9"/>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3" name="Google Shape;43;p9"/>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4" name="Google Shape;44;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47" name="Google Shape;47;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id-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5"/>
          <p:cNvSpPr/>
          <p:nvPr/>
        </p:nvSpPr>
        <p:spPr>
          <a:xfrm>
            <a:off x="2252934" y="1876923"/>
            <a:ext cx="7686131" cy="2033337"/>
          </a:xfrm>
          <a:prstGeom prst="roundRect">
            <a:avLst>
              <a:gd name="adj" fmla="val 16667"/>
            </a:avLst>
          </a:prstGeom>
          <a:solidFill>
            <a:schemeClr val="lt1"/>
          </a:solidFill>
          <a:ln w="38100" cap="rnd" cmpd="sng">
            <a:solidFill>
              <a:schemeClr val="dk2">
                <a:alpha val="8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d-ID" sz="4000" b="1">
                <a:solidFill>
                  <a:schemeClr val="dk2"/>
                </a:solidFill>
                <a:latin typeface="Vollkorn Regular"/>
                <a:ea typeface="Vollkorn Regular"/>
                <a:cs typeface="Vollkorn Regular"/>
                <a:sym typeface="Vollkorn Regular"/>
              </a:rPr>
              <a:t>PHP Database (1)</a:t>
            </a:r>
            <a:endParaRPr sz="4000" b="1">
              <a:solidFill>
                <a:schemeClr val="dk2"/>
              </a:solidFill>
              <a:latin typeface="Vollkorn Regular"/>
              <a:ea typeface="Vollkorn Regular"/>
              <a:cs typeface="Vollkorn Regular"/>
              <a:sym typeface="Vollkorn Regular"/>
            </a:endParaRPr>
          </a:p>
        </p:txBody>
      </p:sp>
      <p:sp>
        <p:nvSpPr>
          <p:cNvPr id="62" name="Google Shape;62;p15"/>
          <p:cNvSpPr txBox="1"/>
          <p:nvPr/>
        </p:nvSpPr>
        <p:spPr>
          <a:xfrm>
            <a:off x="4253400" y="4081750"/>
            <a:ext cx="3685200" cy="56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smtClean="0">
                <a:latin typeface="Vollkorn"/>
                <a:ea typeface="Vollkorn"/>
                <a:cs typeface="Vollkorn"/>
                <a:sym typeface="Vollkorn"/>
              </a:rPr>
              <a:t>Jumat, 27 November 2020</a:t>
            </a:r>
            <a:endParaRPr sz="2400" dirty="0">
              <a:latin typeface="Vollkorn"/>
              <a:ea typeface="Vollkorn"/>
              <a:cs typeface="Vollkorn"/>
              <a:sym typeface="Vollkor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19"/>
        <p:cNvGrpSpPr/>
        <p:nvPr/>
      </p:nvGrpSpPr>
      <p:grpSpPr>
        <a:xfrm>
          <a:off x="0" y="0"/>
          <a:ext cx="0" cy="0"/>
          <a:chOff x="0" y="0"/>
          <a:chExt cx="0" cy="0"/>
        </a:xfrm>
      </p:grpSpPr>
      <p:sp>
        <p:nvSpPr>
          <p:cNvPr id="120" name="Google Shape;120;p24"/>
          <p:cNvSpPr txBox="1"/>
          <p:nvPr/>
        </p:nvSpPr>
        <p:spPr>
          <a:xfrm>
            <a:off x="695327" y="712862"/>
            <a:ext cx="7756200" cy="429300"/>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None/>
            </a:pPr>
            <a:r>
              <a:rPr lang="id-ID" sz="2000">
                <a:solidFill>
                  <a:schemeClr val="dk1"/>
                </a:solidFill>
                <a:latin typeface="Vollkorn"/>
                <a:ea typeface="Vollkorn"/>
                <a:cs typeface="Vollkorn"/>
                <a:sym typeface="Vollkorn"/>
              </a:rPr>
              <a:t>Ouput pada jika menggunakan method post</a:t>
            </a:r>
            <a:endParaRPr>
              <a:latin typeface="Vollkorn"/>
              <a:ea typeface="Vollkorn"/>
              <a:cs typeface="Vollkorn"/>
              <a:sym typeface="Vollkorn"/>
            </a:endParaRPr>
          </a:p>
        </p:txBody>
      </p:sp>
      <p:pic>
        <p:nvPicPr>
          <p:cNvPr id="121" name="Google Shape;121;p24"/>
          <p:cNvPicPr preferRelativeResize="0"/>
          <p:nvPr/>
        </p:nvPicPr>
        <p:blipFill rotWithShape="1">
          <a:blip r:embed="rId3">
            <a:alphaModFix/>
          </a:blip>
          <a:srcRect/>
          <a:stretch/>
        </p:blipFill>
        <p:spPr>
          <a:xfrm>
            <a:off x="839424" y="1831053"/>
            <a:ext cx="5999525" cy="2597725"/>
          </a:xfrm>
          <a:prstGeom prst="rect">
            <a:avLst/>
          </a:prstGeom>
          <a:noFill/>
          <a:ln>
            <a:noFill/>
          </a:ln>
        </p:spPr>
      </p:pic>
      <p:pic>
        <p:nvPicPr>
          <p:cNvPr id="122" name="Google Shape;122;p24"/>
          <p:cNvPicPr preferRelativeResize="0"/>
          <p:nvPr/>
        </p:nvPicPr>
        <p:blipFill rotWithShape="1">
          <a:blip r:embed="rId4">
            <a:alphaModFix/>
          </a:blip>
          <a:srcRect/>
          <a:stretch/>
        </p:blipFill>
        <p:spPr>
          <a:xfrm>
            <a:off x="4696927" y="2526872"/>
            <a:ext cx="6670425" cy="211672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26"/>
        <p:cNvGrpSpPr/>
        <p:nvPr/>
      </p:nvGrpSpPr>
      <p:grpSpPr>
        <a:xfrm>
          <a:off x="0" y="0"/>
          <a:ext cx="0" cy="0"/>
          <a:chOff x="0" y="0"/>
          <a:chExt cx="0" cy="0"/>
        </a:xfrm>
      </p:grpSpPr>
      <p:sp>
        <p:nvSpPr>
          <p:cNvPr id="127" name="Google Shape;127;p25"/>
          <p:cNvSpPr txBox="1"/>
          <p:nvPr/>
        </p:nvSpPr>
        <p:spPr>
          <a:xfrm>
            <a:off x="703250" y="198300"/>
            <a:ext cx="8886000" cy="1161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2000" b="1">
              <a:latin typeface="Vollkorn"/>
              <a:ea typeface="Vollkorn"/>
              <a:cs typeface="Vollkorn"/>
              <a:sym typeface="Vollkorn"/>
            </a:endParaRPr>
          </a:p>
          <a:p>
            <a:pPr marL="0" lvl="0" indent="0" algn="l" rtl="0">
              <a:spcBef>
                <a:spcPts val="0"/>
              </a:spcBef>
              <a:spcAft>
                <a:spcPts val="0"/>
              </a:spcAft>
              <a:buNone/>
            </a:pPr>
            <a:r>
              <a:rPr lang="id-ID" sz="1800" b="1">
                <a:latin typeface="Vollkorn"/>
                <a:ea typeface="Vollkorn"/>
                <a:cs typeface="Vollkorn"/>
                <a:sym typeface="Vollkorn"/>
              </a:rPr>
              <a:t>2.Method GET</a:t>
            </a:r>
            <a:endParaRPr sz="1800" b="1">
              <a:latin typeface="Vollkorn"/>
              <a:ea typeface="Vollkorn"/>
              <a:cs typeface="Vollkorn"/>
              <a:sym typeface="Vollkorn"/>
            </a:endParaRPr>
          </a:p>
          <a:p>
            <a:pPr marL="0" marR="0" lvl="0" indent="0" algn="l" rtl="0">
              <a:lnSpc>
                <a:spcPct val="112000"/>
              </a:lnSpc>
              <a:spcBef>
                <a:spcPts val="0"/>
              </a:spcBef>
              <a:spcAft>
                <a:spcPts val="0"/>
              </a:spcAft>
              <a:buNone/>
            </a:pPr>
            <a:endParaRPr sz="2000" b="1">
              <a:latin typeface="Vollkorn"/>
              <a:ea typeface="Vollkorn"/>
              <a:cs typeface="Vollkorn"/>
              <a:sym typeface="Vollkorn"/>
            </a:endParaRPr>
          </a:p>
        </p:txBody>
      </p:sp>
      <p:pic>
        <p:nvPicPr>
          <p:cNvPr id="128" name="Google Shape;128;p25"/>
          <p:cNvPicPr preferRelativeResize="0"/>
          <p:nvPr/>
        </p:nvPicPr>
        <p:blipFill rotWithShape="1">
          <a:blip r:embed="rId3">
            <a:alphaModFix/>
          </a:blip>
          <a:srcRect/>
          <a:stretch/>
        </p:blipFill>
        <p:spPr>
          <a:xfrm>
            <a:off x="695325" y="1359875"/>
            <a:ext cx="5327588" cy="2648275"/>
          </a:xfrm>
          <a:prstGeom prst="rect">
            <a:avLst/>
          </a:prstGeom>
          <a:noFill/>
          <a:ln>
            <a:noFill/>
          </a:ln>
        </p:spPr>
      </p:pic>
      <p:pic>
        <p:nvPicPr>
          <p:cNvPr id="129" name="Google Shape;129;p25"/>
          <p:cNvPicPr preferRelativeResize="0"/>
          <p:nvPr/>
        </p:nvPicPr>
        <p:blipFill rotWithShape="1">
          <a:blip r:embed="rId4">
            <a:alphaModFix/>
          </a:blip>
          <a:srcRect/>
          <a:stretch/>
        </p:blipFill>
        <p:spPr>
          <a:xfrm>
            <a:off x="6235821" y="1359875"/>
            <a:ext cx="5260854" cy="3587620"/>
          </a:xfrm>
          <a:prstGeom prst="rect">
            <a:avLst/>
          </a:prstGeom>
          <a:noFill/>
          <a:ln>
            <a:noFill/>
          </a:ln>
        </p:spPr>
      </p:pic>
      <p:pic>
        <p:nvPicPr>
          <p:cNvPr id="130" name="Google Shape;130;p25"/>
          <p:cNvPicPr preferRelativeResize="0"/>
          <p:nvPr/>
        </p:nvPicPr>
        <p:blipFill rotWithShape="1">
          <a:blip r:embed="rId5">
            <a:alphaModFix/>
          </a:blip>
          <a:srcRect/>
          <a:stretch/>
        </p:blipFill>
        <p:spPr>
          <a:xfrm>
            <a:off x="915235" y="4230762"/>
            <a:ext cx="4804839" cy="2478513"/>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34"/>
        <p:cNvGrpSpPr/>
        <p:nvPr/>
      </p:nvGrpSpPr>
      <p:grpSpPr>
        <a:xfrm>
          <a:off x="0" y="0"/>
          <a:ext cx="0" cy="0"/>
          <a:chOff x="0" y="0"/>
          <a:chExt cx="0" cy="0"/>
        </a:xfrm>
      </p:grpSpPr>
      <p:sp>
        <p:nvSpPr>
          <p:cNvPr id="135" name="Google Shape;135;p26"/>
          <p:cNvSpPr txBox="1"/>
          <p:nvPr/>
        </p:nvSpPr>
        <p:spPr>
          <a:xfrm>
            <a:off x="695327" y="769881"/>
            <a:ext cx="7756200" cy="451500"/>
          </a:xfrm>
          <a:prstGeom prst="rect">
            <a:avLst/>
          </a:prstGeom>
          <a:noFill/>
          <a:ln>
            <a:noFill/>
          </a:ln>
        </p:spPr>
        <p:txBody>
          <a:bodyPr spcFirstLastPara="1" wrap="square" lIns="91425" tIns="45700" rIns="91425" bIns="45700" anchor="t" anchorCtr="0">
            <a:noAutofit/>
          </a:bodyPr>
          <a:lstStyle/>
          <a:p>
            <a:pPr marL="0" marR="0" lvl="0" indent="0" algn="l" rtl="0">
              <a:lnSpc>
                <a:spcPct val="112000"/>
              </a:lnSpc>
              <a:spcBef>
                <a:spcPts val="0"/>
              </a:spcBef>
              <a:spcAft>
                <a:spcPts val="0"/>
              </a:spcAft>
              <a:buNone/>
            </a:pPr>
            <a:r>
              <a:rPr lang="id-ID" sz="1800" b="1">
                <a:solidFill>
                  <a:schemeClr val="dk1"/>
                </a:solidFill>
                <a:latin typeface="Vollkorn"/>
                <a:ea typeface="Vollkorn"/>
                <a:cs typeface="Vollkorn"/>
                <a:sym typeface="Vollkorn"/>
              </a:rPr>
              <a:t>Output yang dihasilkan dari program diatas adalah </a:t>
            </a:r>
            <a:endParaRPr sz="1800">
              <a:latin typeface="Vollkorn"/>
              <a:ea typeface="Vollkorn"/>
              <a:cs typeface="Vollkorn"/>
              <a:sym typeface="Vollkorn"/>
            </a:endParaRPr>
          </a:p>
        </p:txBody>
      </p:sp>
      <p:pic>
        <p:nvPicPr>
          <p:cNvPr id="136" name="Google Shape;136;p26"/>
          <p:cNvPicPr preferRelativeResize="0"/>
          <p:nvPr/>
        </p:nvPicPr>
        <p:blipFill rotWithShape="1">
          <a:blip r:embed="rId3">
            <a:alphaModFix/>
          </a:blip>
          <a:srcRect/>
          <a:stretch/>
        </p:blipFill>
        <p:spPr>
          <a:xfrm>
            <a:off x="1502841" y="1469118"/>
            <a:ext cx="8842150" cy="3197475"/>
          </a:xfrm>
          <a:prstGeom prst="rect">
            <a:avLst/>
          </a:prstGeom>
          <a:noFill/>
          <a:ln>
            <a:noFill/>
          </a:ln>
        </p:spPr>
      </p:pic>
      <p:sp>
        <p:nvSpPr>
          <p:cNvPr id="137" name="Google Shape;137;p26"/>
          <p:cNvSpPr txBox="1"/>
          <p:nvPr/>
        </p:nvSpPr>
        <p:spPr>
          <a:xfrm>
            <a:off x="1113600" y="4464250"/>
            <a:ext cx="9964800" cy="1528500"/>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None/>
            </a:pPr>
            <a:r>
              <a:rPr lang="id-ID" sz="1800">
                <a:solidFill>
                  <a:schemeClr val="dk1"/>
                </a:solidFill>
                <a:latin typeface="Vollkorn"/>
                <a:ea typeface="Vollkorn"/>
                <a:cs typeface="Vollkorn"/>
                <a:sym typeface="Vollkorn"/>
              </a:rPr>
              <a:t>Pada hasil output diatas, dapat dilihat jika data yang dikirimkan oleh form get melalui url seperti pada gambar diatas. Untuk penangkapan data pada file tampil.php menggunakan method get maka pada saat penangkapan data get gunakan $_GET</a:t>
            </a:r>
            <a:endParaRPr sz="1800">
              <a:latin typeface="Vollkorn"/>
              <a:ea typeface="Vollkorn"/>
              <a:cs typeface="Vollkorn"/>
              <a:sym typeface="Vollkor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41"/>
        <p:cNvGrpSpPr/>
        <p:nvPr/>
      </p:nvGrpSpPr>
      <p:grpSpPr>
        <a:xfrm>
          <a:off x="0" y="0"/>
          <a:ext cx="0" cy="0"/>
          <a:chOff x="0" y="0"/>
          <a:chExt cx="0" cy="0"/>
        </a:xfrm>
      </p:grpSpPr>
      <p:sp>
        <p:nvSpPr>
          <p:cNvPr id="142" name="Google Shape;142;p27"/>
          <p:cNvSpPr txBox="1"/>
          <p:nvPr/>
        </p:nvSpPr>
        <p:spPr>
          <a:xfrm>
            <a:off x="354850" y="698000"/>
            <a:ext cx="7756200" cy="451500"/>
          </a:xfrm>
          <a:prstGeom prst="rect">
            <a:avLst/>
          </a:prstGeom>
          <a:noFill/>
          <a:ln>
            <a:noFill/>
          </a:ln>
        </p:spPr>
        <p:txBody>
          <a:bodyPr spcFirstLastPara="1" wrap="square" lIns="91425" tIns="45700" rIns="91425" bIns="45700" anchor="t" anchorCtr="0">
            <a:noAutofit/>
          </a:bodyPr>
          <a:lstStyle/>
          <a:p>
            <a:pPr marL="0" marR="0" lvl="0" indent="0" algn="l" rtl="0">
              <a:lnSpc>
                <a:spcPct val="112000"/>
              </a:lnSpc>
              <a:spcBef>
                <a:spcPts val="0"/>
              </a:spcBef>
              <a:spcAft>
                <a:spcPts val="0"/>
              </a:spcAft>
              <a:buNone/>
            </a:pPr>
            <a:r>
              <a:rPr lang="id-ID" sz="1800" b="1">
                <a:solidFill>
                  <a:schemeClr val="dk1"/>
                </a:solidFill>
                <a:latin typeface="Vollkorn"/>
                <a:ea typeface="Vollkorn"/>
                <a:cs typeface="Vollkorn"/>
                <a:sym typeface="Vollkorn"/>
              </a:rPr>
              <a:t>3. Method REQUEST</a:t>
            </a:r>
            <a:endParaRPr sz="1800">
              <a:latin typeface="Vollkorn"/>
              <a:ea typeface="Vollkorn"/>
              <a:cs typeface="Vollkorn"/>
              <a:sym typeface="Vollkorn"/>
            </a:endParaRPr>
          </a:p>
        </p:txBody>
      </p:sp>
      <p:sp>
        <p:nvSpPr>
          <p:cNvPr id="143" name="Google Shape;143;p27"/>
          <p:cNvSpPr txBox="1"/>
          <p:nvPr/>
        </p:nvSpPr>
        <p:spPr>
          <a:xfrm>
            <a:off x="627950" y="1503800"/>
            <a:ext cx="10460400" cy="3855000"/>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None/>
            </a:pPr>
            <a:r>
              <a:rPr lang="id-ID" sz="1800">
                <a:solidFill>
                  <a:schemeClr val="dk1"/>
                </a:solidFill>
                <a:latin typeface="Vollkorn"/>
                <a:ea typeface="Vollkorn"/>
                <a:cs typeface="Vollkorn"/>
                <a:sym typeface="Vollkorn"/>
              </a:rPr>
              <a:t>$_GET digunakan untuk menangkap data dari form dengan method get, $_POST digunakan untuk menangkap data dari form dengan method post, sedangkan $_REQUEST dapat digunakan untuk menangkap data dari method get dan juga method post. </a:t>
            </a:r>
            <a:endParaRPr sz="1800">
              <a:latin typeface="Vollkorn"/>
              <a:ea typeface="Vollkorn"/>
              <a:cs typeface="Vollkorn"/>
              <a:sym typeface="Vollkorn"/>
            </a:endParaRPr>
          </a:p>
          <a:p>
            <a:pPr marL="0" marR="0" lvl="0" indent="0" algn="l" rtl="0">
              <a:lnSpc>
                <a:spcPct val="140000"/>
              </a:lnSpc>
              <a:spcBef>
                <a:spcPts val="0"/>
              </a:spcBef>
              <a:spcAft>
                <a:spcPts val="0"/>
              </a:spcAft>
              <a:buNone/>
            </a:pPr>
            <a:endParaRPr sz="1800">
              <a:solidFill>
                <a:schemeClr val="dk1"/>
              </a:solidFill>
              <a:latin typeface="Vollkorn"/>
              <a:ea typeface="Vollkorn"/>
              <a:cs typeface="Vollkorn"/>
              <a:sym typeface="Vollkorn"/>
            </a:endParaRPr>
          </a:p>
          <a:p>
            <a:pPr marL="0" marR="0" lvl="0" indent="0" algn="l" rtl="0">
              <a:lnSpc>
                <a:spcPct val="140000"/>
              </a:lnSpc>
              <a:spcBef>
                <a:spcPts val="0"/>
              </a:spcBef>
              <a:spcAft>
                <a:spcPts val="0"/>
              </a:spcAft>
              <a:buNone/>
            </a:pPr>
            <a:r>
              <a:rPr lang="id-ID" sz="1800">
                <a:solidFill>
                  <a:schemeClr val="dk1"/>
                </a:solidFill>
                <a:latin typeface="Vollkorn"/>
                <a:ea typeface="Vollkorn"/>
                <a:cs typeface="Vollkorn"/>
                <a:sym typeface="Vollkorn"/>
              </a:rPr>
              <a:t>Kita bisa menggunakan variabel $_REQUEST untuk memanggil data yang dikirim melalui form, baik data tersebut dikirim dengan metode GET mau pun menggunakan metode POST.</a:t>
            </a:r>
            <a:r>
              <a:rPr lang="id-ID" sz="1800">
                <a:latin typeface="Vollkorn"/>
                <a:ea typeface="Vollkorn"/>
                <a:cs typeface="Vollkorn"/>
                <a:sym typeface="Vollkorn"/>
              </a:rPr>
              <a:t> </a:t>
            </a:r>
            <a:r>
              <a:rPr lang="id-ID" sz="1800">
                <a:solidFill>
                  <a:schemeClr val="dk1"/>
                </a:solidFill>
                <a:latin typeface="Vollkorn"/>
                <a:ea typeface="Vollkorn"/>
                <a:cs typeface="Vollkorn"/>
                <a:sym typeface="Vollkorn"/>
              </a:rPr>
              <a:t>Sehingga variabel $_REQUEST bisa menjadi pengganti dari variabel $_GET mau pun variabel $_POST.</a:t>
            </a:r>
            <a:endParaRPr sz="1800">
              <a:solidFill>
                <a:schemeClr val="dk1"/>
              </a:solidFill>
              <a:latin typeface="Vollkorn"/>
              <a:ea typeface="Vollkorn"/>
              <a:cs typeface="Vollkorn"/>
              <a:sym typeface="Vollkor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47"/>
        <p:cNvGrpSpPr/>
        <p:nvPr/>
      </p:nvGrpSpPr>
      <p:grpSpPr>
        <a:xfrm>
          <a:off x="0" y="0"/>
          <a:ext cx="0" cy="0"/>
          <a:chOff x="0" y="0"/>
          <a:chExt cx="0" cy="0"/>
        </a:xfrm>
      </p:grpSpPr>
      <p:sp>
        <p:nvSpPr>
          <p:cNvPr id="148" name="Google Shape;148;p28"/>
          <p:cNvSpPr/>
          <p:nvPr/>
        </p:nvSpPr>
        <p:spPr>
          <a:xfrm>
            <a:off x="839427" y="549286"/>
            <a:ext cx="8105700" cy="7371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id-ID" sz="2000" b="1">
                <a:latin typeface="Vollkorn Regular"/>
                <a:ea typeface="Vollkorn Regular"/>
                <a:cs typeface="Vollkorn Regular"/>
                <a:sym typeface="Vollkorn Regular"/>
              </a:rPr>
              <a:t>Perbedaan Method Pada Form PHP</a:t>
            </a:r>
            <a:endParaRPr sz="2000" b="1">
              <a:latin typeface="Vollkorn Regular"/>
              <a:ea typeface="Vollkorn Regular"/>
              <a:cs typeface="Vollkorn Regular"/>
              <a:sym typeface="Vollkorn Regular"/>
            </a:endParaRPr>
          </a:p>
        </p:txBody>
      </p:sp>
      <p:sp>
        <p:nvSpPr>
          <p:cNvPr id="149" name="Google Shape;149;p28"/>
          <p:cNvSpPr txBox="1"/>
          <p:nvPr/>
        </p:nvSpPr>
        <p:spPr>
          <a:xfrm>
            <a:off x="1090675" y="1555400"/>
            <a:ext cx="9452400" cy="4311000"/>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None/>
            </a:pPr>
            <a:r>
              <a:rPr lang="id-ID" sz="1800">
                <a:solidFill>
                  <a:schemeClr val="dk1"/>
                </a:solidFill>
                <a:latin typeface="Vollkorn"/>
                <a:ea typeface="Vollkorn"/>
                <a:cs typeface="Vollkorn"/>
                <a:sym typeface="Vollkorn"/>
              </a:rPr>
              <a:t>Terdapat beberapa metode pengiriman data dalam protokol HTTP/HTTPS. Akan tetapi yang didukung oleh HTML hanya dua saja: yaitu metode GET dan metode POST.</a:t>
            </a:r>
            <a:endParaRPr sz="1800">
              <a:solidFill>
                <a:schemeClr val="dk1"/>
              </a:solidFill>
              <a:latin typeface="Vollkorn"/>
              <a:ea typeface="Vollkorn"/>
              <a:cs typeface="Vollkorn"/>
              <a:sym typeface="Vollkorn"/>
            </a:endParaRPr>
          </a:p>
          <a:p>
            <a:pPr marL="0" marR="0" lvl="0" indent="0" algn="l" rtl="0">
              <a:lnSpc>
                <a:spcPct val="140000"/>
              </a:lnSpc>
              <a:spcBef>
                <a:spcPts val="0"/>
              </a:spcBef>
              <a:spcAft>
                <a:spcPts val="0"/>
              </a:spcAft>
              <a:buNone/>
            </a:pPr>
            <a:r>
              <a:rPr lang="id-ID" sz="1800">
                <a:solidFill>
                  <a:schemeClr val="dk1"/>
                </a:solidFill>
                <a:latin typeface="Vollkorn"/>
                <a:ea typeface="Vollkorn"/>
                <a:cs typeface="Vollkorn"/>
                <a:sym typeface="Vollkorn"/>
              </a:rPr>
              <a:t>Form pada HTML secara default akan menggunakan metode GET untuk mengirimkan data. </a:t>
            </a:r>
            <a:endParaRPr sz="1800">
              <a:solidFill>
                <a:schemeClr val="dk1"/>
              </a:solidFill>
              <a:latin typeface="Vollkorn"/>
              <a:ea typeface="Vollkorn"/>
              <a:cs typeface="Vollkorn"/>
              <a:sym typeface="Vollkorn"/>
            </a:endParaRPr>
          </a:p>
          <a:p>
            <a:pPr marL="0" marR="0" lvl="0" indent="0" algn="l" rtl="0">
              <a:lnSpc>
                <a:spcPct val="140000"/>
              </a:lnSpc>
              <a:spcBef>
                <a:spcPts val="0"/>
              </a:spcBef>
              <a:spcAft>
                <a:spcPts val="0"/>
              </a:spcAft>
              <a:buNone/>
            </a:pPr>
            <a:r>
              <a:rPr lang="id-ID" sz="1800" b="1">
                <a:solidFill>
                  <a:schemeClr val="dk1"/>
                </a:solidFill>
                <a:latin typeface="Vollkorn"/>
                <a:ea typeface="Vollkorn"/>
                <a:cs typeface="Vollkorn"/>
                <a:sym typeface="Vollkorn"/>
              </a:rPr>
              <a:t>Perbedaan Get dan Post</a:t>
            </a:r>
            <a:endParaRPr sz="1800">
              <a:latin typeface="Vollkorn"/>
              <a:ea typeface="Vollkorn"/>
              <a:cs typeface="Vollkorn"/>
              <a:sym typeface="Vollkorn"/>
            </a:endParaRPr>
          </a:p>
          <a:p>
            <a:pPr marL="342900" marR="0" lvl="0" indent="-330200" algn="l" rtl="0">
              <a:lnSpc>
                <a:spcPct val="140000"/>
              </a:lnSpc>
              <a:spcBef>
                <a:spcPts val="0"/>
              </a:spcBef>
              <a:spcAft>
                <a:spcPts val="0"/>
              </a:spcAft>
              <a:buClr>
                <a:schemeClr val="dk1"/>
              </a:buClr>
              <a:buSzPts val="1800"/>
              <a:buFont typeface="Vollkorn"/>
              <a:buChar char="-"/>
            </a:pPr>
            <a:r>
              <a:rPr lang="id-ID" sz="1800">
                <a:solidFill>
                  <a:schemeClr val="dk1"/>
                </a:solidFill>
                <a:latin typeface="Vollkorn"/>
                <a:ea typeface="Vollkorn"/>
                <a:cs typeface="Vollkorn"/>
                <a:sym typeface="Vollkorn"/>
              </a:rPr>
              <a:t>Metode GET akan menampilkan semua data dalam url (yang kemudian disebut sebagai query string).</a:t>
            </a:r>
            <a:endParaRPr sz="1800">
              <a:latin typeface="Vollkorn"/>
              <a:ea typeface="Vollkorn"/>
              <a:cs typeface="Vollkorn"/>
              <a:sym typeface="Vollkorn"/>
            </a:endParaRPr>
          </a:p>
          <a:p>
            <a:pPr marL="342900" marR="0" lvl="0" indent="-330200" algn="l" rtl="0">
              <a:lnSpc>
                <a:spcPct val="140000"/>
              </a:lnSpc>
              <a:spcBef>
                <a:spcPts val="0"/>
              </a:spcBef>
              <a:spcAft>
                <a:spcPts val="0"/>
              </a:spcAft>
              <a:buClr>
                <a:schemeClr val="dk1"/>
              </a:buClr>
              <a:buSzPts val="1800"/>
              <a:buFont typeface="Vollkorn"/>
              <a:buChar char="-"/>
            </a:pPr>
            <a:r>
              <a:rPr lang="id-ID" sz="1800">
                <a:solidFill>
                  <a:schemeClr val="dk1"/>
                </a:solidFill>
                <a:latin typeface="Vollkorn"/>
                <a:ea typeface="Vollkorn"/>
                <a:cs typeface="Vollkorn"/>
                <a:sym typeface="Vollkorn"/>
              </a:rPr>
              <a:t>Sedangkan POST, ia akan menyimpan data di dalam body request tanpa menampilkannya secara langsung di dalam URL.</a:t>
            </a:r>
            <a:endParaRPr sz="1800">
              <a:solidFill>
                <a:schemeClr val="dk1"/>
              </a:solidFill>
              <a:latin typeface="Vollkorn"/>
              <a:ea typeface="Vollkorn"/>
              <a:cs typeface="Vollkorn"/>
              <a:sym typeface="Vollkor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53"/>
        <p:cNvGrpSpPr/>
        <p:nvPr/>
      </p:nvGrpSpPr>
      <p:grpSpPr>
        <a:xfrm>
          <a:off x="0" y="0"/>
          <a:ext cx="0" cy="0"/>
          <a:chOff x="0" y="0"/>
          <a:chExt cx="0" cy="0"/>
        </a:xfrm>
      </p:grpSpPr>
      <p:sp>
        <p:nvSpPr>
          <p:cNvPr id="154" name="Google Shape;154;p29"/>
          <p:cNvSpPr/>
          <p:nvPr/>
        </p:nvSpPr>
        <p:spPr>
          <a:xfrm>
            <a:off x="4255290" y="4214601"/>
            <a:ext cx="3681419" cy="824948"/>
          </a:xfrm>
          <a:prstGeom prst="roundRect">
            <a:avLst>
              <a:gd name="adj" fmla="val 16667"/>
            </a:avLst>
          </a:prstGeom>
          <a:solidFill>
            <a:schemeClr val="lt1"/>
          </a:solidFill>
          <a:ln w="38100" cap="rnd" cmpd="sng">
            <a:solidFill>
              <a:schemeClr val="dk2">
                <a:alpha val="8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d-ID" sz="3600" b="1">
                <a:solidFill>
                  <a:schemeClr val="dk2"/>
                </a:solidFill>
                <a:latin typeface="Vollkorn Regular"/>
                <a:ea typeface="Vollkorn Regular"/>
                <a:cs typeface="Vollkorn Regular"/>
                <a:sym typeface="Vollkorn Regular"/>
              </a:rPr>
              <a:t>Any questions?</a:t>
            </a:r>
            <a:endParaRPr/>
          </a:p>
        </p:txBody>
      </p:sp>
      <p:sp>
        <p:nvSpPr>
          <p:cNvPr id="155" name="Google Shape;155;p29"/>
          <p:cNvSpPr/>
          <p:nvPr/>
        </p:nvSpPr>
        <p:spPr>
          <a:xfrm>
            <a:off x="3297438" y="2141748"/>
            <a:ext cx="5597124" cy="1641370"/>
          </a:xfrm>
          <a:prstGeom prst="roundRect">
            <a:avLst>
              <a:gd name="adj" fmla="val 16667"/>
            </a:avLst>
          </a:prstGeom>
          <a:solidFill>
            <a:schemeClr val="lt1"/>
          </a:solidFill>
          <a:ln w="50800" cap="rnd" cmpd="sng">
            <a:solidFill>
              <a:schemeClr val="dk2">
                <a:alpha val="8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d-ID" sz="9600" b="1">
                <a:solidFill>
                  <a:schemeClr val="dk2"/>
                </a:solidFill>
                <a:latin typeface="Vollkorn Regular"/>
                <a:ea typeface="Vollkorn Regular"/>
                <a:cs typeface="Vollkorn Regular"/>
                <a:sym typeface="Vollkorn Regular"/>
              </a:rPr>
              <a:t>Thanks!</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6"/>
        <p:cNvGrpSpPr/>
        <p:nvPr/>
      </p:nvGrpSpPr>
      <p:grpSpPr>
        <a:xfrm>
          <a:off x="0" y="0"/>
          <a:ext cx="0" cy="0"/>
          <a:chOff x="0" y="0"/>
          <a:chExt cx="0" cy="0"/>
        </a:xfrm>
      </p:grpSpPr>
      <p:sp>
        <p:nvSpPr>
          <p:cNvPr id="67" name="Google Shape;67;p16"/>
          <p:cNvSpPr/>
          <p:nvPr/>
        </p:nvSpPr>
        <p:spPr>
          <a:xfrm>
            <a:off x="2045777" y="232848"/>
            <a:ext cx="8105700" cy="737100"/>
          </a:xfrm>
          <a:prstGeom prst="roundRect">
            <a:avLst>
              <a:gd name="adj" fmla="val 16667"/>
            </a:avLst>
          </a:prstGeom>
          <a:solidFill>
            <a:schemeClr val="lt1"/>
          </a:solidFill>
          <a:ln w="38100" cap="rnd" cmpd="sng">
            <a:solidFill>
              <a:schemeClr val="dk2">
                <a:alpha val="8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d-ID" sz="4000" b="1" i="0" u="none" strike="noStrike" cap="none">
                <a:solidFill>
                  <a:schemeClr val="dk2"/>
                </a:solidFill>
                <a:latin typeface="Vollkorn Regular"/>
                <a:ea typeface="Vollkorn Regular"/>
                <a:cs typeface="Vollkorn Regular"/>
                <a:sym typeface="Vollkorn Regular"/>
              </a:rPr>
              <a:t>Database</a:t>
            </a:r>
            <a:endParaRPr sz="4000" b="1" i="0" u="none" strike="noStrike" cap="none">
              <a:solidFill>
                <a:schemeClr val="dk2"/>
              </a:solidFill>
              <a:latin typeface="Vollkorn Regular"/>
              <a:ea typeface="Vollkorn Regular"/>
              <a:cs typeface="Vollkorn Regular"/>
              <a:sym typeface="Vollkorn Regular"/>
            </a:endParaRPr>
          </a:p>
        </p:txBody>
      </p:sp>
      <p:sp>
        <p:nvSpPr>
          <p:cNvPr id="68" name="Google Shape;68;p16"/>
          <p:cNvSpPr txBox="1"/>
          <p:nvPr/>
        </p:nvSpPr>
        <p:spPr>
          <a:xfrm>
            <a:off x="396600" y="1219200"/>
            <a:ext cx="11253600" cy="39825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id-ID" sz="2000" b="1" i="0" u="none" strike="noStrike" cap="none">
                <a:solidFill>
                  <a:schemeClr val="dk1"/>
                </a:solidFill>
                <a:latin typeface="Vollkorn"/>
                <a:ea typeface="Vollkorn"/>
                <a:cs typeface="Vollkorn"/>
                <a:sym typeface="Vollkorn"/>
              </a:rPr>
              <a:t>Apa perbedaan mysql dan mysqli?</a:t>
            </a:r>
            <a:endParaRPr sz="2000" b="1" i="0" u="none" strike="noStrike" cap="none">
              <a:solidFill>
                <a:schemeClr val="dk1"/>
              </a:solidFill>
              <a:latin typeface="Vollkorn"/>
              <a:ea typeface="Vollkorn"/>
              <a:cs typeface="Vollkorn"/>
              <a:sym typeface="Vollkorn"/>
            </a:endParaRPr>
          </a:p>
          <a:p>
            <a:pPr marL="0" marR="0" lvl="0" indent="457200" algn="l" rtl="0">
              <a:lnSpc>
                <a:spcPct val="115000"/>
              </a:lnSpc>
              <a:spcBef>
                <a:spcPts val="0"/>
              </a:spcBef>
              <a:spcAft>
                <a:spcPts val="0"/>
              </a:spcAft>
              <a:buNone/>
            </a:pPr>
            <a:r>
              <a:rPr lang="id-ID" sz="2000" i="0" u="none" strike="noStrike" cap="none">
                <a:solidFill>
                  <a:schemeClr val="dk1"/>
                </a:solidFill>
                <a:latin typeface="Vollkorn"/>
                <a:ea typeface="Vollkorn"/>
                <a:cs typeface="Vollkorn"/>
                <a:sym typeface="Vollkorn"/>
              </a:rPr>
              <a:t>Secara umum tidak ada perbedaan yang signifikan. Sebagian besar fungsi – fungsi sangat mirip dengan mysql extension. </a:t>
            </a:r>
            <a:endParaRPr sz="2000">
              <a:latin typeface="Vollkorn"/>
              <a:ea typeface="Vollkorn"/>
              <a:cs typeface="Vollkorn"/>
              <a:sym typeface="Vollkorn"/>
            </a:endParaRPr>
          </a:p>
          <a:p>
            <a:pPr marL="0" marR="0" lvl="0" indent="457200" algn="l" rtl="0">
              <a:lnSpc>
                <a:spcPct val="115000"/>
              </a:lnSpc>
              <a:spcBef>
                <a:spcPts val="0"/>
              </a:spcBef>
              <a:spcAft>
                <a:spcPts val="0"/>
              </a:spcAft>
              <a:buNone/>
            </a:pPr>
            <a:r>
              <a:rPr lang="id-ID" sz="2000" i="0" u="none" strike="noStrike" cap="none">
                <a:solidFill>
                  <a:schemeClr val="dk1"/>
                </a:solidFill>
                <a:latin typeface="Vollkorn"/>
                <a:ea typeface="Vollkorn"/>
                <a:cs typeface="Vollkorn"/>
                <a:sym typeface="Vollkorn"/>
              </a:rPr>
              <a:t>Sebagai contoh dalam membuat sebuah koneksi dengan MySQL Server, di dalam mysql kita menggunakan fungsi mysql_connect(); sedangkan dalam mysqli berubah menjadi mysqli_connect(); Kita tinggal menambahkan </a:t>
            </a:r>
            <a:r>
              <a:rPr lang="id-ID" sz="2000">
                <a:solidFill>
                  <a:schemeClr val="dk1"/>
                </a:solidFill>
                <a:latin typeface="Vollkorn"/>
                <a:ea typeface="Vollkorn"/>
                <a:cs typeface="Vollkorn"/>
                <a:sym typeface="Vollkorn"/>
              </a:rPr>
              <a:t>“</a:t>
            </a:r>
            <a:r>
              <a:rPr lang="id-ID" sz="2000" i="0" u="none" strike="noStrike" cap="none">
                <a:solidFill>
                  <a:schemeClr val="dk1"/>
                </a:solidFill>
                <a:latin typeface="Vollkorn"/>
                <a:ea typeface="Vollkorn"/>
                <a:cs typeface="Vollkorn"/>
                <a:sym typeface="Vollkorn"/>
              </a:rPr>
              <a:t>i‟ saja dalam penulisan fungsinya</a:t>
            </a:r>
            <a:r>
              <a:rPr lang="id-ID" sz="2000">
                <a:solidFill>
                  <a:schemeClr val="dk1"/>
                </a:solidFill>
                <a:latin typeface="Vollkorn"/>
                <a:ea typeface="Vollkorn"/>
                <a:cs typeface="Vollkorn"/>
                <a:sym typeface="Vollkorn"/>
              </a:rPr>
              <a:t> dan </a:t>
            </a:r>
            <a:r>
              <a:rPr lang="id-ID" sz="2000" i="0" u="none" strike="noStrike" cap="none">
                <a:solidFill>
                  <a:schemeClr val="dk1"/>
                </a:solidFill>
                <a:latin typeface="Vollkorn"/>
                <a:ea typeface="Vollkorn"/>
                <a:cs typeface="Vollkorn"/>
                <a:sym typeface="Vollkorn"/>
              </a:rPr>
              <a:t>dalam menuliskan sebuah argument di dalam</a:t>
            </a:r>
            <a:r>
              <a:rPr lang="id-ID" sz="2000">
                <a:solidFill>
                  <a:schemeClr val="dk1"/>
                </a:solidFill>
                <a:latin typeface="Vollkorn"/>
                <a:ea typeface="Vollkorn"/>
                <a:cs typeface="Vollkorn"/>
                <a:sym typeface="Vollkorn"/>
              </a:rPr>
              <a:t> </a:t>
            </a:r>
            <a:r>
              <a:rPr lang="id-ID" sz="2000" i="0" u="none" strike="noStrike" cap="none">
                <a:solidFill>
                  <a:schemeClr val="dk1"/>
                </a:solidFill>
                <a:latin typeface="Vollkorn"/>
                <a:ea typeface="Vollkorn"/>
                <a:cs typeface="Vollkorn"/>
                <a:sym typeface="Vollkorn"/>
              </a:rPr>
              <a:t>sebuah fungsi. Dalam mysql argument resources diletakkan diakhir, sedangkan mysqli diletakkan di awal.</a:t>
            </a:r>
            <a:endParaRPr sz="2000" i="0" u="none" strike="noStrike" cap="none">
              <a:solidFill>
                <a:schemeClr val="dk1"/>
              </a:solidFill>
              <a:latin typeface="Vollkorn"/>
              <a:ea typeface="Vollkorn"/>
              <a:cs typeface="Vollkorn"/>
              <a:sym typeface="Vollkorn"/>
            </a:endParaRPr>
          </a:p>
          <a:p>
            <a:pPr marL="0" marR="0" lvl="0" indent="457200" algn="l" rtl="0">
              <a:lnSpc>
                <a:spcPct val="115000"/>
              </a:lnSpc>
              <a:spcBef>
                <a:spcPts val="0"/>
              </a:spcBef>
              <a:spcAft>
                <a:spcPts val="0"/>
              </a:spcAft>
              <a:buNone/>
            </a:pPr>
            <a:r>
              <a:rPr lang="id-ID" sz="2000">
                <a:solidFill>
                  <a:srgbClr val="222222"/>
                </a:solidFill>
                <a:highlight>
                  <a:srgbClr val="FFFFFF"/>
                </a:highlight>
                <a:latin typeface="Vollkorn"/>
                <a:ea typeface="Vollkorn"/>
                <a:cs typeface="Vollkorn"/>
                <a:sym typeface="Vollkorn"/>
              </a:rPr>
              <a:t>Namun MySQLi merupakan versi terbaru atau hasil pengembangan dari MySQL. Oleh karena itu, seiring waktu, keamanan serta fitur </a:t>
            </a:r>
            <a:r>
              <a:rPr lang="id-ID" sz="2000" i="1">
                <a:solidFill>
                  <a:srgbClr val="222222"/>
                </a:solidFill>
                <a:highlight>
                  <a:srgbClr val="FFFFFF"/>
                </a:highlight>
                <a:latin typeface="Vollkorn"/>
                <a:ea typeface="Vollkorn"/>
                <a:cs typeface="Vollkorn"/>
                <a:sym typeface="Vollkorn"/>
              </a:rPr>
              <a:t>debugging</a:t>
            </a:r>
            <a:r>
              <a:rPr lang="id-ID" sz="2000">
                <a:solidFill>
                  <a:srgbClr val="222222"/>
                </a:solidFill>
                <a:highlight>
                  <a:srgbClr val="FFFFFF"/>
                </a:highlight>
                <a:latin typeface="Vollkorn"/>
                <a:ea typeface="Vollkorn"/>
                <a:cs typeface="Vollkorn"/>
                <a:sym typeface="Vollkorn"/>
              </a:rPr>
              <a:t> untuk mengatasi berbagai masalah pun ditingkatkan. Tak seperti MySQL yang terasa agak tertinggal.</a:t>
            </a:r>
            <a:endParaRPr sz="2000">
              <a:solidFill>
                <a:schemeClr val="dk1"/>
              </a:solidFill>
              <a:latin typeface="Vollkorn"/>
              <a:ea typeface="Vollkorn"/>
              <a:cs typeface="Vollkorn"/>
              <a:sym typeface="Vollkorn"/>
            </a:endParaRPr>
          </a:p>
        </p:txBody>
      </p:sp>
      <p:pic>
        <p:nvPicPr>
          <p:cNvPr id="69" name="Google Shape;69;p16"/>
          <p:cNvPicPr preferRelativeResize="0"/>
          <p:nvPr/>
        </p:nvPicPr>
        <p:blipFill rotWithShape="1">
          <a:blip r:embed="rId3">
            <a:alphaModFix/>
          </a:blip>
          <a:srcRect/>
          <a:stretch/>
        </p:blipFill>
        <p:spPr>
          <a:xfrm>
            <a:off x="3802555" y="5201689"/>
            <a:ext cx="4586894" cy="1221186"/>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3"/>
        <p:cNvGrpSpPr/>
        <p:nvPr/>
      </p:nvGrpSpPr>
      <p:grpSpPr>
        <a:xfrm>
          <a:off x="0" y="0"/>
          <a:ext cx="0" cy="0"/>
          <a:chOff x="0" y="0"/>
          <a:chExt cx="0" cy="0"/>
        </a:xfrm>
      </p:grpSpPr>
      <p:sp>
        <p:nvSpPr>
          <p:cNvPr id="74" name="Google Shape;74;p17"/>
          <p:cNvSpPr/>
          <p:nvPr/>
        </p:nvSpPr>
        <p:spPr>
          <a:xfrm>
            <a:off x="2045777" y="385248"/>
            <a:ext cx="8105700" cy="737100"/>
          </a:xfrm>
          <a:prstGeom prst="roundRect">
            <a:avLst>
              <a:gd name="adj" fmla="val 16667"/>
            </a:avLst>
          </a:prstGeom>
          <a:solidFill>
            <a:schemeClr val="lt1"/>
          </a:solidFill>
          <a:ln w="38100" cap="rnd" cmpd="sng">
            <a:solidFill>
              <a:schemeClr val="dk2">
                <a:alpha val="8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d-ID" sz="4000" b="1">
                <a:solidFill>
                  <a:schemeClr val="dk2"/>
                </a:solidFill>
                <a:latin typeface="Vollkorn Regular"/>
                <a:ea typeface="Vollkorn Regular"/>
                <a:cs typeface="Vollkorn Regular"/>
                <a:sym typeface="Vollkorn Regular"/>
              </a:rPr>
              <a:t>Mengkoneksikan Database</a:t>
            </a:r>
            <a:endParaRPr sz="4000" b="1" i="0" u="none" strike="noStrike" cap="none">
              <a:solidFill>
                <a:schemeClr val="dk2"/>
              </a:solidFill>
              <a:latin typeface="Vollkorn Regular"/>
              <a:ea typeface="Vollkorn Regular"/>
              <a:cs typeface="Vollkorn Regular"/>
              <a:sym typeface="Vollkorn Regular"/>
            </a:endParaRPr>
          </a:p>
        </p:txBody>
      </p:sp>
      <p:sp>
        <p:nvSpPr>
          <p:cNvPr id="75" name="Google Shape;75;p17"/>
          <p:cNvSpPr txBox="1"/>
          <p:nvPr/>
        </p:nvSpPr>
        <p:spPr>
          <a:xfrm>
            <a:off x="779925" y="1548325"/>
            <a:ext cx="10637400" cy="4760400"/>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None/>
            </a:pPr>
            <a:r>
              <a:rPr lang="id-ID" sz="2000" b="1" i="0" u="none" strike="noStrike" cap="none">
                <a:solidFill>
                  <a:schemeClr val="dk1"/>
                </a:solidFill>
                <a:latin typeface="Vollkorn"/>
                <a:ea typeface="Vollkorn"/>
                <a:cs typeface="Vollkorn"/>
                <a:sym typeface="Vollkorn"/>
              </a:rPr>
              <a:t>Membuka koneksi ke server MySQL</a:t>
            </a:r>
            <a:endParaRPr sz="2000" b="1">
              <a:solidFill>
                <a:schemeClr val="dk1"/>
              </a:solidFill>
              <a:latin typeface="Vollkorn"/>
              <a:ea typeface="Vollkorn"/>
              <a:cs typeface="Vollkorn"/>
              <a:sym typeface="Vollkorn"/>
            </a:endParaRPr>
          </a:p>
          <a:p>
            <a:pPr marL="0" marR="0" lvl="0" indent="0" algn="l" rtl="0">
              <a:lnSpc>
                <a:spcPct val="140000"/>
              </a:lnSpc>
              <a:spcBef>
                <a:spcPts val="0"/>
              </a:spcBef>
              <a:spcAft>
                <a:spcPts val="0"/>
              </a:spcAft>
              <a:buNone/>
            </a:pPr>
            <a:r>
              <a:rPr lang="id-ID" sz="2000" b="1" u="none" strike="noStrike" cap="none">
                <a:solidFill>
                  <a:schemeClr val="dk1"/>
                </a:solidFill>
                <a:latin typeface="Courier New"/>
                <a:ea typeface="Courier New"/>
                <a:cs typeface="Courier New"/>
                <a:sym typeface="Courier New"/>
              </a:rPr>
              <a:t>mysqli_connect()</a:t>
            </a:r>
            <a:endParaRPr b="1">
              <a:latin typeface="Courier New"/>
              <a:ea typeface="Courier New"/>
              <a:cs typeface="Courier New"/>
              <a:sym typeface="Courier New"/>
            </a:endParaRPr>
          </a:p>
          <a:p>
            <a:pPr marL="0" marR="0" lvl="0" indent="0" algn="l" rtl="0">
              <a:lnSpc>
                <a:spcPct val="140000"/>
              </a:lnSpc>
              <a:spcBef>
                <a:spcPts val="0"/>
              </a:spcBef>
              <a:spcAft>
                <a:spcPts val="0"/>
              </a:spcAft>
              <a:buNone/>
            </a:pPr>
            <a:r>
              <a:rPr lang="id-ID" sz="2000" b="0" i="0" u="none" strike="noStrike" cap="none">
                <a:solidFill>
                  <a:schemeClr val="dk1"/>
                </a:solidFill>
                <a:latin typeface="Vollkorn"/>
                <a:ea typeface="Vollkorn"/>
                <a:cs typeface="Vollkorn"/>
                <a:sym typeface="Vollkorn"/>
              </a:rPr>
              <a:t>Digunakan untuk melakukan uji dan koneksi kepada server database MySQL.</a:t>
            </a:r>
            <a:endParaRPr/>
          </a:p>
          <a:p>
            <a:pPr marL="0" marR="0" lvl="0" indent="0" algn="l" rtl="0">
              <a:lnSpc>
                <a:spcPct val="140000"/>
              </a:lnSpc>
              <a:spcBef>
                <a:spcPts val="0"/>
              </a:spcBef>
              <a:spcAft>
                <a:spcPts val="0"/>
              </a:spcAft>
              <a:buNone/>
            </a:pPr>
            <a:r>
              <a:rPr lang="id-ID" sz="2000" b="0" i="0" u="none" strike="noStrike" cap="none">
                <a:solidFill>
                  <a:schemeClr val="dk1"/>
                </a:solidFill>
                <a:latin typeface="Vollkorn"/>
                <a:ea typeface="Vollkorn"/>
                <a:cs typeface="Vollkorn"/>
                <a:sym typeface="Vollkorn"/>
              </a:rPr>
              <a:t>Sintaks :</a:t>
            </a:r>
            <a:endParaRPr sz="2000" b="0" i="0" u="none" strike="noStrike" cap="none">
              <a:solidFill>
                <a:schemeClr val="dk1"/>
              </a:solidFill>
              <a:latin typeface="Vollkorn"/>
              <a:ea typeface="Vollkorn"/>
              <a:cs typeface="Vollkorn"/>
              <a:sym typeface="Vollkorn"/>
            </a:endParaRPr>
          </a:p>
          <a:p>
            <a:pPr marL="0" marR="0" lvl="0" indent="0" algn="l" rtl="0">
              <a:lnSpc>
                <a:spcPct val="140000"/>
              </a:lnSpc>
              <a:spcBef>
                <a:spcPts val="0"/>
              </a:spcBef>
              <a:spcAft>
                <a:spcPts val="0"/>
              </a:spcAft>
              <a:buNone/>
            </a:pPr>
            <a:r>
              <a:rPr lang="id-ID" sz="2000" b="1">
                <a:solidFill>
                  <a:schemeClr val="dk1"/>
                </a:solidFill>
                <a:highlight>
                  <a:srgbClr val="FDFDFD"/>
                </a:highlight>
                <a:latin typeface="Courier New"/>
                <a:ea typeface="Courier New"/>
                <a:cs typeface="Courier New"/>
                <a:sym typeface="Courier New"/>
              </a:rPr>
              <a:t>$conn = mysqli_connect("host","username","password","database");</a:t>
            </a:r>
            <a:endParaRPr sz="3000" b="1">
              <a:solidFill>
                <a:schemeClr val="dk1"/>
              </a:solidFill>
              <a:latin typeface="Courier New"/>
              <a:ea typeface="Courier New"/>
              <a:cs typeface="Courier New"/>
              <a:sym typeface="Courier New"/>
            </a:endParaRPr>
          </a:p>
          <a:p>
            <a:pPr marL="0" marR="0" lvl="0" indent="0" algn="l" rtl="0">
              <a:lnSpc>
                <a:spcPct val="140000"/>
              </a:lnSpc>
              <a:spcBef>
                <a:spcPts val="0"/>
              </a:spcBef>
              <a:spcAft>
                <a:spcPts val="0"/>
              </a:spcAft>
              <a:buNone/>
            </a:pPr>
            <a:r>
              <a:rPr lang="id-ID" sz="2000" b="0" i="1" u="none" strike="noStrike" cap="none">
                <a:solidFill>
                  <a:schemeClr val="dk1"/>
                </a:solidFill>
                <a:latin typeface="Vollkorn"/>
                <a:ea typeface="Vollkorn"/>
                <a:cs typeface="Vollkorn"/>
                <a:sym typeface="Vollkorn"/>
              </a:rPr>
              <a:t>Contoh:</a:t>
            </a:r>
            <a:endParaRPr/>
          </a:p>
          <a:p>
            <a:pPr marL="0" marR="0" lvl="0" indent="0" algn="l" rtl="0">
              <a:lnSpc>
                <a:spcPct val="140000"/>
              </a:lnSpc>
              <a:spcBef>
                <a:spcPts val="0"/>
              </a:spcBef>
              <a:spcAft>
                <a:spcPts val="0"/>
              </a:spcAft>
              <a:buNone/>
            </a:pPr>
            <a:r>
              <a:rPr lang="id-ID" sz="2000" b="1">
                <a:solidFill>
                  <a:schemeClr val="dk1"/>
                </a:solidFill>
                <a:highlight>
                  <a:srgbClr val="FDFDFD"/>
                </a:highlight>
                <a:latin typeface="Courier New"/>
                <a:ea typeface="Courier New"/>
                <a:cs typeface="Courier New"/>
                <a:sym typeface="Courier New"/>
              </a:rPr>
              <a:t>$koneksi = mysqli_connect("localhost","root","","belajar_crud");</a:t>
            </a:r>
            <a:endParaRPr sz="2000" b="1" u="none" strike="noStrike" cap="none">
              <a:solidFill>
                <a:schemeClr val="dk1"/>
              </a:solidFill>
              <a:latin typeface="Vollkorn"/>
              <a:ea typeface="Vollkorn"/>
              <a:cs typeface="Vollkorn"/>
              <a:sym typeface="Vollkorn"/>
            </a:endParaRPr>
          </a:p>
          <a:p>
            <a:pPr marL="0" marR="0" lvl="0" indent="0" algn="l" rtl="0">
              <a:lnSpc>
                <a:spcPct val="140000"/>
              </a:lnSpc>
              <a:spcBef>
                <a:spcPts val="0"/>
              </a:spcBef>
              <a:spcAft>
                <a:spcPts val="0"/>
              </a:spcAft>
              <a:buNone/>
            </a:pPr>
            <a:r>
              <a:rPr lang="id-ID" sz="2000" b="1" i="0" u="none" strike="noStrike" cap="none">
                <a:solidFill>
                  <a:schemeClr val="dk1"/>
                </a:solidFill>
                <a:latin typeface="Vollkorn"/>
                <a:ea typeface="Vollkorn"/>
                <a:cs typeface="Vollkorn"/>
                <a:sym typeface="Vollkorn"/>
              </a:rPr>
              <a:t>$</a:t>
            </a:r>
            <a:r>
              <a:rPr lang="id-ID" sz="2000" b="1">
                <a:solidFill>
                  <a:schemeClr val="dk1"/>
                </a:solidFill>
                <a:latin typeface="Vollkorn"/>
                <a:ea typeface="Vollkorn"/>
                <a:cs typeface="Vollkorn"/>
                <a:sym typeface="Vollkorn"/>
              </a:rPr>
              <a:t>conn</a:t>
            </a:r>
            <a:r>
              <a:rPr lang="id-ID" sz="2000" b="0" i="0" u="none" strike="noStrike" cap="none">
                <a:solidFill>
                  <a:schemeClr val="dk1"/>
                </a:solidFill>
                <a:latin typeface="Vollkorn"/>
                <a:ea typeface="Vollkorn"/>
                <a:cs typeface="Vollkorn"/>
                <a:sym typeface="Vollkorn"/>
              </a:rPr>
              <a:t> adalah nama variabel penampung status hasil koneksi kepada database. </a:t>
            </a:r>
            <a:r>
              <a:rPr lang="id-ID" sz="2000" b="1" i="0" u="none" strike="noStrike" cap="none">
                <a:solidFill>
                  <a:schemeClr val="dk1"/>
                </a:solidFill>
                <a:latin typeface="Vollkorn"/>
                <a:ea typeface="Vollkorn"/>
                <a:cs typeface="Vollkorn"/>
                <a:sym typeface="Vollkorn"/>
              </a:rPr>
              <a:t>host</a:t>
            </a:r>
            <a:r>
              <a:rPr lang="id-ID" sz="2000" b="0" i="0" u="none" strike="noStrike" cap="none">
                <a:solidFill>
                  <a:schemeClr val="dk1"/>
                </a:solidFill>
                <a:latin typeface="Vollkorn"/>
                <a:ea typeface="Vollkorn"/>
                <a:cs typeface="Vollkorn"/>
                <a:sym typeface="Vollkorn"/>
              </a:rPr>
              <a:t> adalah nama host atau alamat server database MySQL. </a:t>
            </a:r>
            <a:r>
              <a:rPr lang="id-ID" sz="2000" b="1" i="0" u="none" strike="noStrike" cap="none">
                <a:solidFill>
                  <a:schemeClr val="dk1"/>
                </a:solidFill>
                <a:latin typeface="Vollkorn"/>
                <a:ea typeface="Vollkorn"/>
                <a:cs typeface="Vollkorn"/>
                <a:sym typeface="Vollkorn"/>
              </a:rPr>
              <a:t>username</a:t>
            </a:r>
            <a:r>
              <a:rPr lang="id-ID" sz="2000" b="0" i="0" u="none" strike="noStrike" cap="none">
                <a:solidFill>
                  <a:schemeClr val="dk1"/>
                </a:solidFill>
                <a:latin typeface="Vollkorn"/>
                <a:ea typeface="Vollkorn"/>
                <a:cs typeface="Vollkorn"/>
                <a:sym typeface="Vollkorn"/>
              </a:rPr>
              <a:t> adalah nama user yang telah diberi hak untuk dapat mengakses server database. </a:t>
            </a:r>
            <a:r>
              <a:rPr lang="id-ID" sz="2000" b="1" i="0" u="none" strike="noStrike" cap="none">
                <a:solidFill>
                  <a:schemeClr val="dk1"/>
                </a:solidFill>
                <a:latin typeface="Vollkorn"/>
                <a:ea typeface="Vollkorn"/>
                <a:cs typeface="Vollkorn"/>
                <a:sym typeface="Vollkorn"/>
              </a:rPr>
              <a:t>password</a:t>
            </a:r>
            <a:r>
              <a:rPr lang="id-ID" sz="2000" b="0" i="0" u="none" strike="noStrike" cap="none">
                <a:solidFill>
                  <a:schemeClr val="dk1"/>
                </a:solidFill>
                <a:latin typeface="Vollkorn"/>
                <a:ea typeface="Vollkorn"/>
                <a:cs typeface="Vollkorn"/>
                <a:sym typeface="Vollkorn"/>
              </a:rPr>
              <a:t> adalah kata sandi untuk username untuk dapat masuk ke dalam database. </a:t>
            </a:r>
            <a:r>
              <a:rPr lang="id-ID" sz="2000" b="1" i="0" u="none" strike="noStrike" cap="none">
                <a:solidFill>
                  <a:schemeClr val="dk1"/>
                </a:solidFill>
                <a:latin typeface="Vollkorn"/>
                <a:ea typeface="Vollkorn"/>
                <a:cs typeface="Vollkorn"/>
                <a:sym typeface="Vollkorn"/>
              </a:rPr>
              <a:t>database </a:t>
            </a:r>
            <a:r>
              <a:rPr lang="id-ID" sz="2000" i="0" u="none" strike="noStrike" cap="none">
                <a:solidFill>
                  <a:schemeClr val="dk1"/>
                </a:solidFill>
                <a:latin typeface="Vollkorn"/>
                <a:ea typeface="Vollkorn"/>
                <a:cs typeface="Vollkorn"/>
                <a:sym typeface="Vollkorn"/>
              </a:rPr>
              <a:t>adalah nama database </a:t>
            </a:r>
            <a:r>
              <a:rPr lang="id-ID" sz="2000">
                <a:solidFill>
                  <a:schemeClr val="dk1"/>
                </a:solidFill>
                <a:latin typeface="Vollkorn"/>
                <a:ea typeface="Vollkorn"/>
                <a:cs typeface="Vollkorn"/>
                <a:sym typeface="Vollkorn"/>
              </a:rPr>
              <a:t>yang digunakan.</a:t>
            </a:r>
            <a:endParaRPr>
              <a:latin typeface="Vollkorn"/>
              <a:ea typeface="Vollkorn"/>
              <a:cs typeface="Vollkorn"/>
              <a:sym typeface="Vollkor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9"/>
        <p:cNvGrpSpPr/>
        <p:nvPr/>
      </p:nvGrpSpPr>
      <p:grpSpPr>
        <a:xfrm>
          <a:off x="0" y="0"/>
          <a:ext cx="0" cy="0"/>
          <a:chOff x="0" y="0"/>
          <a:chExt cx="0" cy="0"/>
        </a:xfrm>
      </p:grpSpPr>
      <p:sp>
        <p:nvSpPr>
          <p:cNvPr id="80" name="Google Shape;80;p18"/>
          <p:cNvSpPr/>
          <p:nvPr/>
        </p:nvSpPr>
        <p:spPr>
          <a:xfrm>
            <a:off x="2045777" y="766248"/>
            <a:ext cx="8105613" cy="737084"/>
          </a:xfrm>
          <a:prstGeom prst="roundRect">
            <a:avLst>
              <a:gd name="adj" fmla="val 16667"/>
            </a:avLst>
          </a:prstGeom>
          <a:solidFill>
            <a:schemeClr val="lt1"/>
          </a:solidFill>
          <a:ln w="38100" cap="rnd" cmpd="sng">
            <a:solidFill>
              <a:schemeClr val="dk2">
                <a:alpha val="8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d-ID" sz="4000" b="1">
                <a:solidFill>
                  <a:schemeClr val="dk2"/>
                </a:solidFill>
                <a:latin typeface="Vollkorn Regular"/>
                <a:ea typeface="Vollkorn Regular"/>
                <a:cs typeface="Vollkorn Regular"/>
                <a:sym typeface="Vollkorn Regular"/>
              </a:rPr>
              <a:t>Mengkoneksikan Database</a:t>
            </a:r>
            <a:endParaRPr sz="4000" b="1" i="0" u="none" strike="noStrike" cap="none">
              <a:solidFill>
                <a:schemeClr val="dk2"/>
              </a:solidFill>
              <a:latin typeface="Vollkorn Regular"/>
              <a:ea typeface="Vollkorn Regular"/>
              <a:cs typeface="Vollkorn Regular"/>
              <a:sym typeface="Vollkorn Regular"/>
            </a:endParaRPr>
          </a:p>
        </p:txBody>
      </p:sp>
      <p:sp>
        <p:nvSpPr>
          <p:cNvPr id="81" name="Google Shape;81;p18"/>
          <p:cNvSpPr txBox="1"/>
          <p:nvPr/>
        </p:nvSpPr>
        <p:spPr>
          <a:xfrm>
            <a:off x="1260600" y="1768200"/>
            <a:ext cx="9670800" cy="4540500"/>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None/>
            </a:pPr>
            <a:r>
              <a:rPr lang="id-ID" sz="2000" b="1">
                <a:solidFill>
                  <a:schemeClr val="dk1"/>
                </a:solidFill>
                <a:latin typeface="Vollkorn"/>
                <a:ea typeface="Vollkorn"/>
                <a:cs typeface="Vollkorn"/>
                <a:sym typeface="Vollkorn"/>
              </a:rPr>
              <a:t>Mengecek database</a:t>
            </a:r>
            <a:endParaRPr/>
          </a:p>
          <a:p>
            <a:pPr marL="50800" marR="50800" lvl="0" indent="0" algn="l" rtl="0">
              <a:lnSpc>
                <a:spcPct val="115000"/>
              </a:lnSpc>
              <a:spcBef>
                <a:spcPts val="0"/>
              </a:spcBef>
              <a:spcAft>
                <a:spcPts val="0"/>
              </a:spcAft>
              <a:buSzPts val="1100"/>
              <a:buNone/>
            </a:pPr>
            <a:r>
              <a:rPr lang="id-ID" sz="2000">
                <a:latin typeface="Vollkorn"/>
                <a:ea typeface="Vollkorn"/>
                <a:cs typeface="Vollkorn"/>
                <a:sym typeface="Vollkorn"/>
              </a:rPr>
              <a:t>Untuk mengecek koneksi berhasil atau tidak. Dapat menggunakan fungsi </a:t>
            </a:r>
            <a:r>
              <a:rPr lang="id-ID" sz="2000" b="1">
                <a:solidFill>
                  <a:schemeClr val="dk1"/>
                </a:solidFill>
                <a:latin typeface="Courier New"/>
                <a:ea typeface="Courier New"/>
                <a:cs typeface="Courier New"/>
                <a:sym typeface="Courier New"/>
              </a:rPr>
              <a:t>mysqli_connect_errno()</a:t>
            </a:r>
            <a:r>
              <a:rPr lang="id-ID" sz="2000" b="1">
                <a:solidFill>
                  <a:schemeClr val="dk1"/>
                </a:solidFill>
                <a:latin typeface="Vollkorn"/>
                <a:ea typeface="Vollkorn"/>
                <a:cs typeface="Vollkorn"/>
                <a:sym typeface="Vollkorn"/>
              </a:rPr>
              <a:t>. </a:t>
            </a:r>
            <a:r>
              <a:rPr lang="id-ID" sz="2000">
                <a:solidFill>
                  <a:schemeClr val="dk1"/>
                </a:solidFill>
                <a:latin typeface="Vollkorn"/>
                <a:ea typeface="Vollkorn"/>
                <a:cs typeface="Vollkorn"/>
                <a:sym typeface="Vollkorn"/>
              </a:rPr>
              <a:t>Dan dapat menggunakan fungsi </a:t>
            </a:r>
            <a:r>
              <a:rPr lang="id-ID" sz="2000" b="1">
                <a:solidFill>
                  <a:schemeClr val="dk1"/>
                </a:solidFill>
                <a:latin typeface="Courier New"/>
                <a:ea typeface="Courier New"/>
                <a:cs typeface="Courier New"/>
                <a:sym typeface="Courier New"/>
              </a:rPr>
              <a:t>mysqli_connect_error()</a:t>
            </a:r>
            <a:r>
              <a:rPr lang="id-ID" sz="2000">
                <a:solidFill>
                  <a:schemeClr val="dk1"/>
                </a:solidFill>
                <a:latin typeface="Vollkorn"/>
                <a:ea typeface="Vollkorn"/>
                <a:cs typeface="Vollkorn"/>
                <a:sym typeface="Vollkorn"/>
              </a:rPr>
              <a:t> untuk menampilkan error yang terjadi. Contoh penggunaannya seperti: </a:t>
            </a:r>
            <a:endParaRPr sz="2000">
              <a:solidFill>
                <a:schemeClr val="dk1"/>
              </a:solidFill>
              <a:latin typeface="Vollkorn"/>
              <a:ea typeface="Vollkorn"/>
              <a:cs typeface="Vollkorn"/>
              <a:sym typeface="Vollkorn"/>
            </a:endParaRPr>
          </a:p>
          <a:p>
            <a:pPr marL="50800" marR="50800" lvl="0" indent="0" algn="l" rtl="0">
              <a:lnSpc>
                <a:spcPct val="115000"/>
              </a:lnSpc>
              <a:spcBef>
                <a:spcPts val="0"/>
              </a:spcBef>
              <a:spcAft>
                <a:spcPts val="0"/>
              </a:spcAft>
              <a:buSzPts val="1100"/>
              <a:buNone/>
            </a:pPr>
            <a:endParaRPr sz="1800">
              <a:solidFill>
                <a:schemeClr val="dk1"/>
              </a:solidFill>
              <a:latin typeface="Vollkorn"/>
              <a:ea typeface="Vollkorn"/>
              <a:cs typeface="Vollkorn"/>
              <a:sym typeface="Vollkorn"/>
            </a:endParaRPr>
          </a:p>
          <a:p>
            <a:pPr marL="50800" marR="50800" lvl="0" indent="0" algn="l" rtl="0">
              <a:lnSpc>
                <a:spcPct val="115000"/>
              </a:lnSpc>
              <a:spcBef>
                <a:spcPts val="0"/>
              </a:spcBef>
              <a:spcAft>
                <a:spcPts val="0"/>
              </a:spcAft>
              <a:buClr>
                <a:schemeClr val="dk1"/>
              </a:buClr>
              <a:buSzPts val="1100"/>
              <a:buFont typeface="Arial"/>
              <a:buNone/>
            </a:pPr>
            <a:r>
              <a:rPr lang="id-ID" sz="2000">
                <a:latin typeface="Courier New"/>
                <a:ea typeface="Courier New"/>
                <a:cs typeface="Courier New"/>
                <a:sym typeface="Courier New"/>
              </a:rPr>
              <a:t>if (mysqli_connect_errno()){</a:t>
            </a:r>
            <a:endParaRPr sz="2000">
              <a:latin typeface="Courier New"/>
              <a:ea typeface="Courier New"/>
              <a:cs typeface="Courier New"/>
              <a:sym typeface="Courier New"/>
            </a:endParaRPr>
          </a:p>
          <a:p>
            <a:pPr marL="50800" marR="50800" lvl="0" indent="0" algn="l" rtl="0">
              <a:lnSpc>
                <a:spcPct val="115000"/>
              </a:lnSpc>
              <a:spcBef>
                <a:spcPts val="0"/>
              </a:spcBef>
              <a:spcAft>
                <a:spcPts val="0"/>
              </a:spcAft>
              <a:buClr>
                <a:schemeClr val="dk1"/>
              </a:buClr>
              <a:buSzPts val="1100"/>
              <a:buFont typeface="Arial"/>
              <a:buNone/>
            </a:pPr>
            <a:r>
              <a:rPr lang="id-ID" sz="2000">
                <a:latin typeface="Courier New"/>
                <a:ea typeface="Courier New"/>
                <a:cs typeface="Courier New"/>
                <a:sym typeface="Courier New"/>
              </a:rPr>
              <a:t>	echo "Koneksi database gagal : " . mysqli_connect_error();</a:t>
            </a:r>
            <a:endParaRPr sz="2000">
              <a:latin typeface="Courier New"/>
              <a:ea typeface="Courier New"/>
              <a:cs typeface="Courier New"/>
              <a:sym typeface="Courier New"/>
            </a:endParaRPr>
          </a:p>
          <a:p>
            <a:pPr marL="50800" marR="50800" lvl="0" indent="0" algn="l" rtl="0">
              <a:lnSpc>
                <a:spcPct val="115000"/>
              </a:lnSpc>
              <a:spcBef>
                <a:spcPts val="0"/>
              </a:spcBef>
              <a:spcAft>
                <a:spcPts val="0"/>
              </a:spcAft>
              <a:buClr>
                <a:schemeClr val="dk1"/>
              </a:buClr>
              <a:buSzPts val="1100"/>
              <a:buFont typeface="Arial"/>
              <a:buNone/>
            </a:pPr>
            <a:r>
              <a:rPr lang="id-ID" sz="2000">
                <a:latin typeface="Courier New"/>
                <a:ea typeface="Courier New"/>
                <a:cs typeface="Courier New"/>
                <a:sym typeface="Courier New"/>
              </a:rPr>
              <a:t>}</a:t>
            </a:r>
            <a:endParaRPr sz="2000">
              <a:latin typeface="Courier New"/>
              <a:ea typeface="Courier New"/>
              <a:cs typeface="Courier New"/>
              <a:sym typeface="Courier New"/>
            </a:endParaRPr>
          </a:p>
          <a:p>
            <a:pPr marL="0" marR="0" lvl="0" indent="0" algn="l" rtl="0">
              <a:lnSpc>
                <a:spcPct val="140000"/>
              </a:lnSpc>
              <a:spcBef>
                <a:spcPts val="0"/>
              </a:spcBef>
              <a:spcAft>
                <a:spcPts val="0"/>
              </a:spcAft>
              <a:buNone/>
            </a:pPr>
            <a:r>
              <a:rPr lang="id-ID" sz="2000">
                <a:latin typeface="Vollkorn"/>
                <a:ea typeface="Vollkorn"/>
                <a:cs typeface="Vollkorn"/>
                <a:sym typeface="Vollkorn"/>
              </a:rPr>
              <a:t>Untuk mengkoneksikan database, kita memerlukan satu file koneksi dengan ekstensi .php yang berisi perintah untuk membuka koneksi ke server MySQL beserta pengecekan yang sudah dijelaskan sebelumnya.</a:t>
            </a:r>
            <a:endParaRPr sz="2000">
              <a:latin typeface="Vollkorn"/>
              <a:ea typeface="Vollkorn"/>
              <a:cs typeface="Vollkorn"/>
              <a:sym typeface="Vollkor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85"/>
        <p:cNvGrpSpPr/>
        <p:nvPr/>
      </p:nvGrpSpPr>
      <p:grpSpPr>
        <a:xfrm>
          <a:off x="0" y="0"/>
          <a:ext cx="0" cy="0"/>
          <a:chOff x="0" y="0"/>
          <a:chExt cx="0" cy="0"/>
        </a:xfrm>
      </p:grpSpPr>
      <p:sp>
        <p:nvSpPr>
          <p:cNvPr id="86" name="Google Shape;86;p19"/>
          <p:cNvSpPr/>
          <p:nvPr/>
        </p:nvSpPr>
        <p:spPr>
          <a:xfrm>
            <a:off x="2045777" y="766248"/>
            <a:ext cx="8105613" cy="737084"/>
          </a:xfrm>
          <a:prstGeom prst="roundRect">
            <a:avLst>
              <a:gd name="adj" fmla="val 16667"/>
            </a:avLst>
          </a:prstGeom>
          <a:solidFill>
            <a:schemeClr val="lt1"/>
          </a:solidFill>
          <a:ln w="38100" cap="rnd" cmpd="sng">
            <a:solidFill>
              <a:schemeClr val="dk2">
                <a:alpha val="8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d-ID" sz="4000" b="1">
                <a:solidFill>
                  <a:schemeClr val="dk2"/>
                </a:solidFill>
                <a:latin typeface="Vollkorn Regular"/>
                <a:ea typeface="Vollkorn Regular"/>
                <a:cs typeface="Vollkorn Regular"/>
                <a:sym typeface="Vollkorn Regular"/>
              </a:rPr>
              <a:t>CRUD</a:t>
            </a:r>
            <a:endParaRPr sz="4000" b="1" i="0" u="none" strike="noStrike" cap="none">
              <a:solidFill>
                <a:schemeClr val="dk2"/>
              </a:solidFill>
              <a:latin typeface="Vollkorn Regular"/>
              <a:ea typeface="Vollkorn Regular"/>
              <a:cs typeface="Vollkorn Regular"/>
              <a:sym typeface="Vollkorn Regular"/>
            </a:endParaRPr>
          </a:p>
        </p:txBody>
      </p:sp>
      <p:sp>
        <p:nvSpPr>
          <p:cNvPr id="87" name="Google Shape;87;p19"/>
          <p:cNvSpPr txBox="1"/>
          <p:nvPr/>
        </p:nvSpPr>
        <p:spPr>
          <a:xfrm>
            <a:off x="1368225" y="1903600"/>
            <a:ext cx="9621000" cy="4739700"/>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None/>
            </a:pPr>
            <a:r>
              <a:rPr lang="id-ID" sz="1800">
                <a:solidFill>
                  <a:srgbClr val="4D4D4D"/>
                </a:solidFill>
                <a:highlight>
                  <a:srgbClr val="FFFFFF"/>
                </a:highlight>
                <a:latin typeface="Vollkorn"/>
                <a:ea typeface="Vollkorn"/>
                <a:cs typeface="Vollkorn"/>
                <a:sym typeface="Vollkorn"/>
              </a:rPr>
              <a:t>CRUD adalah singkatan dari Create ( proses pembuatan data baru), Read (proses pengambilan data dari database), Update(proses mengubah data yang berada di dalam database), dan Delete(proses untuk menghapus data yang ada di database). Proses ini sangat berkaitan dengan pengambilan atau transaksi data dari atau ke database. </a:t>
            </a:r>
            <a:endParaRPr sz="1800">
              <a:solidFill>
                <a:srgbClr val="4D4D4D"/>
              </a:solidFill>
              <a:highlight>
                <a:srgbClr val="FFFFFF"/>
              </a:highlight>
              <a:latin typeface="Vollkorn"/>
              <a:ea typeface="Vollkorn"/>
              <a:cs typeface="Vollkorn"/>
              <a:sym typeface="Vollkorn"/>
            </a:endParaRPr>
          </a:p>
          <a:p>
            <a:pPr marL="0" marR="0" lvl="0" indent="0" algn="l" rtl="0">
              <a:lnSpc>
                <a:spcPct val="140000"/>
              </a:lnSpc>
              <a:spcBef>
                <a:spcPts val="0"/>
              </a:spcBef>
              <a:spcAft>
                <a:spcPts val="0"/>
              </a:spcAft>
              <a:buNone/>
            </a:pPr>
            <a:endParaRPr sz="1800">
              <a:solidFill>
                <a:srgbClr val="4D4D4D"/>
              </a:solidFill>
              <a:highlight>
                <a:srgbClr val="FFFFFF"/>
              </a:highlight>
              <a:latin typeface="Vollkorn"/>
              <a:ea typeface="Vollkorn"/>
              <a:cs typeface="Vollkorn"/>
              <a:sym typeface="Vollkorn"/>
            </a:endParaRPr>
          </a:p>
          <a:p>
            <a:pPr marL="0" marR="0" lvl="0" indent="0" algn="l" rtl="0">
              <a:lnSpc>
                <a:spcPct val="140000"/>
              </a:lnSpc>
              <a:spcBef>
                <a:spcPts val="0"/>
              </a:spcBef>
              <a:spcAft>
                <a:spcPts val="0"/>
              </a:spcAft>
              <a:buNone/>
            </a:pPr>
            <a:r>
              <a:rPr lang="id-ID" sz="1800">
                <a:solidFill>
                  <a:srgbClr val="4D4D4D"/>
                </a:solidFill>
                <a:highlight>
                  <a:srgbClr val="FFFFFF"/>
                </a:highlight>
                <a:latin typeface="Vollkorn"/>
                <a:ea typeface="Vollkorn"/>
                <a:cs typeface="Vollkorn"/>
                <a:sym typeface="Vollkorn"/>
              </a:rPr>
              <a:t>Bagi PHP Developer, operasi CRUD biasanya menjadi pillar untuk mempelajari proses pengelolaan data menggunakan PHP dan tentu saja MySQL database.</a:t>
            </a:r>
            <a:endParaRPr sz="1800">
              <a:solidFill>
                <a:srgbClr val="4D4D4D"/>
              </a:solidFill>
              <a:highlight>
                <a:srgbClr val="FFFFFF"/>
              </a:highlight>
              <a:latin typeface="Vollkorn"/>
              <a:ea typeface="Vollkorn"/>
              <a:cs typeface="Vollkorn"/>
              <a:sym typeface="Vollkor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1"/>
        <p:cNvGrpSpPr/>
        <p:nvPr/>
      </p:nvGrpSpPr>
      <p:grpSpPr>
        <a:xfrm>
          <a:off x="0" y="0"/>
          <a:ext cx="0" cy="0"/>
          <a:chOff x="0" y="0"/>
          <a:chExt cx="0" cy="0"/>
        </a:xfrm>
      </p:grpSpPr>
      <p:sp>
        <p:nvSpPr>
          <p:cNvPr id="92" name="Google Shape;92;p20"/>
          <p:cNvSpPr/>
          <p:nvPr/>
        </p:nvSpPr>
        <p:spPr>
          <a:xfrm>
            <a:off x="2045777" y="766248"/>
            <a:ext cx="8105700" cy="737100"/>
          </a:xfrm>
          <a:prstGeom prst="roundRect">
            <a:avLst>
              <a:gd name="adj" fmla="val 16667"/>
            </a:avLst>
          </a:prstGeom>
          <a:solidFill>
            <a:schemeClr val="lt1"/>
          </a:solidFill>
          <a:ln w="38100" cap="rnd" cmpd="sng">
            <a:solidFill>
              <a:schemeClr val="dk2">
                <a:alpha val="8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d-ID" sz="4000" b="1">
                <a:solidFill>
                  <a:schemeClr val="dk2"/>
                </a:solidFill>
                <a:latin typeface="Vollkorn Regular"/>
                <a:ea typeface="Vollkorn Regular"/>
                <a:cs typeface="Vollkorn Regular"/>
                <a:sym typeface="Vollkorn Regular"/>
              </a:rPr>
              <a:t>CRUD: Create</a:t>
            </a:r>
            <a:endParaRPr sz="4000" b="1" i="0" u="none" strike="noStrike" cap="none">
              <a:solidFill>
                <a:schemeClr val="dk2"/>
              </a:solidFill>
              <a:latin typeface="Vollkorn Regular"/>
              <a:ea typeface="Vollkorn Regular"/>
              <a:cs typeface="Vollkorn Regular"/>
              <a:sym typeface="Vollkorn Regular"/>
            </a:endParaRPr>
          </a:p>
        </p:txBody>
      </p:sp>
      <p:sp>
        <p:nvSpPr>
          <p:cNvPr id="93" name="Google Shape;93;p20"/>
          <p:cNvSpPr txBox="1"/>
          <p:nvPr/>
        </p:nvSpPr>
        <p:spPr>
          <a:xfrm>
            <a:off x="736125" y="1820975"/>
            <a:ext cx="10725000" cy="4739700"/>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None/>
            </a:pPr>
            <a:r>
              <a:rPr lang="id-ID" sz="1800">
                <a:solidFill>
                  <a:schemeClr val="dk1"/>
                </a:solidFill>
                <a:highlight>
                  <a:srgbClr val="FFFFFF"/>
                </a:highlight>
                <a:latin typeface="Vollkorn"/>
                <a:ea typeface="Vollkorn"/>
                <a:cs typeface="Vollkorn"/>
                <a:sym typeface="Vollkorn"/>
              </a:rPr>
              <a:t>Untuk menambahkan data ke MySQL, kita memerlukan setidaknya 2 file (agar mudah dipahami)  yaitu file untuk form input dan file untuk memproses data yang diinputkan.</a:t>
            </a:r>
            <a:endParaRPr sz="1800">
              <a:solidFill>
                <a:schemeClr val="dk1"/>
              </a:solidFill>
              <a:highlight>
                <a:srgbClr val="FFFFFF"/>
              </a:highlight>
              <a:latin typeface="Vollkorn"/>
              <a:ea typeface="Vollkorn"/>
              <a:cs typeface="Vollkorn"/>
              <a:sym typeface="Vollkorn"/>
            </a:endParaRPr>
          </a:p>
          <a:p>
            <a:pPr marL="0" marR="0" lvl="0" indent="0" algn="l" rtl="0">
              <a:lnSpc>
                <a:spcPct val="140000"/>
              </a:lnSpc>
              <a:spcBef>
                <a:spcPts val="0"/>
              </a:spcBef>
              <a:spcAft>
                <a:spcPts val="0"/>
              </a:spcAft>
              <a:buNone/>
            </a:pPr>
            <a:r>
              <a:rPr lang="id-ID" sz="1800" b="1">
                <a:solidFill>
                  <a:schemeClr val="dk1"/>
                </a:solidFill>
                <a:highlight>
                  <a:srgbClr val="FFFFFF"/>
                </a:highlight>
                <a:latin typeface="Vollkorn"/>
                <a:ea typeface="Vollkorn"/>
                <a:cs typeface="Vollkorn"/>
                <a:sym typeface="Vollkorn"/>
              </a:rPr>
              <a:t>Pada file form input</a:t>
            </a:r>
            <a:endParaRPr sz="1800" b="1">
              <a:solidFill>
                <a:schemeClr val="dk1"/>
              </a:solidFill>
              <a:highlight>
                <a:srgbClr val="FFFFFF"/>
              </a:highlight>
              <a:latin typeface="Vollkorn"/>
              <a:ea typeface="Vollkorn"/>
              <a:cs typeface="Vollkorn"/>
              <a:sym typeface="Vollkorn"/>
            </a:endParaRPr>
          </a:p>
          <a:p>
            <a:pPr marL="0" marR="0" lvl="0" indent="0" algn="l" rtl="0">
              <a:lnSpc>
                <a:spcPct val="140000"/>
              </a:lnSpc>
              <a:spcBef>
                <a:spcPts val="0"/>
              </a:spcBef>
              <a:spcAft>
                <a:spcPts val="0"/>
              </a:spcAft>
              <a:buNone/>
            </a:pPr>
            <a:r>
              <a:rPr lang="id-ID" sz="1800">
                <a:solidFill>
                  <a:schemeClr val="dk1"/>
                </a:solidFill>
                <a:highlight>
                  <a:srgbClr val="FFFFFF"/>
                </a:highlight>
                <a:latin typeface="Vollkorn"/>
                <a:ea typeface="Vollkorn"/>
                <a:cs typeface="Vollkorn"/>
                <a:sym typeface="Vollkorn"/>
              </a:rPr>
              <a:t>Kita membuat halaman form input yang tentunya terdapat tag &lt;form&gt;&lt;/form&gt;. Namun di dalam tag &lt;form&gt; tersebut terdapat atribut action dan method.</a:t>
            </a:r>
            <a:endParaRPr sz="1800">
              <a:solidFill>
                <a:schemeClr val="dk1"/>
              </a:solidFill>
              <a:highlight>
                <a:srgbClr val="FFFFFF"/>
              </a:highlight>
              <a:latin typeface="Vollkorn"/>
              <a:ea typeface="Vollkorn"/>
              <a:cs typeface="Vollkorn"/>
              <a:sym typeface="Vollkorn"/>
            </a:endParaRPr>
          </a:p>
          <a:p>
            <a:pPr marL="0" marR="0" lvl="0" indent="0" algn="l" rtl="0">
              <a:lnSpc>
                <a:spcPct val="140000"/>
              </a:lnSpc>
              <a:spcBef>
                <a:spcPts val="0"/>
              </a:spcBef>
              <a:spcAft>
                <a:spcPts val="0"/>
              </a:spcAft>
              <a:buNone/>
            </a:pPr>
            <a:r>
              <a:rPr lang="id-ID" sz="1800" b="1">
                <a:solidFill>
                  <a:schemeClr val="dk1"/>
                </a:solidFill>
                <a:highlight>
                  <a:srgbClr val="FFFFFF"/>
                </a:highlight>
                <a:latin typeface="Vollkorn"/>
                <a:ea typeface="Vollkorn"/>
                <a:cs typeface="Vollkorn"/>
                <a:sym typeface="Vollkorn"/>
              </a:rPr>
              <a:t>Contoh:</a:t>
            </a:r>
            <a:endParaRPr sz="1800" b="1">
              <a:solidFill>
                <a:schemeClr val="dk1"/>
              </a:solidFill>
              <a:highlight>
                <a:srgbClr val="FFFFFF"/>
              </a:highlight>
              <a:latin typeface="Vollkorn"/>
              <a:ea typeface="Vollkorn"/>
              <a:cs typeface="Vollkorn"/>
              <a:sym typeface="Vollkorn"/>
            </a:endParaRPr>
          </a:p>
          <a:p>
            <a:pPr marL="139700" marR="139700" lvl="0" indent="0" algn="ctr" rtl="0">
              <a:lnSpc>
                <a:spcPct val="115000"/>
              </a:lnSpc>
              <a:spcBef>
                <a:spcPts val="0"/>
              </a:spcBef>
              <a:spcAft>
                <a:spcPts val="0"/>
              </a:spcAft>
              <a:buClr>
                <a:schemeClr val="dk1"/>
              </a:buClr>
              <a:buSzPts val="1100"/>
              <a:buFont typeface="Arial"/>
              <a:buNone/>
            </a:pPr>
            <a:r>
              <a:rPr lang="id-ID" sz="2100" b="1">
                <a:latin typeface="Courier New"/>
                <a:ea typeface="Courier New"/>
                <a:cs typeface="Courier New"/>
                <a:sym typeface="Courier New"/>
              </a:rPr>
              <a:t>&lt;form action="proses_inputbuku.php" method="POST"&gt;</a:t>
            </a:r>
            <a:endParaRPr sz="2100" b="1">
              <a:latin typeface="Courier New"/>
              <a:ea typeface="Courier New"/>
              <a:cs typeface="Courier New"/>
              <a:sym typeface="Courier New"/>
            </a:endParaRPr>
          </a:p>
          <a:p>
            <a:pPr marL="0" marR="0" lvl="0" indent="0" algn="l" rtl="0">
              <a:lnSpc>
                <a:spcPct val="140000"/>
              </a:lnSpc>
              <a:spcBef>
                <a:spcPts val="0"/>
              </a:spcBef>
              <a:spcAft>
                <a:spcPts val="0"/>
              </a:spcAft>
              <a:buNone/>
            </a:pPr>
            <a:endParaRPr sz="1800">
              <a:highlight>
                <a:srgbClr val="FFFFFF"/>
              </a:highlight>
              <a:latin typeface="Vollkorn"/>
              <a:ea typeface="Vollkorn"/>
              <a:cs typeface="Vollkorn"/>
              <a:sym typeface="Vollkorn"/>
            </a:endParaRPr>
          </a:p>
          <a:p>
            <a:pPr marL="0" marR="0" lvl="0" indent="0" algn="l" rtl="0">
              <a:lnSpc>
                <a:spcPct val="140000"/>
              </a:lnSpc>
              <a:spcBef>
                <a:spcPts val="0"/>
              </a:spcBef>
              <a:spcAft>
                <a:spcPts val="0"/>
              </a:spcAft>
              <a:buNone/>
            </a:pPr>
            <a:r>
              <a:rPr lang="id-ID" sz="1800">
                <a:highlight>
                  <a:srgbClr val="FFFFFF"/>
                </a:highlight>
                <a:latin typeface="Vollkorn"/>
                <a:ea typeface="Vollkorn"/>
                <a:cs typeface="Vollkorn"/>
                <a:sym typeface="Vollkorn"/>
              </a:rPr>
              <a:t>Atribut action digunakan untuk menentukan skrip/file mana yang akan memproses data inputan. Sedangkan atribut method untuk menentukan metode pengiriman datanya.</a:t>
            </a:r>
            <a:endParaRPr sz="1800">
              <a:highlight>
                <a:srgbClr val="FFFFFF"/>
              </a:highlight>
              <a:latin typeface="Vollkorn"/>
              <a:ea typeface="Vollkorn"/>
              <a:cs typeface="Vollkorn"/>
              <a:sym typeface="Vollkor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7"/>
        <p:cNvGrpSpPr/>
        <p:nvPr/>
      </p:nvGrpSpPr>
      <p:grpSpPr>
        <a:xfrm>
          <a:off x="0" y="0"/>
          <a:ext cx="0" cy="0"/>
          <a:chOff x="0" y="0"/>
          <a:chExt cx="0" cy="0"/>
        </a:xfrm>
      </p:grpSpPr>
      <p:sp>
        <p:nvSpPr>
          <p:cNvPr id="98" name="Google Shape;98;p21"/>
          <p:cNvSpPr/>
          <p:nvPr/>
        </p:nvSpPr>
        <p:spPr>
          <a:xfrm>
            <a:off x="2045777" y="766248"/>
            <a:ext cx="8105700" cy="737100"/>
          </a:xfrm>
          <a:prstGeom prst="roundRect">
            <a:avLst>
              <a:gd name="adj" fmla="val 16667"/>
            </a:avLst>
          </a:prstGeom>
          <a:solidFill>
            <a:schemeClr val="lt1"/>
          </a:solidFill>
          <a:ln w="38100" cap="rnd" cmpd="sng">
            <a:solidFill>
              <a:schemeClr val="dk2">
                <a:alpha val="8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d-ID" sz="4000" b="1">
                <a:solidFill>
                  <a:schemeClr val="dk2"/>
                </a:solidFill>
                <a:latin typeface="Vollkorn Regular"/>
                <a:ea typeface="Vollkorn Regular"/>
                <a:cs typeface="Vollkorn Regular"/>
                <a:sym typeface="Vollkorn Regular"/>
              </a:rPr>
              <a:t>CRUD: Create</a:t>
            </a:r>
            <a:endParaRPr sz="4000" b="1" i="0" u="none" strike="noStrike" cap="none">
              <a:solidFill>
                <a:schemeClr val="dk2"/>
              </a:solidFill>
              <a:latin typeface="Vollkorn Regular"/>
              <a:ea typeface="Vollkorn Regular"/>
              <a:cs typeface="Vollkorn Regular"/>
              <a:sym typeface="Vollkorn Regular"/>
            </a:endParaRPr>
          </a:p>
        </p:txBody>
      </p:sp>
      <p:sp>
        <p:nvSpPr>
          <p:cNvPr id="99" name="Google Shape;99;p21"/>
          <p:cNvSpPr txBox="1"/>
          <p:nvPr/>
        </p:nvSpPr>
        <p:spPr>
          <a:xfrm>
            <a:off x="389100" y="1820975"/>
            <a:ext cx="8683200" cy="4739700"/>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None/>
            </a:pPr>
            <a:r>
              <a:rPr lang="id-ID" sz="1800" b="1">
                <a:solidFill>
                  <a:schemeClr val="dk1"/>
                </a:solidFill>
                <a:highlight>
                  <a:srgbClr val="FFFFFF"/>
                </a:highlight>
                <a:latin typeface="Vollkorn"/>
                <a:ea typeface="Vollkorn"/>
                <a:cs typeface="Vollkorn"/>
                <a:sym typeface="Vollkorn"/>
              </a:rPr>
              <a:t>Contoh file form_pendaftaran.php</a:t>
            </a:r>
            <a:endParaRPr sz="1800" b="1">
              <a:solidFill>
                <a:schemeClr val="dk1"/>
              </a:solidFill>
              <a:highlight>
                <a:srgbClr val="FFFFFF"/>
              </a:highlight>
              <a:latin typeface="Vollkorn"/>
              <a:ea typeface="Vollkorn"/>
              <a:cs typeface="Vollkorn"/>
              <a:sym typeface="Vollkorn"/>
            </a:endParaRPr>
          </a:p>
          <a:p>
            <a:pPr marL="0" marR="0" lvl="0" indent="0" algn="l" rtl="0">
              <a:lnSpc>
                <a:spcPct val="140000"/>
              </a:lnSpc>
              <a:spcBef>
                <a:spcPts val="0"/>
              </a:spcBef>
              <a:spcAft>
                <a:spcPts val="0"/>
              </a:spcAft>
              <a:buNone/>
            </a:pPr>
            <a:r>
              <a:rPr lang="id-ID" sz="1500">
                <a:latin typeface="Courier New"/>
                <a:ea typeface="Courier New"/>
                <a:cs typeface="Courier New"/>
                <a:sym typeface="Courier New"/>
              </a:rPr>
              <a:t>    &lt;form action="proses_pendaftaran.php" method="POST"&gt;</a:t>
            </a:r>
            <a:endParaRPr sz="1500">
              <a:latin typeface="Courier New"/>
              <a:ea typeface="Courier New"/>
              <a:cs typeface="Courier New"/>
              <a:sym typeface="Courier New"/>
            </a:endParaRPr>
          </a:p>
          <a:p>
            <a:pPr marL="0" marR="0" lvl="0" indent="0" algn="l" rtl="0">
              <a:lnSpc>
                <a:spcPct val="140000"/>
              </a:lnSpc>
              <a:spcBef>
                <a:spcPts val="0"/>
              </a:spcBef>
              <a:spcAft>
                <a:spcPts val="0"/>
              </a:spcAft>
              <a:buNone/>
            </a:pPr>
            <a:r>
              <a:rPr lang="id-ID" sz="1500">
                <a:latin typeface="Courier New"/>
                <a:ea typeface="Courier New"/>
                <a:cs typeface="Courier New"/>
                <a:sym typeface="Courier New"/>
              </a:rPr>
              <a:t>        &lt;p&gt;</a:t>
            </a:r>
            <a:endParaRPr sz="1500">
              <a:latin typeface="Courier New"/>
              <a:ea typeface="Courier New"/>
              <a:cs typeface="Courier New"/>
              <a:sym typeface="Courier New"/>
            </a:endParaRPr>
          </a:p>
          <a:p>
            <a:pPr marL="0" marR="0" lvl="0" indent="0" algn="l" rtl="0">
              <a:lnSpc>
                <a:spcPct val="140000"/>
              </a:lnSpc>
              <a:spcBef>
                <a:spcPts val="0"/>
              </a:spcBef>
              <a:spcAft>
                <a:spcPts val="0"/>
              </a:spcAft>
              <a:buNone/>
            </a:pPr>
            <a:r>
              <a:rPr lang="id-ID" sz="1500">
                <a:latin typeface="Courier New"/>
                <a:ea typeface="Courier New"/>
                <a:cs typeface="Courier New"/>
                <a:sym typeface="Courier New"/>
              </a:rPr>
              <a:t>            &lt;label for="nama"&gt;Nama: &lt;/label&gt;</a:t>
            </a:r>
            <a:endParaRPr sz="1500">
              <a:latin typeface="Courier New"/>
              <a:ea typeface="Courier New"/>
              <a:cs typeface="Courier New"/>
              <a:sym typeface="Courier New"/>
            </a:endParaRPr>
          </a:p>
          <a:p>
            <a:pPr marL="0" marR="0" lvl="0" indent="0" algn="l" rtl="0">
              <a:lnSpc>
                <a:spcPct val="140000"/>
              </a:lnSpc>
              <a:spcBef>
                <a:spcPts val="0"/>
              </a:spcBef>
              <a:spcAft>
                <a:spcPts val="0"/>
              </a:spcAft>
              <a:buNone/>
            </a:pPr>
            <a:r>
              <a:rPr lang="id-ID" sz="1500">
                <a:latin typeface="Courier New"/>
                <a:ea typeface="Courier New"/>
                <a:cs typeface="Courier New"/>
                <a:sym typeface="Courier New"/>
              </a:rPr>
              <a:t>            &lt;input type="text" name="nama" placeholder="nama lengkap" /&gt;</a:t>
            </a:r>
            <a:endParaRPr sz="1500">
              <a:latin typeface="Courier New"/>
              <a:ea typeface="Courier New"/>
              <a:cs typeface="Courier New"/>
              <a:sym typeface="Courier New"/>
            </a:endParaRPr>
          </a:p>
          <a:p>
            <a:pPr marL="0" marR="0" lvl="0" indent="0" algn="l" rtl="0">
              <a:lnSpc>
                <a:spcPct val="140000"/>
              </a:lnSpc>
              <a:spcBef>
                <a:spcPts val="0"/>
              </a:spcBef>
              <a:spcAft>
                <a:spcPts val="0"/>
              </a:spcAft>
              <a:buNone/>
            </a:pPr>
            <a:r>
              <a:rPr lang="id-ID" sz="1500">
                <a:latin typeface="Courier New"/>
                <a:ea typeface="Courier New"/>
                <a:cs typeface="Courier New"/>
                <a:sym typeface="Courier New"/>
              </a:rPr>
              <a:t>        &lt;/p&gt;</a:t>
            </a:r>
            <a:endParaRPr sz="1500">
              <a:latin typeface="Courier New"/>
              <a:ea typeface="Courier New"/>
              <a:cs typeface="Courier New"/>
              <a:sym typeface="Courier New"/>
            </a:endParaRPr>
          </a:p>
          <a:p>
            <a:pPr marL="0" marR="0" lvl="0" indent="0" algn="l" rtl="0">
              <a:lnSpc>
                <a:spcPct val="140000"/>
              </a:lnSpc>
              <a:spcBef>
                <a:spcPts val="0"/>
              </a:spcBef>
              <a:spcAft>
                <a:spcPts val="0"/>
              </a:spcAft>
              <a:buNone/>
            </a:pPr>
            <a:r>
              <a:rPr lang="id-ID" sz="1500">
                <a:latin typeface="Courier New"/>
                <a:ea typeface="Courier New"/>
                <a:cs typeface="Courier New"/>
                <a:sym typeface="Courier New"/>
              </a:rPr>
              <a:t>        &lt;p&gt;</a:t>
            </a:r>
            <a:endParaRPr sz="1500">
              <a:latin typeface="Courier New"/>
              <a:ea typeface="Courier New"/>
              <a:cs typeface="Courier New"/>
              <a:sym typeface="Courier New"/>
            </a:endParaRPr>
          </a:p>
          <a:p>
            <a:pPr marL="0" marR="0" lvl="0" indent="0" algn="l" rtl="0">
              <a:lnSpc>
                <a:spcPct val="140000"/>
              </a:lnSpc>
              <a:spcBef>
                <a:spcPts val="0"/>
              </a:spcBef>
              <a:spcAft>
                <a:spcPts val="0"/>
              </a:spcAft>
              <a:buNone/>
            </a:pPr>
            <a:r>
              <a:rPr lang="id-ID" sz="1500">
                <a:latin typeface="Courier New"/>
                <a:ea typeface="Courier New"/>
                <a:cs typeface="Courier New"/>
                <a:sym typeface="Courier New"/>
              </a:rPr>
              <a:t>            &lt;label for="alamat"&gt;Alamat: &lt;/label&gt;</a:t>
            </a:r>
            <a:endParaRPr sz="1500">
              <a:latin typeface="Courier New"/>
              <a:ea typeface="Courier New"/>
              <a:cs typeface="Courier New"/>
              <a:sym typeface="Courier New"/>
            </a:endParaRPr>
          </a:p>
          <a:p>
            <a:pPr marL="0" marR="0" lvl="0" indent="0" algn="l" rtl="0">
              <a:lnSpc>
                <a:spcPct val="140000"/>
              </a:lnSpc>
              <a:spcBef>
                <a:spcPts val="0"/>
              </a:spcBef>
              <a:spcAft>
                <a:spcPts val="0"/>
              </a:spcAft>
              <a:buNone/>
            </a:pPr>
            <a:r>
              <a:rPr lang="id-ID" sz="1500">
                <a:latin typeface="Courier New"/>
                <a:ea typeface="Courier New"/>
                <a:cs typeface="Courier New"/>
                <a:sym typeface="Courier New"/>
              </a:rPr>
              <a:t>            &lt;textarea name="alamat"&gt;&lt;/textarea&gt;</a:t>
            </a:r>
            <a:endParaRPr sz="1500">
              <a:latin typeface="Courier New"/>
              <a:ea typeface="Courier New"/>
              <a:cs typeface="Courier New"/>
              <a:sym typeface="Courier New"/>
            </a:endParaRPr>
          </a:p>
          <a:p>
            <a:pPr marL="0" marR="0" lvl="0" indent="0" algn="l" rtl="0">
              <a:lnSpc>
                <a:spcPct val="140000"/>
              </a:lnSpc>
              <a:spcBef>
                <a:spcPts val="0"/>
              </a:spcBef>
              <a:spcAft>
                <a:spcPts val="0"/>
              </a:spcAft>
              <a:buNone/>
            </a:pPr>
            <a:r>
              <a:rPr lang="id-ID" sz="1500">
                <a:latin typeface="Courier New"/>
                <a:ea typeface="Courier New"/>
                <a:cs typeface="Courier New"/>
                <a:sym typeface="Courier New"/>
              </a:rPr>
              <a:t>        &lt;/p&gt;</a:t>
            </a:r>
            <a:endParaRPr sz="1500">
              <a:latin typeface="Courier New"/>
              <a:ea typeface="Courier New"/>
              <a:cs typeface="Courier New"/>
              <a:sym typeface="Courier New"/>
            </a:endParaRPr>
          </a:p>
          <a:p>
            <a:pPr marL="0" marR="0" lvl="0" indent="0" algn="l" rtl="0">
              <a:lnSpc>
                <a:spcPct val="140000"/>
              </a:lnSpc>
              <a:spcBef>
                <a:spcPts val="0"/>
              </a:spcBef>
              <a:spcAft>
                <a:spcPts val="0"/>
              </a:spcAft>
              <a:buNone/>
            </a:pPr>
            <a:r>
              <a:rPr lang="id-ID" sz="1500">
                <a:latin typeface="Courier New"/>
                <a:ea typeface="Courier New"/>
                <a:cs typeface="Courier New"/>
                <a:sym typeface="Courier New"/>
              </a:rPr>
              <a:t>        &lt;p&gt;</a:t>
            </a:r>
            <a:endParaRPr sz="1500">
              <a:latin typeface="Courier New"/>
              <a:ea typeface="Courier New"/>
              <a:cs typeface="Courier New"/>
              <a:sym typeface="Courier New"/>
            </a:endParaRPr>
          </a:p>
          <a:p>
            <a:pPr marL="0" marR="0" lvl="0" indent="0" algn="l" rtl="0">
              <a:lnSpc>
                <a:spcPct val="140000"/>
              </a:lnSpc>
              <a:spcBef>
                <a:spcPts val="0"/>
              </a:spcBef>
              <a:spcAft>
                <a:spcPts val="0"/>
              </a:spcAft>
              <a:buNone/>
            </a:pPr>
            <a:r>
              <a:rPr lang="id-ID" sz="1500">
                <a:latin typeface="Courier New"/>
                <a:ea typeface="Courier New"/>
                <a:cs typeface="Courier New"/>
                <a:sym typeface="Courier New"/>
              </a:rPr>
              <a:t>            &lt;input type="submit" value="Daftar" name="daftar" /&gt;</a:t>
            </a:r>
            <a:endParaRPr sz="1500">
              <a:latin typeface="Courier New"/>
              <a:ea typeface="Courier New"/>
              <a:cs typeface="Courier New"/>
              <a:sym typeface="Courier New"/>
            </a:endParaRPr>
          </a:p>
          <a:p>
            <a:pPr marL="0" marR="0" lvl="0" indent="0" algn="l" rtl="0">
              <a:lnSpc>
                <a:spcPct val="140000"/>
              </a:lnSpc>
              <a:spcBef>
                <a:spcPts val="0"/>
              </a:spcBef>
              <a:spcAft>
                <a:spcPts val="0"/>
              </a:spcAft>
              <a:buNone/>
            </a:pPr>
            <a:r>
              <a:rPr lang="id-ID" sz="1500">
                <a:latin typeface="Courier New"/>
                <a:ea typeface="Courier New"/>
                <a:cs typeface="Courier New"/>
                <a:sym typeface="Courier New"/>
              </a:rPr>
              <a:t>        &lt;/p&gt;</a:t>
            </a:r>
            <a:endParaRPr sz="1500">
              <a:latin typeface="Courier New"/>
              <a:ea typeface="Courier New"/>
              <a:cs typeface="Courier New"/>
              <a:sym typeface="Courier New"/>
            </a:endParaRPr>
          </a:p>
          <a:p>
            <a:pPr marL="0" marR="0" lvl="0" indent="0" algn="l" rtl="0">
              <a:lnSpc>
                <a:spcPct val="140000"/>
              </a:lnSpc>
              <a:spcBef>
                <a:spcPts val="0"/>
              </a:spcBef>
              <a:spcAft>
                <a:spcPts val="0"/>
              </a:spcAft>
              <a:buNone/>
            </a:pPr>
            <a:r>
              <a:rPr lang="id-ID" sz="1500">
                <a:latin typeface="Courier New"/>
                <a:ea typeface="Courier New"/>
                <a:cs typeface="Courier New"/>
                <a:sym typeface="Courier New"/>
              </a:rPr>
              <a:t>    &lt;/form&gt;</a:t>
            </a:r>
            <a:endParaRPr sz="1500">
              <a:latin typeface="Courier New"/>
              <a:ea typeface="Courier New"/>
              <a:cs typeface="Courier New"/>
              <a:sym typeface="Courier New"/>
            </a:endParaRPr>
          </a:p>
          <a:p>
            <a:pPr marL="139700" marR="139700" lvl="0" indent="0" algn="l" rtl="0">
              <a:lnSpc>
                <a:spcPct val="115000"/>
              </a:lnSpc>
              <a:spcBef>
                <a:spcPts val="0"/>
              </a:spcBef>
              <a:spcAft>
                <a:spcPts val="0"/>
              </a:spcAft>
              <a:buClr>
                <a:schemeClr val="dk1"/>
              </a:buClr>
              <a:buSzPts val="1100"/>
              <a:buFont typeface="Arial"/>
              <a:buNone/>
            </a:pPr>
            <a:endParaRPr sz="1100">
              <a:solidFill>
                <a:srgbClr val="F8F8F2"/>
              </a:solidFill>
              <a:highlight>
                <a:srgbClr val="282A36"/>
              </a:highlight>
              <a:latin typeface="Courier New"/>
              <a:ea typeface="Courier New"/>
              <a:cs typeface="Courier New"/>
              <a:sym typeface="Courier New"/>
            </a:endParaRPr>
          </a:p>
          <a:p>
            <a:pPr marL="0" marR="0" lvl="0" indent="0" algn="l" rtl="0">
              <a:lnSpc>
                <a:spcPct val="140000"/>
              </a:lnSpc>
              <a:spcBef>
                <a:spcPts val="0"/>
              </a:spcBef>
              <a:spcAft>
                <a:spcPts val="0"/>
              </a:spcAft>
              <a:buNone/>
            </a:pPr>
            <a:endParaRPr sz="1800">
              <a:solidFill>
                <a:schemeClr val="dk1"/>
              </a:solidFill>
              <a:highlight>
                <a:srgbClr val="FFFFFF"/>
              </a:highlight>
              <a:latin typeface="Vollkorn"/>
              <a:ea typeface="Vollkorn"/>
              <a:cs typeface="Vollkorn"/>
              <a:sym typeface="Vollkorn"/>
            </a:endParaRPr>
          </a:p>
        </p:txBody>
      </p:sp>
      <p:sp>
        <p:nvSpPr>
          <p:cNvPr id="100" name="Google Shape;100;p21"/>
          <p:cNvSpPr txBox="1"/>
          <p:nvPr/>
        </p:nvSpPr>
        <p:spPr>
          <a:xfrm>
            <a:off x="8890600" y="1751675"/>
            <a:ext cx="3000000" cy="1884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id-ID" sz="1800">
                <a:solidFill>
                  <a:schemeClr val="dk1"/>
                </a:solidFill>
                <a:highlight>
                  <a:srgbClr val="FFFFFF"/>
                </a:highlight>
                <a:latin typeface="Vollkorn"/>
                <a:ea typeface="Vollkorn"/>
                <a:cs typeface="Vollkorn"/>
                <a:sym typeface="Vollkorn"/>
              </a:rPr>
              <a:t>Perhatikan juga pada input-nya, disana ada atribut </a:t>
            </a:r>
            <a:r>
              <a:rPr lang="id-ID" sz="1800">
                <a:solidFill>
                  <a:srgbClr val="E83E8C"/>
                </a:solidFill>
                <a:highlight>
                  <a:srgbClr val="FFFFFF"/>
                </a:highlight>
                <a:latin typeface="Vollkorn"/>
                <a:ea typeface="Vollkorn"/>
                <a:cs typeface="Vollkorn"/>
                <a:sym typeface="Vollkorn"/>
              </a:rPr>
              <a:t>name</a:t>
            </a:r>
            <a:r>
              <a:rPr lang="id-ID" sz="1800">
                <a:solidFill>
                  <a:schemeClr val="dk1"/>
                </a:solidFill>
                <a:highlight>
                  <a:srgbClr val="FFFFFF"/>
                </a:highlight>
                <a:latin typeface="Vollkorn"/>
                <a:ea typeface="Vollkorn"/>
                <a:cs typeface="Vollkorn"/>
                <a:sym typeface="Vollkorn"/>
              </a:rPr>
              <a:t>. Atribut ini untuk menentukan kunci indeks dari array </a:t>
            </a:r>
            <a:r>
              <a:rPr lang="id-ID" sz="1800">
                <a:solidFill>
                  <a:srgbClr val="E83E8C"/>
                </a:solidFill>
                <a:highlight>
                  <a:srgbClr val="FFFFFF"/>
                </a:highlight>
                <a:latin typeface="Vollkorn"/>
                <a:ea typeface="Vollkorn"/>
                <a:cs typeface="Vollkorn"/>
                <a:sym typeface="Vollkorn"/>
              </a:rPr>
              <a:t>$_POST</a:t>
            </a:r>
            <a:r>
              <a:rPr lang="id-ID" sz="1800">
                <a:solidFill>
                  <a:schemeClr val="dk1"/>
                </a:solidFill>
                <a:highlight>
                  <a:srgbClr val="FFFFFF"/>
                </a:highlight>
                <a:latin typeface="Vollkorn"/>
                <a:ea typeface="Vollkorn"/>
                <a:cs typeface="Vollkorn"/>
                <a:sym typeface="Vollkorn"/>
              </a:rPr>
              <a:t> dan </a:t>
            </a:r>
            <a:r>
              <a:rPr lang="id-ID" sz="1800">
                <a:solidFill>
                  <a:srgbClr val="E83E8C"/>
                </a:solidFill>
                <a:highlight>
                  <a:srgbClr val="FFFFFF"/>
                </a:highlight>
                <a:latin typeface="Vollkorn"/>
                <a:ea typeface="Vollkorn"/>
                <a:cs typeface="Vollkorn"/>
                <a:sym typeface="Vollkorn"/>
              </a:rPr>
              <a:t>$_GET</a:t>
            </a:r>
            <a:endParaRPr sz="1800">
              <a:latin typeface="Vollkorn"/>
              <a:ea typeface="Vollkorn"/>
              <a:cs typeface="Vollkorn"/>
              <a:sym typeface="Vollkor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22"/>
          <p:cNvSpPr/>
          <p:nvPr/>
        </p:nvSpPr>
        <p:spPr>
          <a:xfrm>
            <a:off x="2045775" y="309049"/>
            <a:ext cx="8105700" cy="467700"/>
          </a:xfrm>
          <a:prstGeom prst="roundRect">
            <a:avLst>
              <a:gd name="adj" fmla="val 16667"/>
            </a:avLst>
          </a:prstGeom>
          <a:solidFill>
            <a:schemeClr val="lt1"/>
          </a:solidFill>
          <a:ln w="38100" cap="rnd" cmpd="sng">
            <a:solidFill>
              <a:schemeClr val="dk2">
                <a:alpha val="8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d-ID" sz="4000" b="1">
                <a:solidFill>
                  <a:schemeClr val="dk2"/>
                </a:solidFill>
                <a:latin typeface="Vollkorn Regular"/>
                <a:ea typeface="Vollkorn Regular"/>
                <a:cs typeface="Vollkorn Regular"/>
                <a:sym typeface="Vollkorn Regular"/>
              </a:rPr>
              <a:t>CRUD: Create</a:t>
            </a:r>
            <a:endParaRPr sz="4000" b="1" i="0" u="none" strike="noStrike" cap="none">
              <a:solidFill>
                <a:schemeClr val="dk2"/>
              </a:solidFill>
              <a:latin typeface="Vollkorn Regular"/>
              <a:ea typeface="Vollkorn Regular"/>
              <a:cs typeface="Vollkorn Regular"/>
              <a:sym typeface="Vollkorn Regular"/>
            </a:endParaRPr>
          </a:p>
        </p:txBody>
      </p:sp>
      <p:sp>
        <p:nvSpPr>
          <p:cNvPr id="106" name="Google Shape;106;p22"/>
          <p:cNvSpPr txBox="1"/>
          <p:nvPr/>
        </p:nvSpPr>
        <p:spPr>
          <a:xfrm>
            <a:off x="389100" y="986450"/>
            <a:ext cx="8683200" cy="5689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id-ID" sz="1600" b="1">
                <a:solidFill>
                  <a:schemeClr val="dk1"/>
                </a:solidFill>
                <a:highlight>
                  <a:srgbClr val="FFFFFF"/>
                </a:highlight>
                <a:latin typeface="Vollkorn"/>
                <a:ea typeface="Vollkorn"/>
                <a:cs typeface="Vollkorn"/>
                <a:sym typeface="Vollkorn"/>
              </a:rPr>
              <a:t>Contoh file proses_pendaftaran.php</a:t>
            </a:r>
            <a:endParaRPr sz="1600" b="1">
              <a:solidFill>
                <a:schemeClr val="dk1"/>
              </a:solidFill>
              <a:highlight>
                <a:srgbClr val="FFFFFF"/>
              </a:highlight>
              <a:latin typeface="Vollkorn"/>
              <a:ea typeface="Vollkorn"/>
              <a:cs typeface="Vollkorn"/>
              <a:sym typeface="Vollkorn"/>
            </a:endParaRPr>
          </a:p>
          <a:p>
            <a:pPr marL="0" marR="0" lvl="0" indent="0" algn="l" rtl="0">
              <a:lnSpc>
                <a:spcPct val="100000"/>
              </a:lnSpc>
              <a:spcBef>
                <a:spcPts val="0"/>
              </a:spcBef>
              <a:spcAft>
                <a:spcPts val="0"/>
              </a:spcAft>
              <a:buNone/>
            </a:pPr>
            <a:r>
              <a:rPr lang="id-ID">
                <a:latin typeface="Courier New"/>
                <a:ea typeface="Courier New"/>
                <a:cs typeface="Courier New"/>
                <a:sym typeface="Courier New"/>
              </a:rPr>
              <a:t>&lt;?php</a:t>
            </a:r>
            <a:endParaRPr>
              <a:latin typeface="Courier New"/>
              <a:ea typeface="Courier New"/>
              <a:cs typeface="Courier New"/>
              <a:sym typeface="Courier New"/>
            </a:endParaRPr>
          </a:p>
          <a:p>
            <a:pPr marL="0" marR="0" lvl="0" indent="457200" algn="l" rtl="0">
              <a:lnSpc>
                <a:spcPct val="100000"/>
              </a:lnSpc>
              <a:spcBef>
                <a:spcPts val="0"/>
              </a:spcBef>
              <a:spcAft>
                <a:spcPts val="0"/>
              </a:spcAft>
              <a:buNone/>
            </a:pPr>
            <a:r>
              <a:rPr lang="id-ID">
                <a:latin typeface="Courier New"/>
                <a:ea typeface="Courier New"/>
                <a:cs typeface="Courier New"/>
                <a:sym typeface="Courier New"/>
              </a:rPr>
              <a:t>include("koneksi.php");</a:t>
            </a:r>
            <a:endParaRPr>
              <a:latin typeface="Courier New"/>
              <a:ea typeface="Courier New"/>
              <a:cs typeface="Courier New"/>
              <a:sym typeface="Courier New"/>
            </a:endParaRPr>
          </a:p>
          <a:p>
            <a:pPr marL="0" marR="0" lvl="0" indent="457200" algn="l" rtl="0">
              <a:lnSpc>
                <a:spcPct val="100000"/>
              </a:lnSpc>
              <a:spcBef>
                <a:spcPts val="0"/>
              </a:spcBef>
              <a:spcAft>
                <a:spcPts val="0"/>
              </a:spcAft>
              <a:buNone/>
            </a:pPr>
            <a:r>
              <a:rPr lang="id-ID">
                <a:latin typeface="Courier New"/>
                <a:ea typeface="Courier New"/>
                <a:cs typeface="Courier New"/>
                <a:sym typeface="Courier New"/>
              </a:rPr>
              <a:t>// cek apakah tombol daftar sudah diklik atau blum?</a:t>
            </a:r>
            <a:endParaRPr>
              <a:latin typeface="Courier New"/>
              <a:ea typeface="Courier New"/>
              <a:cs typeface="Courier New"/>
              <a:sym typeface="Courier New"/>
            </a:endParaRPr>
          </a:p>
          <a:p>
            <a:pPr marL="0" marR="0" lvl="0" indent="457200" algn="l" rtl="0">
              <a:lnSpc>
                <a:spcPct val="100000"/>
              </a:lnSpc>
              <a:spcBef>
                <a:spcPts val="0"/>
              </a:spcBef>
              <a:spcAft>
                <a:spcPts val="0"/>
              </a:spcAft>
              <a:buNone/>
            </a:pPr>
            <a:r>
              <a:rPr lang="id-ID">
                <a:latin typeface="Courier New"/>
                <a:ea typeface="Courier New"/>
                <a:cs typeface="Courier New"/>
                <a:sym typeface="Courier New"/>
              </a:rPr>
              <a:t>if(isset(</a:t>
            </a:r>
            <a:r>
              <a:rPr lang="id-ID" i="1">
                <a:latin typeface="Courier New"/>
                <a:ea typeface="Courier New"/>
                <a:cs typeface="Courier New"/>
                <a:sym typeface="Courier New"/>
              </a:rPr>
              <a:t>$_POST</a:t>
            </a:r>
            <a:r>
              <a:rPr lang="id-ID">
                <a:latin typeface="Courier New"/>
                <a:ea typeface="Courier New"/>
                <a:cs typeface="Courier New"/>
                <a:sym typeface="Courier New"/>
              </a:rPr>
              <a:t>['daftar'])){</a:t>
            </a:r>
            <a:endParaRPr>
              <a:latin typeface="Courier New"/>
              <a:ea typeface="Courier New"/>
              <a:cs typeface="Courier New"/>
              <a:sym typeface="Courier New"/>
            </a:endParaRPr>
          </a:p>
          <a:p>
            <a:pPr marL="0" marR="0" lvl="0" indent="457200" algn="l" rtl="0">
              <a:lnSpc>
                <a:spcPct val="100000"/>
              </a:lnSpc>
              <a:spcBef>
                <a:spcPts val="0"/>
              </a:spcBef>
              <a:spcAft>
                <a:spcPts val="0"/>
              </a:spcAft>
              <a:buNone/>
            </a:pPr>
            <a:endParaRPr>
              <a:latin typeface="Courier New"/>
              <a:ea typeface="Courier New"/>
              <a:cs typeface="Courier New"/>
              <a:sym typeface="Courier New"/>
            </a:endParaRPr>
          </a:p>
          <a:p>
            <a:pPr marL="0" marR="0" lvl="0" indent="0" algn="l" rtl="0">
              <a:lnSpc>
                <a:spcPct val="100000"/>
              </a:lnSpc>
              <a:spcBef>
                <a:spcPts val="0"/>
              </a:spcBef>
              <a:spcAft>
                <a:spcPts val="0"/>
              </a:spcAft>
              <a:buNone/>
            </a:pPr>
            <a:r>
              <a:rPr lang="id-ID">
                <a:latin typeface="Courier New"/>
                <a:ea typeface="Courier New"/>
                <a:cs typeface="Courier New"/>
                <a:sym typeface="Courier New"/>
              </a:rPr>
              <a:t>    		// ambil data dari formulir</a:t>
            </a:r>
            <a:endParaRPr>
              <a:latin typeface="Courier New"/>
              <a:ea typeface="Courier New"/>
              <a:cs typeface="Courier New"/>
              <a:sym typeface="Courier New"/>
            </a:endParaRPr>
          </a:p>
          <a:p>
            <a:pPr marL="0" marR="0" lvl="0" indent="0" algn="l" rtl="0">
              <a:lnSpc>
                <a:spcPct val="100000"/>
              </a:lnSpc>
              <a:spcBef>
                <a:spcPts val="0"/>
              </a:spcBef>
              <a:spcAft>
                <a:spcPts val="0"/>
              </a:spcAft>
              <a:buNone/>
            </a:pPr>
            <a:r>
              <a:rPr lang="id-ID">
                <a:latin typeface="Courier New"/>
                <a:ea typeface="Courier New"/>
                <a:cs typeface="Courier New"/>
                <a:sym typeface="Courier New"/>
              </a:rPr>
              <a:t>    		</a:t>
            </a:r>
            <a:r>
              <a:rPr lang="id-ID" i="1">
                <a:latin typeface="Courier New"/>
                <a:ea typeface="Courier New"/>
                <a:cs typeface="Courier New"/>
                <a:sym typeface="Courier New"/>
              </a:rPr>
              <a:t>$nama</a:t>
            </a:r>
            <a:r>
              <a:rPr lang="id-ID">
                <a:latin typeface="Courier New"/>
                <a:ea typeface="Courier New"/>
                <a:cs typeface="Courier New"/>
                <a:sym typeface="Courier New"/>
              </a:rPr>
              <a:t> = </a:t>
            </a:r>
            <a:r>
              <a:rPr lang="id-ID" i="1">
                <a:latin typeface="Courier New"/>
                <a:ea typeface="Courier New"/>
                <a:cs typeface="Courier New"/>
                <a:sym typeface="Courier New"/>
              </a:rPr>
              <a:t>$_POST</a:t>
            </a:r>
            <a:r>
              <a:rPr lang="id-ID">
                <a:latin typeface="Courier New"/>
                <a:ea typeface="Courier New"/>
                <a:cs typeface="Courier New"/>
                <a:sym typeface="Courier New"/>
              </a:rPr>
              <a:t>['nama'];</a:t>
            </a:r>
            <a:endParaRPr>
              <a:latin typeface="Courier New"/>
              <a:ea typeface="Courier New"/>
              <a:cs typeface="Courier New"/>
              <a:sym typeface="Courier New"/>
            </a:endParaRPr>
          </a:p>
          <a:p>
            <a:pPr marL="0" marR="0" lvl="0" indent="0" algn="l" rtl="0">
              <a:lnSpc>
                <a:spcPct val="100000"/>
              </a:lnSpc>
              <a:spcBef>
                <a:spcPts val="0"/>
              </a:spcBef>
              <a:spcAft>
                <a:spcPts val="0"/>
              </a:spcAft>
              <a:buNone/>
            </a:pPr>
            <a:r>
              <a:rPr lang="id-ID">
                <a:latin typeface="Courier New"/>
                <a:ea typeface="Courier New"/>
                <a:cs typeface="Courier New"/>
                <a:sym typeface="Courier New"/>
              </a:rPr>
              <a:t>    		</a:t>
            </a:r>
            <a:r>
              <a:rPr lang="id-ID" i="1">
                <a:latin typeface="Courier New"/>
                <a:ea typeface="Courier New"/>
                <a:cs typeface="Courier New"/>
                <a:sym typeface="Courier New"/>
              </a:rPr>
              <a:t>$alamat</a:t>
            </a:r>
            <a:r>
              <a:rPr lang="id-ID">
                <a:latin typeface="Courier New"/>
                <a:ea typeface="Courier New"/>
                <a:cs typeface="Courier New"/>
                <a:sym typeface="Courier New"/>
              </a:rPr>
              <a:t> = </a:t>
            </a:r>
            <a:r>
              <a:rPr lang="id-ID" i="1">
                <a:latin typeface="Courier New"/>
                <a:ea typeface="Courier New"/>
                <a:cs typeface="Courier New"/>
                <a:sym typeface="Courier New"/>
              </a:rPr>
              <a:t>$_POST</a:t>
            </a:r>
            <a:r>
              <a:rPr lang="id-ID">
                <a:latin typeface="Courier New"/>
                <a:ea typeface="Courier New"/>
                <a:cs typeface="Courier New"/>
                <a:sym typeface="Courier New"/>
              </a:rPr>
              <a:t>['alamat'];</a:t>
            </a:r>
            <a:endParaRPr>
              <a:latin typeface="Courier New"/>
              <a:ea typeface="Courier New"/>
              <a:cs typeface="Courier New"/>
              <a:sym typeface="Courier New"/>
            </a:endParaRPr>
          </a:p>
          <a:p>
            <a:pPr marL="0" marR="0" lvl="0" indent="0" algn="l" rtl="0">
              <a:lnSpc>
                <a:spcPct val="100000"/>
              </a:lnSpc>
              <a:spcBef>
                <a:spcPts val="0"/>
              </a:spcBef>
              <a:spcAft>
                <a:spcPts val="0"/>
              </a:spcAft>
              <a:buNone/>
            </a:pPr>
            <a:endParaRPr>
              <a:latin typeface="Courier New"/>
              <a:ea typeface="Courier New"/>
              <a:cs typeface="Courier New"/>
              <a:sym typeface="Courier New"/>
            </a:endParaRPr>
          </a:p>
          <a:p>
            <a:pPr marL="0" marR="0" lvl="0" indent="0" algn="l" rtl="0">
              <a:lnSpc>
                <a:spcPct val="100000"/>
              </a:lnSpc>
              <a:spcBef>
                <a:spcPts val="0"/>
              </a:spcBef>
              <a:spcAft>
                <a:spcPts val="0"/>
              </a:spcAft>
              <a:buNone/>
            </a:pPr>
            <a:r>
              <a:rPr lang="id-ID">
                <a:latin typeface="Courier New"/>
                <a:ea typeface="Courier New"/>
                <a:cs typeface="Courier New"/>
                <a:sym typeface="Courier New"/>
              </a:rPr>
              <a:t>    		// buat query</a:t>
            </a:r>
            <a:endParaRPr>
              <a:latin typeface="Courier New"/>
              <a:ea typeface="Courier New"/>
              <a:cs typeface="Courier New"/>
              <a:sym typeface="Courier New"/>
            </a:endParaRPr>
          </a:p>
          <a:p>
            <a:pPr marL="899999" marR="0" lvl="0" indent="0" algn="l" rtl="0">
              <a:lnSpc>
                <a:spcPct val="100000"/>
              </a:lnSpc>
              <a:spcBef>
                <a:spcPts val="0"/>
              </a:spcBef>
              <a:spcAft>
                <a:spcPts val="0"/>
              </a:spcAft>
              <a:buNone/>
            </a:pPr>
            <a:r>
              <a:rPr lang="id-ID" i="1">
                <a:latin typeface="Courier New"/>
                <a:ea typeface="Courier New"/>
                <a:cs typeface="Courier New"/>
                <a:sym typeface="Courier New"/>
              </a:rPr>
              <a:t>$sql</a:t>
            </a:r>
            <a:r>
              <a:rPr lang="id-ID">
                <a:latin typeface="Courier New"/>
                <a:ea typeface="Courier New"/>
                <a:cs typeface="Courier New"/>
                <a:sym typeface="Courier New"/>
              </a:rPr>
              <a:t> = "INSERT INTO calon_siswa (nama, alamat) VALUE ('$nama', '$alamat')";</a:t>
            </a:r>
            <a:endParaRPr>
              <a:latin typeface="Courier New"/>
              <a:ea typeface="Courier New"/>
              <a:cs typeface="Courier New"/>
              <a:sym typeface="Courier New"/>
            </a:endParaRPr>
          </a:p>
          <a:p>
            <a:pPr marL="899999" marR="0" lvl="0" indent="0" algn="l" rtl="0">
              <a:lnSpc>
                <a:spcPct val="100000"/>
              </a:lnSpc>
              <a:spcBef>
                <a:spcPts val="0"/>
              </a:spcBef>
              <a:spcAft>
                <a:spcPts val="0"/>
              </a:spcAft>
              <a:buNone/>
            </a:pPr>
            <a:r>
              <a:rPr lang="id-ID" i="1">
                <a:latin typeface="Courier New"/>
                <a:ea typeface="Courier New"/>
                <a:cs typeface="Courier New"/>
                <a:sym typeface="Courier New"/>
              </a:rPr>
              <a:t>$query</a:t>
            </a:r>
            <a:r>
              <a:rPr lang="id-ID">
                <a:latin typeface="Courier New"/>
                <a:ea typeface="Courier New"/>
                <a:cs typeface="Courier New"/>
                <a:sym typeface="Courier New"/>
              </a:rPr>
              <a:t> = mysqli_query(</a:t>
            </a:r>
            <a:r>
              <a:rPr lang="id-ID" i="1">
                <a:latin typeface="Courier New"/>
                <a:ea typeface="Courier New"/>
                <a:cs typeface="Courier New"/>
                <a:sym typeface="Courier New"/>
              </a:rPr>
              <a:t>$koneksi</a:t>
            </a:r>
            <a:r>
              <a:rPr lang="id-ID">
                <a:latin typeface="Courier New"/>
                <a:ea typeface="Courier New"/>
                <a:cs typeface="Courier New"/>
                <a:sym typeface="Courier New"/>
              </a:rPr>
              <a:t>, </a:t>
            </a:r>
            <a:r>
              <a:rPr lang="id-ID" i="1">
                <a:latin typeface="Courier New"/>
                <a:ea typeface="Courier New"/>
                <a:cs typeface="Courier New"/>
                <a:sym typeface="Courier New"/>
              </a:rPr>
              <a:t>$sql</a:t>
            </a:r>
            <a:r>
              <a:rPr lang="id-ID">
                <a:latin typeface="Courier New"/>
                <a:ea typeface="Courier New"/>
                <a:cs typeface="Courier New"/>
                <a:sym typeface="Courier New"/>
              </a:rPr>
              <a:t>);</a:t>
            </a:r>
            <a:endParaRPr>
              <a:latin typeface="Courier New"/>
              <a:ea typeface="Courier New"/>
              <a:cs typeface="Courier New"/>
              <a:sym typeface="Courier New"/>
            </a:endParaRPr>
          </a:p>
          <a:p>
            <a:pPr marL="899999" marR="0" lvl="0" indent="0" algn="l" rtl="0">
              <a:lnSpc>
                <a:spcPct val="100000"/>
              </a:lnSpc>
              <a:spcBef>
                <a:spcPts val="0"/>
              </a:spcBef>
              <a:spcAft>
                <a:spcPts val="0"/>
              </a:spcAft>
              <a:buNone/>
            </a:pPr>
            <a:endParaRPr>
              <a:latin typeface="Courier New"/>
              <a:ea typeface="Courier New"/>
              <a:cs typeface="Courier New"/>
              <a:sym typeface="Courier New"/>
            </a:endParaRPr>
          </a:p>
          <a:p>
            <a:pPr marL="0" marR="0" lvl="0" indent="0" algn="l" rtl="0">
              <a:lnSpc>
                <a:spcPct val="100000"/>
              </a:lnSpc>
              <a:spcBef>
                <a:spcPts val="0"/>
              </a:spcBef>
              <a:spcAft>
                <a:spcPts val="0"/>
              </a:spcAft>
              <a:buNone/>
            </a:pPr>
            <a:r>
              <a:rPr lang="id-ID">
                <a:latin typeface="Courier New"/>
                <a:ea typeface="Courier New"/>
                <a:cs typeface="Courier New"/>
                <a:sym typeface="Courier New"/>
              </a:rPr>
              <a:t>    		// apakah query simpan berhasil?</a:t>
            </a:r>
            <a:endParaRPr>
              <a:latin typeface="Courier New"/>
              <a:ea typeface="Courier New"/>
              <a:cs typeface="Courier New"/>
              <a:sym typeface="Courier New"/>
            </a:endParaRPr>
          </a:p>
          <a:p>
            <a:pPr marL="914400" marR="0" lvl="0" indent="0" algn="l" rtl="0">
              <a:lnSpc>
                <a:spcPct val="100000"/>
              </a:lnSpc>
              <a:spcBef>
                <a:spcPts val="0"/>
              </a:spcBef>
              <a:spcAft>
                <a:spcPts val="0"/>
              </a:spcAft>
              <a:buNone/>
            </a:pPr>
            <a:r>
              <a:rPr lang="id-ID">
                <a:latin typeface="Courier New"/>
                <a:ea typeface="Courier New"/>
                <a:cs typeface="Courier New"/>
                <a:sym typeface="Courier New"/>
              </a:rPr>
              <a:t>if( </a:t>
            </a:r>
            <a:r>
              <a:rPr lang="id-ID" i="1">
                <a:latin typeface="Courier New"/>
                <a:ea typeface="Courier New"/>
                <a:cs typeface="Courier New"/>
                <a:sym typeface="Courier New"/>
              </a:rPr>
              <a:t>$query</a:t>
            </a:r>
            <a:r>
              <a:rPr lang="id-ID">
                <a:latin typeface="Courier New"/>
                <a:ea typeface="Courier New"/>
                <a:cs typeface="Courier New"/>
                <a:sym typeface="Courier New"/>
              </a:rPr>
              <a:t> ) {</a:t>
            </a:r>
            <a:endParaRPr>
              <a:latin typeface="Courier New"/>
              <a:ea typeface="Courier New"/>
              <a:cs typeface="Courier New"/>
              <a:sym typeface="Courier New"/>
            </a:endParaRPr>
          </a:p>
          <a:p>
            <a:pPr marL="914400" marR="0" lvl="0" indent="0" algn="l" rtl="0">
              <a:lnSpc>
                <a:spcPct val="100000"/>
              </a:lnSpc>
              <a:spcBef>
                <a:spcPts val="0"/>
              </a:spcBef>
              <a:spcAft>
                <a:spcPts val="0"/>
              </a:spcAft>
              <a:buNone/>
            </a:pPr>
            <a:r>
              <a:rPr lang="id-ID">
                <a:latin typeface="Courier New"/>
                <a:ea typeface="Courier New"/>
                <a:cs typeface="Courier New"/>
                <a:sym typeface="Courier New"/>
              </a:rPr>
              <a:t>    // kalau berhasil alihkan ke halaman index.php dengan status=sukses</a:t>
            </a:r>
            <a:endParaRPr>
              <a:latin typeface="Courier New"/>
              <a:ea typeface="Courier New"/>
              <a:cs typeface="Courier New"/>
              <a:sym typeface="Courier New"/>
            </a:endParaRPr>
          </a:p>
          <a:p>
            <a:pPr marL="914400" marR="0" lvl="0" indent="0" algn="l" rtl="0">
              <a:lnSpc>
                <a:spcPct val="100000"/>
              </a:lnSpc>
              <a:spcBef>
                <a:spcPts val="0"/>
              </a:spcBef>
              <a:spcAft>
                <a:spcPts val="0"/>
              </a:spcAft>
              <a:buNone/>
            </a:pPr>
            <a:r>
              <a:rPr lang="id-ID">
                <a:latin typeface="Courier New"/>
                <a:ea typeface="Courier New"/>
                <a:cs typeface="Courier New"/>
                <a:sym typeface="Courier New"/>
              </a:rPr>
              <a:t>    echo “Berhasil Menambahkan Data”;</a:t>
            </a:r>
            <a:endParaRPr>
              <a:latin typeface="Courier New"/>
              <a:ea typeface="Courier New"/>
              <a:cs typeface="Courier New"/>
              <a:sym typeface="Courier New"/>
            </a:endParaRPr>
          </a:p>
          <a:p>
            <a:pPr marL="914400" marR="0" lvl="0" indent="0" algn="l" rtl="0">
              <a:lnSpc>
                <a:spcPct val="100000"/>
              </a:lnSpc>
              <a:spcBef>
                <a:spcPts val="0"/>
              </a:spcBef>
              <a:spcAft>
                <a:spcPts val="0"/>
              </a:spcAft>
              <a:buNone/>
            </a:pPr>
            <a:r>
              <a:rPr lang="id-ID">
                <a:latin typeface="Courier New"/>
                <a:ea typeface="Courier New"/>
                <a:cs typeface="Courier New"/>
                <a:sym typeface="Courier New"/>
              </a:rPr>
              <a:t>} else {</a:t>
            </a:r>
            <a:endParaRPr>
              <a:latin typeface="Courier New"/>
              <a:ea typeface="Courier New"/>
              <a:cs typeface="Courier New"/>
              <a:sym typeface="Courier New"/>
            </a:endParaRPr>
          </a:p>
          <a:p>
            <a:pPr marL="914400" marR="0" lvl="0" indent="0" algn="l" rtl="0">
              <a:lnSpc>
                <a:spcPct val="100000"/>
              </a:lnSpc>
              <a:spcBef>
                <a:spcPts val="0"/>
              </a:spcBef>
              <a:spcAft>
                <a:spcPts val="0"/>
              </a:spcAft>
              <a:buNone/>
            </a:pPr>
            <a:r>
              <a:rPr lang="id-ID">
                <a:latin typeface="Courier New"/>
                <a:ea typeface="Courier New"/>
                <a:cs typeface="Courier New"/>
                <a:sym typeface="Courier New"/>
              </a:rPr>
              <a:t>    echo “Gagal Menambah Data”;</a:t>
            </a:r>
            <a:endParaRPr>
              <a:latin typeface="Courier New"/>
              <a:ea typeface="Courier New"/>
              <a:cs typeface="Courier New"/>
              <a:sym typeface="Courier New"/>
            </a:endParaRPr>
          </a:p>
          <a:p>
            <a:pPr marL="914400" marR="0" lvl="0" indent="0" algn="l" rtl="0">
              <a:lnSpc>
                <a:spcPct val="100000"/>
              </a:lnSpc>
              <a:spcBef>
                <a:spcPts val="0"/>
              </a:spcBef>
              <a:spcAft>
                <a:spcPts val="0"/>
              </a:spcAft>
              <a:buNone/>
            </a:pPr>
            <a:r>
              <a:rPr lang="id-ID">
                <a:latin typeface="Courier New"/>
                <a:ea typeface="Courier New"/>
                <a:cs typeface="Courier New"/>
                <a:sym typeface="Courier New"/>
              </a:rPr>
              <a:t>}</a:t>
            </a:r>
            <a:endParaRPr>
              <a:latin typeface="Courier New"/>
              <a:ea typeface="Courier New"/>
              <a:cs typeface="Courier New"/>
              <a:sym typeface="Courier New"/>
            </a:endParaRPr>
          </a:p>
          <a:p>
            <a:pPr marL="0" marR="0" lvl="0" indent="0" algn="l" rtl="0">
              <a:lnSpc>
                <a:spcPct val="100000"/>
              </a:lnSpc>
              <a:spcBef>
                <a:spcPts val="0"/>
              </a:spcBef>
              <a:spcAft>
                <a:spcPts val="0"/>
              </a:spcAft>
              <a:buNone/>
            </a:pPr>
            <a:r>
              <a:rPr lang="id-ID">
                <a:latin typeface="Courier New"/>
                <a:ea typeface="Courier New"/>
                <a:cs typeface="Courier New"/>
                <a:sym typeface="Courier New"/>
              </a:rPr>
              <a:t>} else {</a:t>
            </a:r>
            <a:endParaRPr>
              <a:latin typeface="Courier New"/>
              <a:ea typeface="Courier New"/>
              <a:cs typeface="Courier New"/>
              <a:sym typeface="Courier New"/>
            </a:endParaRPr>
          </a:p>
          <a:p>
            <a:pPr marL="0" marR="0" lvl="0" indent="0" algn="l" rtl="0">
              <a:lnSpc>
                <a:spcPct val="100000"/>
              </a:lnSpc>
              <a:spcBef>
                <a:spcPts val="0"/>
              </a:spcBef>
              <a:spcAft>
                <a:spcPts val="0"/>
              </a:spcAft>
              <a:buNone/>
            </a:pPr>
            <a:r>
              <a:rPr lang="id-ID">
                <a:latin typeface="Courier New"/>
                <a:ea typeface="Courier New"/>
                <a:cs typeface="Courier New"/>
                <a:sym typeface="Courier New"/>
              </a:rPr>
              <a:t>    die("Akses dilarang...");</a:t>
            </a:r>
            <a:endParaRPr>
              <a:latin typeface="Courier New"/>
              <a:ea typeface="Courier New"/>
              <a:cs typeface="Courier New"/>
              <a:sym typeface="Courier New"/>
            </a:endParaRPr>
          </a:p>
          <a:p>
            <a:pPr marL="0" marR="0" lvl="0" indent="0" algn="l" rtl="0">
              <a:lnSpc>
                <a:spcPct val="100000"/>
              </a:lnSpc>
              <a:spcBef>
                <a:spcPts val="0"/>
              </a:spcBef>
              <a:spcAft>
                <a:spcPts val="0"/>
              </a:spcAft>
              <a:buNone/>
            </a:pPr>
            <a:r>
              <a:rPr lang="id-ID">
                <a:latin typeface="Courier New"/>
                <a:ea typeface="Courier New"/>
                <a:cs typeface="Courier New"/>
                <a:sym typeface="Courier New"/>
              </a:rPr>
              <a:t>}</a:t>
            </a:r>
            <a:endParaRPr>
              <a:latin typeface="Courier New"/>
              <a:ea typeface="Courier New"/>
              <a:cs typeface="Courier New"/>
              <a:sym typeface="Courier New"/>
            </a:endParaRPr>
          </a:p>
          <a:p>
            <a:pPr marL="0" marR="0" lvl="0" indent="0" algn="l" rtl="0">
              <a:lnSpc>
                <a:spcPct val="100000"/>
              </a:lnSpc>
              <a:spcBef>
                <a:spcPts val="0"/>
              </a:spcBef>
              <a:spcAft>
                <a:spcPts val="0"/>
              </a:spcAft>
              <a:buNone/>
            </a:pPr>
            <a:r>
              <a:rPr lang="id-ID">
                <a:latin typeface="Courier New"/>
                <a:ea typeface="Courier New"/>
                <a:cs typeface="Courier New"/>
                <a:sym typeface="Courier New"/>
              </a:rPr>
              <a:t>?&gt;</a:t>
            </a:r>
            <a:endParaRPr>
              <a:latin typeface="Courier New"/>
              <a:ea typeface="Courier New"/>
              <a:cs typeface="Courier New"/>
              <a:sym typeface="Courier New"/>
            </a:endParaRPr>
          </a:p>
          <a:p>
            <a:pPr marL="0" marR="0" lvl="0" indent="0" algn="l" rtl="0">
              <a:lnSpc>
                <a:spcPct val="100000"/>
              </a:lnSpc>
              <a:spcBef>
                <a:spcPts val="0"/>
              </a:spcBef>
              <a:spcAft>
                <a:spcPts val="0"/>
              </a:spcAft>
              <a:buNone/>
            </a:pPr>
            <a:endParaRPr>
              <a:latin typeface="Courier New"/>
              <a:ea typeface="Courier New"/>
              <a:cs typeface="Courier New"/>
              <a:sym typeface="Courier New"/>
            </a:endParaRPr>
          </a:p>
          <a:p>
            <a:pPr marL="0" marR="0" lvl="0" indent="0" algn="l" rtl="0">
              <a:lnSpc>
                <a:spcPct val="100000"/>
              </a:lnSpc>
              <a:spcBef>
                <a:spcPts val="0"/>
              </a:spcBef>
              <a:spcAft>
                <a:spcPts val="0"/>
              </a:spcAft>
              <a:buNone/>
            </a:pPr>
            <a:endParaRPr sz="1600">
              <a:solidFill>
                <a:schemeClr val="dk1"/>
              </a:solidFill>
              <a:highlight>
                <a:srgbClr val="FFFFFF"/>
              </a:highlight>
              <a:latin typeface="Vollkorn"/>
              <a:ea typeface="Vollkorn"/>
              <a:cs typeface="Vollkorn"/>
              <a:sym typeface="Vollkorn"/>
            </a:endParaRPr>
          </a:p>
        </p:txBody>
      </p:sp>
      <p:sp>
        <p:nvSpPr>
          <p:cNvPr id="107" name="Google Shape;107;p22"/>
          <p:cNvSpPr txBox="1"/>
          <p:nvPr/>
        </p:nvSpPr>
        <p:spPr>
          <a:xfrm>
            <a:off x="8890600" y="1751675"/>
            <a:ext cx="3000000" cy="1884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id-ID" sz="1800">
                <a:solidFill>
                  <a:schemeClr val="dk1"/>
                </a:solidFill>
                <a:highlight>
                  <a:srgbClr val="FFFFFF"/>
                </a:highlight>
                <a:latin typeface="Vollkorn"/>
                <a:ea typeface="Vollkorn"/>
                <a:cs typeface="Vollkorn"/>
                <a:sym typeface="Vollkorn"/>
              </a:rPr>
              <a:t>Perhatikan juga pada input-nya, disana ada atribut </a:t>
            </a:r>
            <a:r>
              <a:rPr lang="id-ID" sz="1800">
                <a:solidFill>
                  <a:srgbClr val="E83E8C"/>
                </a:solidFill>
                <a:highlight>
                  <a:srgbClr val="FFFFFF"/>
                </a:highlight>
                <a:latin typeface="Vollkorn"/>
                <a:ea typeface="Vollkorn"/>
                <a:cs typeface="Vollkorn"/>
                <a:sym typeface="Vollkorn"/>
              </a:rPr>
              <a:t>name</a:t>
            </a:r>
            <a:r>
              <a:rPr lang="id-ID" sz="1800">
                <a:solidFill>
                  <a:schemeClr val="dk1"/>
                </a:solidFill>
                <a:highlight>
                  <a:srgbClr val="FFFFFF"/>
                </a:highlight>
                <a:latin typeface="Vollkorn"/>
                <a:ea typeface="Vollkorn"/>
                <a:cs typeface="Vollkorn"/>
                <a:sym typeface="Vollkorn"/>
              </a:rPr>
              <a:t>. Atribut ini untuk menentukan kunci indeks dari array </a:t>
            </a:r>
            <a:r>
              <a:rPr lang="id-ID" sz="1800">
                <a:solidFill>
                  <a:srgbClr val="E83E8C"/>
                </a:solidFill>
                <a:highlight>
                  <a:srgbClr val="FFFFFF"/>
                </a:highlight>
                <a:latin typeface="Vollkorn"/>
                <a:ea typeface="Vollkorn"/>
                <a:cs typeface="Vollkorn"/>
                <a:sym typeface="Vollkorn"/>
              </a:rPr>
              <a:t>$_POST</a:t>
            </a:r>
            <a:r>
              <a:rPr lang="id-ID" sz="1800">
                <a:solidFill>
                  <a:schemeClr val="dk1"/>
                </a:solidFill>
                <a:highlight>
                  <a:srgbClr val="FFFFFF"/>
                </a:highlight>
                <a:latin typeface="Vollkorn"/>
                <a:ea typeface="Vollkorn"/>
                <a:cs typeface="Vollkorn"/>
                <a:sym typeface="Vollkorn"/>
              </a:rPr>
              <a:t> dan </a:t>
            </a:r>
            <a:r>
              <a:rPr lang="id-ID" sz="1800">
                <a:solidFill>
                  <a:srgbClr val="E83E8C"/>
                </a:solidFill>
                <a:highlight>
                  <a:srgbClr val="FFFFFF"/>
                </a:highlight>
                <a:latin typeface="Vollkorn"/>
                <a:ea typeface="Vollkorn"/>
                <a:cs typeface="Vollkorn"/>
                <a:sym typeface="Vollkorn"/>
              </a:rPr>
              <a:t>$_GET</a:t>
            </a:r>
            <a:endParaRPr sz="1800">
              <a:latin typeface="Vollkorn"/>
              <a:ea typeface="Vollkorn"/>
              <a:cs typeface="Vollkorn"/>
              <a:sym typeface="Vollkor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11"/>
        <p:cNvGrpSpPr/>
        <p:nvPr/>
      </p:nvGrpSpPr>
      <p:grpSpPr>
        <a:xfrm>
          <a:off x="0" y="0"/>
          <a:ext cx="0" cy="0"/>
          <a:chOff x="0" y="0"/>
          <a:chExt cx="0" cy="0"/>
        </a:xfrm>
      </p:grpSpPr>
      <p:sp>
        <p:nvSpPr>
          <p:cNvPr id="112" name="Google Shape;112;p23"/>
          <p:cNvSpPr txBox="1"/>
          <p:nvPr/>
        </p:nvSpPr>
        <p:spPr>
          <a:xfrm>
            <a:off x="458400" y="549275"/>
            <a:ext cx="7756200" cy="451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ID" sz="2000" b="1">
                <a:solidFill>
                  <a:schemeClr val="dk1"/>
                </a:solidFill>
                <a:latin typeface="Vollkorn"/>
                <a:ea typeface="Vollkorn"/>
                <a:cs typeface="Vollkorn"/>
                <a:sym typeface="Vollkorn"/>
              </a:rPr>
              <a:t>Penanganan Form Pada PHP</a:t>
            </a:r>
            <a:endParaRPr sz="1800" b="1">
              <a:solidFill>
                <a:schemeClr val="dk1"/>
              </a:solidFill>
              <a:latin typeface="Vollkorn"/>
              <a:ea typeface="Vollkorn"/>
              <a:cs typeface="Vollkorn"/>
              <a:sym typeface="Vollkorn"/>
            </a:endParaRPr>
          </a:p>
          <a:p>
            <a:pPr marL="457200" marR="0" lvl="0" indent="-342900" algn="l" rtl="0">
              <a:lnSpc>
                <a:spcPct val="112000"/>
              </a:lnSpc>
              <a:spcBef>
                <a:spcPts val="0"/>
              </a:spcBef>
              <a:spcAft>
                <a:spcPts val="0"/>
              </a:spcAft>
              <a:buClr>
                <a:schemeClr val="dk1"/>
              </a:buClr>
              <a:buSzPts val="1800"/>
              <a:buFont typeface="Vollkorn"/>
              <a:buAutoNum type="arabicPeriod"/>
            </a:pPr>
            <a:r>
              <a:rPr lang="id-ID" sz="1800" b="1">
                <a:solidFill>
                  <a:schemeClr val="dk1"/>
                </a:solidFill>
                <a:latin typeface="Vollkorn"/>
                <a:ea typeface="Vollkorn"/>
                <a:cs typeface="Vollkorn"/>
                <a:sym typeface="Vollkorn"/>
              </a:rPr>
              <a:t>Method POST</a:t>
            </a:r>
            <a:endParaRPr sz="1800">
              <a:latin typeface="Vollkorn"/>
              <a:ea typeface="Vollkorn"/>
              <a:cs typeface="Vollkorn"/>
              <a:sym typeface="Vollkorn"/>
            </a:endParaRPr>
          </a:p>
        </p:txBody>
      </p:sp>
      <p:sp>
        <p:nvSpPr>
          <p:cNvPr id="113" name="Google Shape;113;p23"/>
          <p:cNvSpPr txBox="1"/>
          <p:nvPr/>
        </p:nvSpPr>
        <p:spPr>
          <a:xfrm>
            <a:off x="887550" y="1229375"/>
            <a:ext cx="10112100" cy="1528500"/>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None/>
            </a:pPr>
            <a:r>
              <a:rPr lang="id-ID" sz="1800">
                <a:highlight>
                  <a:srgbClr val="FFFFFF"/>
                </a:highlight>
                <a:latin typeface="Vollkorn"/>
                <a:ea typeface="Vollkorn"/>
                <a:cs typeface="Vollkorn"/>
                <a:sym typeface="Vollkorn"/>
              </a:rPr>
              <a:t>Method POST akan mengirimkan data atau nilai langsung ke action untuk ditampung, tanpa menampilkan pada URL. </a:t>
            </a:r>
            <a:r>
              <a:rPr lang="id-ID" sz="1800">
                <a:latin typeface="Vollkorn"/>
                <a:ea typeface="Vollkorn"/>
                <a:cs typeface="Vollkorn"/>
                <a:sym typeface="Vollkorn"/>
              </a:rPr>
              <a:t>Dan untuk cara menangkap data yang dikirim dari form bermethod post maka gunakan $_POST</a:t>
            </a:r>
            <a:endParaRPr sz="1800">
              <a:latin typeface="Vollkorn"/>
              <a:ea typeface="Vollkorn"/>
              <a:cs typeface="Vollkorn"/>
              <a:sym typeface="Vollkorn"/>
            </a:endParaRPr>
          </a:p>
          <a:p>
            <a:pPr marL="0" marR="0" lvl="0" indent="0" algn="l" rtl="0">
              <a:lnSpc>
                <a:spcPct val="140000"/>
              </a:lnSpc>
              <a:spcBef>
                <a:spcPts val="0"/>
              </a:spcBef>
              <a:spcAft>
                <a:spcPts val="0"/>
              </a:spcAft>
              <a:buNone/>
            </a:pPr>
            <a:r>
              <a:rPr lang="id-ID" sz="1800" b="1">
                <a:latin typeface="Vollkorn"/>
                <a:ea typeface="Vollkorn"/>
                <a:cs typeface="Vollkorn"/>
                <a:sym typeface="Vollkorn"/>
              </a:rPr>
              <a:t>Contoh:</a:t>
            </a:r>
            <a:endParaRPr sz="1800" b="1">
              <a:latin typeface="Vollkorn"/>
              <a:ea typeface="Vollkorn"/>
              <a:cs typeface="Vollkorn"/>
              <a:sym typeface="Vollkorn"/>
            </a:endParaRPr>
          </a:p>
        </p:txBody>
      </p:sp>
      <p:pic>
        <p:nvPicPr>
          <p:cNvPr id="114" name="Google Shape;114;p23"/>
          <p:cNvPicPr preferRelativeResize="0"/>
          <p:nvPr/>
        </p:nvPicPr>
        <p:blipFill rotWithShape="1">
          <a:blip r:embed="rId3">
            <a:alphaModFix/>
          </a:blip>
          <a:srcRect/>
          <a:stretch/>
        </p:blipFill>
        <p:spPr>
          <a:xfrm>
            <a:off x="972587" y="2893348"/>
            <a:ext cx="5088240" cy="2657157"/>
          </a:xfrm>
          <a:prstGeom prst="rect">
            <a:avLst/>
          </a:prstGeom>
          <a:noFill/>
          <a:ln>
            <a:noFill/>
          </a:ln>
        </p:spPr>
      </p:pic>
      <p:pic>
        <p:nvPicPr>
          <p:cNvPr id="115" name="Google Shape;115;p23"/>
          <p:cNvPicPr preferRelativeResize="0"/>
          <p:nvPr/>
        </p:nvPicPr>
        <p:blipFill rotWithShape="1">
          <a:blip r:embed="rId4">
            <a:alphaModFix/>
          </a:blip>
          <a:srcRect/>
          <a:stretch/>
        </p:blipFill>
        <p:spPr>
          <a:xfrm>
            <a:off x="6215799" y="2737675"/>
            <a:ext cx="5003613" cy="352817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902</Words>
  <Application>Microsoft Office PowerPoint</Application>
  <PresentationFormat>Widescreen</PresentationFormat>
  <Paragraphs>101</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Vollkorn Regular</vt:lpstr>
      <vt:lpstr>Vollkorn</vt:lpstr>
      <vt:lpstr>Courier New</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1</cp:revision>
  <dcterms:modified xsi:type="dcterms:W3CDTF">2020-11-27T02:59:45Z</dcterms:modified>
</cp:coreProperties>
</file>