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Vollkorn"/>
      <p:regular r:id="rId28"/>
      <p:bold r:id="rId29"/>
      <p:italic r:id="rId30"/>
      <p:boldItalic r:id="rId31"/>
    </p:embeddedFont>
    <p:embeddedFont>
      <p:font typeface="Vollkorn Regular"/>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A36B945-8DCF-4538-B0B4-BA0964F2EF34}">
  <a:tblStyle styleId="{EA36B945-8DCF-4538-B0B4-BA0964F2EF3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Vollkorn-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Vollkorn-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Vollkorn-boldItalic.fntdata"/><Relationship Id="rId30" Type="http://schemas.openxmlformats.org/officeDocument/2006/relationships/font" Target="fonts/Vollkorn-italic.fntdata"/><Relationship Id="rId11" Type="http://schemas.openxmlformats.org/officeDocument/2006/relationships/slide" Target="slides/slide5.xml"/><Relationship Id="rId33" Type="http://schemas.openxmlformats.org/officeDocument/2006/relationships/font" Target="fonts/VollkornRegular-bold.fntdata"/><Relationship Id="rId10" Type="http://schemas.openxmlformats.org/officeDocument/2006/relationships/slide" Target="slides/slide4.xml"/><Relationship Id="rId32" Type="http://schemas.openxmlformats.org/officeDocument/2006/relationships/font" Target="fonts/VollkornRegular-regular.fntdata"/><Relationship Id="rId13" Type="http://schemas.openxmlformats.org/officeDocument/2006/relationships/slide" Target="slides/slide7.xml"/><Relationship Id="rId35" Type="http://schemas.openxmlformats.org/officeDocument/2006/relationships/font" Target="fonts/VollkornRegular-boldItalic.fntdata"/><Relationship Id="rId12" Type="http://schemas.openxmlformats.org/officeDocument/2006/relationships/slide" Target="slides/slide6.xml"/><Relationship Id="rId34" Type="http://schemas.openxmlformats.org/officeDocument/2006/relationships/font" Target="fonts/VollkornRegular-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af017377e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 name="Google Shape;54;gaf017377e6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gaf017377e6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f02af0e32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f02af0e32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f02af0e32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f02af0e32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f02af0e32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f02af0e32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f017377e6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f017377e6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f017377e6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f017377e6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f017377e6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f017377e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f017377e6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f017377e6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f017377e6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f017377e6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f017377e6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f017377e6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f017377e6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f017377e6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af017377e6_0_54:notes"/>
          <p:cNvSpPr/>
          <p:nvPr>
            <p:ph idx="2" type="sldImg"/>
          </p:nvPr>
        </p:nvSpPr>
        <p:spPr>
          <a:xfrm>
            <a:off x="-16992600" y="-11796713"/>
            <a:ext cx="221598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1" name="Google Shape;61;gaf017377e6_0_54: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f017377e6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f017377e6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f017377e6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f017377e6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f017377e6_0_123:notes"/>
          <p:cNvSpPr/>
          <p:nvPr>
            <p:ph idx="2" type="sldImg"/>
          </p:nvPr>
        </p:nvSpPr>
        <p:spPr>
          <a:xfrm>
            <a:off x="-16992600" y="-11796713"/>
            <a:ext cx="221598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7" name="Google Shape;67;gaf017377e6_0_123: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f017377e6_0_131:notes"/>
          <p:cNvSpPr/>
          <p:nvPr>
            <p:ph idx="2" type="sldImg"/>
          </p:nvPr>
        </p:nvSpPr>
        <p:spPr>
          <a:xfrm>
            <a:off x="-16992600" y="-11796713"/>
            <a:ext cx="221598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3" name="Google Shape;73;gaf017377e6_0_131: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f017377e6_0_140:notes"/>
          <p:cNvSpPr/>
          <p:nvPr>
            <p:ph idx="2" type="sldImg"/>
          </p:nvPr>
        </p:nvSpPr>
        <p:spPr>
          <a:xfrm>
            <a:off x="-16992600" y="-11796713"/>
            <a:ext cx="221598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9" name="Google Shape;79;gaf017377e6_0_140: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f017377e6_0_149:notes"/>
          <p:cNvSpPr/>
          <p:nvPr>
            <p:ph idx="2" type="sldImg"/>
          </p:nvPr>
        </p:nvSpPr>
        <p:spPr>
          <a:xfrm>
            <a:off x="-16992600" y="-11796713"/>
            <a:ext cx="221598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5" name="Google Shape;85;gaf017377e6_0_149: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f017377e6_0_115:notes"/>
          <p:cNvSpPr/>
          <p:nvPr>
            <p:ph idx="2" type="sldImg"/>
          </p:nvPr>
        </p:nvSpPr>
        <p:spPr>
          <a:xfrm>
            <a:off x="-16992600" y="-11796713"/>
            <a:ext cx="221598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1" name="Google Shape;91;gaf017377e6_0_115: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f02af0e32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f02af0e32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f02af0e32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f02af0e32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TIFY">
  <p:cSld name="Title Slide PTIFY">
    <p:spTree>
      <p:nvGrpSpPr>
        <p:cNvPr id="50" name="Shape 5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General Slide_Left">
  <p:cSld name="5_General Slide_Left">
    <p:bg>
      <p:bgPr>
        <a:blipFill>
          <a:blip r:embed="rId2">
            <a:alphaModFix amt="55000"/>
          </a:blip>
          <a:stretch>
            <a:fillRect/>
          </a:stretch>
        </a:blipFill>
      </p:bgPr>
    </p:bg>
    <p:spTree>
      <p:nvGrpSpPr>
        <p:cNvPr id="51" name="Shape 5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5"/>
          <p:cNvSpPr/>
          <p:nvPr/>
        </p:nvSpPr>
        <p:spPr>
          <a:xfrm>
            <a:off x="1689700" y="1407692"/>
            <a:ext cx="5764500" cy="1524900"/>
          </a:xfrm>
          <a:prstGeom prst="roundRect">
            <a:avLst>
              <a:gd fmla="val 16667" name="adj"/>
            </a:avLst>
          </a:prstGeom>
          <a:solidFill>
            <a:schemeClr val="lt1"/>
          </a:solidFill>
          <a:ln cap="rnd" cmpd="sng" w="38100">
            <a:solidFill>
              <a:schemeClr val="dk2">
                <a:alpha val="800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3000">
                <a:solidFill>
                  <a:schemeClr val="dk2"/>
                </a:solidFill>
                <a:latin typeface="Vollkorn Regular"/>
                <a:ea typeface="Vollkorn Regular"/>
                <a:cs typeface="Vollkorn Regular"/>
                <a:sym typeface="Vollkorn Regular"/>
              </a:rPr>
              <a:t>PHP Database (2)</a:t>
            </a:r>
            <a:endParaRPr b="1" sz="3000">
              <a:solidFill>
                <a:schemeClr val="dk2"/>
              </a:solidFill>
              <a:latin typeface="Vollkorn Regular"/>
              <a:ea typeface="Vollkorn Regular"/>
              <a:cs typeface="Vollkorn Regular"/>
              <a:sym typeface="Vollkorn Regular"/>
            </a:endParaRPr>
          </a:p>
          <a:p>
            <a:pPr indent="0" lvl="0" marL="0" marR="0" rtl="0" algn="ctr">
              <a:spcBef>
                <a:spcPts val="0"/>
              </a:spcBef>
              <a:spcAft>
                <a:spcPts val="0"/>
              </a:spcAft>
              <a:buNone/>
            </a:pPr>
            <a:r>
              <a:rPr b="1" lang="en" sz="3000">
                <a:solidFill>
                  <a:schemeClr val="dk2"/>
                </a:solidFill>
                <a:latin typeface="Vollkorn Regular"/>
                <a:ea typeface="Vollkorn Regular"/>
                <a:cs typeface="Vollkorn Regular"/>
                <a:sym typeface="Vollkorn Regular"/>
              </a:rPr>
              <a:t>“Read-Update-Delete &amp; SESSION”</a:t>
            </a:r>
            <a:endParaRPr b="1" sz="3000">
              <a:solidFill>
                <a:schemeClr val="dk2"/>
              </a:solidFill>
              <a:latin typeface="Vollkorn Regular"/>
              <a:ea typeface="Vollkorn Regular"/>
              <a:cs typeface="Vollkorn Regular"/>
              <a:sym typeface="Vollkorn Regular"/>
            </a:endParaRPr>
          </a:p>
        </p:txBody>
      </p:sp>
      <p:sp>
        <p:nvSpPr>
          <p:cNvPr id="58" name="Google Shape;58;p15"/>
          <p:cNvSpPr txBox="1"/>
          <p:nvPr/>
        </p:nvSpPr>
        <p:spPr>
          <a:xfrm>
            <a:off x="3190050" y="3061313"/>
            <a:ext cx="2763900" cy="421500"/>
          </a:xfrm>
          <a:prstGeom prst="rect">
            <a:avLst/>
          </a:prstGeom>
          <a:noFill/>
          <a:ln>
            <a:noFill/>
          </a:ln>
        </p:spPr>
        <p:txBody>
          <a:bodyPr anchorCtr="0" anchor="t" bIns="68575" lIns="68575" spcFirstLastPara="1" rIns="68575" wrap="square" tIns="68575">
            <a:noAutofit/>
          </a:bodyPr>
          <a:lstStyle/>
          <a:p>
            <a:pPr indent="0" lvl="0" marL="0" rtl="0" algn="ctr">
              <a:spcBef>
                <a:spcPts val="0"/>
              </a:spcBef>
              <a:spcAft>
                <a:spcPts val="0"/>
              </a:spcAft>
              <a:buNone/>
            </a:pPr>
            <a:r>
              <a:rPr lang="en" sz="1800">
                <a:latin typeface="Vollkorn"/>
                <a:ea typeface="Vollkorn"/>
                <a:cs typeface="Vollkorn"/>
                <a:sym typeface="Vollkorn"/>
              </a:rPr>
              <a:t>Pertemuan 12</a:t>
            </a:r>
            <a:endParaRPr sz="1800">
              <a:latin typeface="Vollkorn"/>
              <a:ea typeface="Vollkorn"/>
              <a:cs typeface="Vollkorn"/>
              <a:sym typeface="Vollkor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4"/>
          <p:cNvSpPr/>
          <p:nvPr/>
        </p:nvSpPr>
        <p:spPr>
          <a:xfrm>
            <a:off x="1534333" y="193686"/>
            <a:ext cx="6079200" cy="552900"/>
          </a:xfrm>
          <a:prstGeom prst="roundRect">
            <a:avLst>
              <a:gd fmla="val 16667" name="adj"/>
            </a:avLst>
          </a:prstGeom>
          <a:solidFill>
            <a:schemeClr val="lt1"/>
          </a:solidFill>
          <a:ln cap="rnd" cmpd="sng" w="38100">
            <a:solidFill>
              <a:schemeClr val="dk2">
                <a:alpha val="800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3000">
                <a:solidFill>
                  <a:schemeClr val="dk2"/>
                </a:solidFill>
                <a:latin typeface="Vollkorn Regular"/>
                <a:ea typeface="Vollkorn Regular"/>
                <a:cs typeface="Vollkorn Regular"/>
                <a:sym typeface="Vollkorn Regular"/>
              </a:rPr>
              <a:t>CRUD: Update</a:t>
            </a:r>
            <a:endParaRPr b="1" i="0" sz="3000" u="none" cap="none" strike="noStrike">
              <a:solidFill>
                <a:schemeClr val="dk2"/>
              </a:solidFill>
              <a:latin typeface="Vollkorn Regular"/>
              <a:ea typeface="Vollkorn Regular"/>
              <a:cs typeface="Vollkorn Regular"/>
              <a:sym typeface="Vollkorn Regular"/>
            </a:endParaRPr>
          </a:p>
        </p:txBody>
      </p:sp>
      <p:sp>
        <p:nvSpPr>
          <p:cNvPr id="114" name="Google Shape;114;p24"/>
          <p:cNvSpPr txBox="1"/>
          <p:nvPr/>
        </p:nvSpPr>
        <p:spPr>
          <a:xfrm>
            <a:off x="3172850" y="764750"/>
            <a:ext cx="5750700" cy="4302600"/>
          </a:xfrm>
          <a:prstGeom prst="rect">
            <a:avLst/>
          </a:prstGeom>
          <a:noFill/>
          <a:ln>
            <a:noFill/>
          </a:ln>
        </p:spPr>
        <p:txBody>
          <a:bodyPr anchorCtr="0" anchor="t" bIns="91425" lIns="91425" spcFirstLastPara="1" rIns="91425" wrap="square" tIns="91425">
            <a:noAutofit/>
          </a:bodyPr>
          <a:lstStyle/>
          <a:p>
            <a:pPr indent="0" lvl="0" marL="50800" marR="5080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	&lt;tr&gt;			</a:t>
            </a:r>
            <a:endParaRPr sz="1200">
              <a:solidFill>
                <a:schemeClr val="dk1"/>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		&lt;td&gt;Nama&lt;/td&gt;</a:t>
            </a:r>
            <a:endParaRPr sz="1200">
              <a:solidFill>
                <a:schemeClr val="dk1"/>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		&lt;td&gt;</a:t>
            </a:r>
            <a:endParaRPr sz="1200">
              <a:solidFill>
                <a:schemeClr val="dk1"/>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			&lt;input type="hidden" name="id" value="&lt;?php echo $d['id']; ?&gt;"&gt;</a:t>
            </a:r>
            <a:endParaRPr sz="1200">
              <a:solidFill>
                <a:schemeClr val="dk1"/>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			&lt;input type="text" name="nama" value="&lt;?php echo $d['nama']; ?&gt;"&gt;</a:t>
            </a:r>
            <a:endParaRPr sz="1200">
              <a:solidFill>
                <a:schemeClr val="dk1"/>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		&lt;/td&gt;</a:t>
            </a:r>
            <a:endParaRPr sz="1200">
              <a:solidFill>
                <a:schemeClr val="dk1"/>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	&lt;/tr&gt;</a:t>
            </a:r>
            <a:endParaRPr sz="1200">
              <a:solidFill>
                <a:schemeClr val="dk1"/>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	&lt;tr&gt;</a:t>
            </a:r>
            <a:endParaRPr sz="1200">
              <a:solidFill>
                <a:schemeClr val="dk1"/>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		&lt;td&gt;NIM&lt;/td&gt;</a:t>
            </a:r>
            <a:endParaRPr sz="1200">
              <a:solidFill>
                <a:schemeClr val="dk1"/>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		&lt;td&gt;&lt;input type="number" name="nim" value="&lt;?php echo $d['n</a:t>
            </a:r>
            <a:r>
              <a:rPr lang="en" sz="1200">
                <a:solidFill>
                  <a:schemeClr val="dk1"/>
                </a:solidFill>
                <a:latin typeface="Courier New"/>
                <a:ea typeface="Courier New"/>
                <a:cs typeface="Courier New"/>
                <a:sym typeface="Courier New"/>
              </a:rPr>
              <a:t>i</a:t>
            </a:r>
            <a:r>
              <a:rPr lang="en" sz="1200">
                <a:solidFill>
                  <a:schemeClr val="dk1"/>
                </a:solidFill>
                <a:latin typeface="Courier New"/>
                <a:ea typeface="Courier New"/>
                <a:cs typeface="Courier New"/>
                <a:sym typeface="Courier New"/>
              </a:rPr>
              <a:t>m']; ?&gt;"&gt;&lt;/td&gt;</a:t>
            </a:r>
            <a:endParaRPr sz="1200">
              <a:solidFill>
                <a:schemeClr val="dk1"/>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	&lt;/tr&gt;</a:t>
            </a:r>
            <a:endParaRPr sz="1200">
              <a:solidFill>
                <a:schemeClr val="dk1"/>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	&lt;tr&gt;</a:t>
            </a:r>
            <a:endParaRPr sz="1200">
              <a:solidFill>
                <a:schemeClr val="dk1"/>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		&lt;td&gt;&lt;input type="submit" value="SIMPAN"&gt;&lt;/td&gt;</a:t>
            </a:r>
            <a:endParaRPr sz="1200">
              <a:solidFill>
                <a:schemeClr val="dk1"/>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	&lt;/tr&gt;		</a:t>
            </a:r>
            <a:endParaRPr sz="1200">
              <a:solidFill>
                <a:schemeClr val="dk1"/>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	&lt;/table&gt;</a:t>
            </a:r>
            <a:endParaRPr sz="1200">
              <a:solidFill>
                <a:schemeClr val="dk1"/>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&lt;/form&gt;</a:t>
            </a:r>
            <a:endParaRPr sz="1200">
              <a:solidFill>
                <a:schemeClr val="dk1"/>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t/>
            </a:r>
            <a:endParaRPr sz="1100">
              <a:solidFill>
                <a:schemeClr val="dk1"/>
              </a:solidFill>
              <a:latin typeface="Courier New"/>
              <a:ea typeface="Courier New"/>
              <a:cs typeface="Courier New"/>
              <a:sym typeface="Courier New"/>
            </a:endParaRPr>
          </a:p>
        </p:txBody>
      </p:sp>
      <p:sp>
        <p:nvSpPr>
          <p:cNvPr id="115" name="Google Shape;115;p24"/>
          <p:cNvSpPr txBox="1"/>
          <p:nvPr/>
        </p:nvSpPr>
        <p:spPr>
          <a:xfrm>
            <a:off x="117750" y="764750"/>
            <a:ext cx="3000000" cy="4234800"/>
          </a:xfrm>
          <a:prstGeom prst="rect">
            <a:avLst/>
          </a:prstGeom>
          <a:noFill/>
          <a:ln>
            <a:noFill/>
          </a:ln>
        </p:spPr>
        <p:txBody>
          <a:bodyPr anchorCtr="0" anchor="t" bIns="91425" lIns="91425" spcFirstLastPara="1" rIns="91425" wrap="square" tIns="91425">
            <a:noAutofit/>
          </a:bodyPr>
          <a:lstStyle/>
          <a:p>
            <a:pPr indent="0" lvl="0" marL="0" marR="50800" rtl="0" algn="l">
              <a:lnSpc>
                <a:spcPct val="115000"/>
              </a:lnSpc>
              <a:spcBef>
                <a:spcPts val="0"/>
              </a:spcBef>
              <a:spcAft>
                <a:spcPts val="0"/>
              </a:spcAft>
              <a:buNone/>
            </a:pPr>
            <a:r>
              <a:rPr b="1" lang="en" sz="1300">
                <a:solidFill>
                  <a:schemeClr val="dk1"/>
                </a:solidFill>
                <a:latin typeface="Vollkorn"/>
                <a:ea typeface="Vollkorn"/>
                <a:cs typeface="Vollkorn"/>
                <a:sym typeface="Vollkorn"/>
              </a:rPr>
              <a:t>Contoh file edit.php:</a:t>
            </a:r>
            <a:endParaRPr b="1" sz="1300">
              <a:solidFill>
                <a:schemeClr val="dk1"/>
              </a:solidFill>
              <a:latin typeface="Vollkorn"/>
              <a:ea typeface="Vollkorn"/>
              <a:cs typeface="Vollkorn"/>
              <a:sym typeface="Vollkorn"/>
            </a:endParaRPr>
          </a:p>
          <a:p>
            <a:pPr indent="0" lvl="0" marL="0" marR="50800" rtl="0" algn="l">
              <a:lnSpc>
                <a:spcPct val="115000"/>
              </a:lnSpc>
              <a:spcBef>
                <a:spcPts val="0"/>
              </a:spcBef>
              <a:spcAft>
                <a:spcPts val="0"/>
              </a:spcAft>
              <a:buNone/>
            </a:pPr>
            <a:r>
              <a:t/>
            </a:r>
            <a:endParaRPr b="1" sz="1300">
              <a:solidFill>
                <a:schemeClr val="dk1"/>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 sz="1300">
                <a:solidFill>
                  <a:schemeClr val="dk1"/>
                </a:solidFill>
                <a:latin typeface="Courier New"/>
                <a:ea typeface="Courier New"/>
                <a:cs typeface="Courier New"/>
                <a:sym typeface="Courier New"/>
              </a:rPr>
              <a:t>&lt;?php</a:t>
            </a:r>
            <a:endParaRPr sz="1300">
              <a:solidFill>
                <a:schemeClr val="dk1"/>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 sz="1300">
                <a:solidFill>
                  <a:schemeClr val="dk1"/>
                </a:solidFill>
                <a:latin typeface="Courier New"/>
                <a:ea typeface="Courier New"/>
                <a:cs typeface="Courier New"/>
                <a:sym typeface="Courier New"/>
              </a:rPr>
              <a:t>	include 'koneksi.php';</a:t>
            </a:r>
            <a:endParaRPr sz="1300">
              <a:solidFill>
                <a:schemeClr val="dk1"/>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 sz="1300">
                <a:solidFill>
                  <a:schemeClr val="dk1"/>
                </a:solidFill>
                <a:latin typeface="Courier New"/>
                <a:ea typeface="Courier New"/>
                <a:cs typeface="Courier New"/>
                <a:sym typeface="Courier New"/>
              </a:rPr>
              <a:t>	$id = $_GET['id'];</a:t>
            </a:r>
            <a:endParaRPr sz="1300">
              <a:solidFill>
                <a:schemeClr val="dk1"/>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 sz="1300">
                <a:solidFill>
                  <a:schemeClr val="dk1"/>
                </a:solidFill>
                <a:latin typeface="Courier New"/>
                <a:ea typeface="Courier New"/>
                <a:cs typeface="Courier New"/>
                <a:sym typeface="Courier New"/>
              </a:rPr>
              <a:t>	$data = mysqli_query($koneksi,"select * from mahasiswa where id='$id'");</a:t>
            </a:r>
            <a:endParaRPr sz="1300">
              <a:solidFill>
                <a:schemeClr val="dk1"/>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 sz="1300">
                <a:solidFill>
                  <a:schemeClr val="dk1"/>
                </a:solidFill>
                <a:latin typeface="Courier New"/>
                <a:ea typeface="Courier New"/>
                <a:cs typeface="Courier New"/>
                <a:sym typeface="Courier New"/>
              </a:rPr>
              <a:t>	while($d = mysqli_fetch_array($data)){</a:t>
            </a:r>
            <a:endParaRPr sz="1300">
              <a:solidFill>
                <a:schemeClr val="dk1"/>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 sz="1300">
                <a:solidFill>
                  <a:schemeClr val="dk1"/>
                </a:solidFill>
                <a:latin typeface="Courier New"/>
                <a:ea typeface="Courier New"/>
                <a:cs typeface="Courier New"/>
                <a:sym typeface="Courier New"/>
              </a:rPr>
              <a:t>?&gt;</a:t>
            </a:r>
            <a:endParaRPr sz="1300">
              <a:solidFill>
                <a:schemeClr val="dk1"/>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t/>
            </a:r>
            <a:endParaRPr sz="1300">
              <a:solidFill>
                <a:schemeClr val="dk1"/>
              </a:solidFill>
              <a:latin typeface="Courier New"/>
              <a:ea typeface="Courier New"/>
              <a:cs typeface="Courier New"/>
              <a:sym typeface="Courier New"/>
            </a:endParaRPr>
          </a:p>
          <a:p>
            <a:pPr indent="0" lvl="0" marL="50800" marR="50800" rtl="0" algn="l">
              <a:lnSpc>
                <a:spcPct val="115000"/>
              </a:lnSpc>
              <a:spcBef>
                <a:spcPts val="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&lt;form method="post" action="update.php"&gt;</a:t>
            </a:r>
            <a:endParaRPr sz="1300">
              <a:solidFill>
                <a:schemeClr val="dk1"/>
              </a:solidFill>
              <a:latin typeface="Courier New"/>
              <a:ea typeface="Courier New"/>
              <a:cs typeface="Courier New"/>
              <a:sym typeface="Courier New"/>
            </a:endParaRPr>
          </a:p>
          <a:p>
            <a:pPr indent="0" lvl="0" marL="50800" marR="50800" rtl="0" algn="l">
              <a:lnSpc>
                <a:spcPct val="115000"/>
              </a:lnSpc>
              <a:spcBef>
                <a:spcPts val="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	&lt;table&gt;</a:t>
            </a:r>
            <a:endParaRPr sz="1300">
              <a:solidFill>
                <a:schemeClr val="dk1"/>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t/>
            </a:r>
            <a:endParaRPr sz="1300">
              <a:solidFill>
                <a:schemeClr val="dk1"/>
              </a:solidFill>
              <a:highlight>
                <a:srgbClr val="F7F7F7"/>
              </a:highlight>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5"/>
          <p:cNvSpPr/>
          <p:nvPr/>
        </p:nvSpPr>
        <p:spPr>
          <a:xfrm>
            <a:off x="1534333" y="574686"/>
            <a:ext cx="6079200" cy="552900"/>
          </a:xfrm>
          <a:prstGeom prst="roundRect">
            <a:avLst>
              <a:gd fmla="val 16667" name="adj"/>
            </a:avLst>
          </a:prstGeom>
          <a:solidFill>
            <a:schemeClr val="lt1"/>
          </a:solidFill>
          <a:ln cap="rnd" cmpd="sng" w="38100">
            <a:solidFill>
              <a:schemeClr val="dk2">
                <a:alpha val="800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3000">
                <a:solidFill>
                  <a:schemeClr val="dk2"/>
                </a:solidFill>
                <a:latin typeface="Vollkorn Regular"/>
                <a:ea typeface="Vollkorn Regular"/>
                <a:cs typeface="Vollkorn Regular"/>
                <a:sym typeface="Vollkorn Regular"/>
              </a:rPr>
              <a:t>CRUD: Update</a:t>
            </a:r>
            <a:endParaRPr b="1" i="0" sz="3000" u="none" cap="none" strike="noStrike">
              <a:solidFill>
                <a:schemeClr val="dk2"/>
              </a:solidFill>
              <a:latin typeface="Vollkorn Regular"/>
              <a:ea typeface="Vollkorn Regular"/>
              <a:cs typeface="Vollkorn Regular"/>
              <a:sym typeface="Vollkorn Regular"/>
            </a:endParaRPr>
          </a:p>
        </p:txBody>
      </p:sp>
      <p:sp>
        <p:nvSpPr>
          <p:cNvPr id="121" name="Google Shape;121;p25"/>
          <p:cNvSpPr txBox="1"/>
          <p:nvPr/>
        </p:nvSpPr>
        <p:spPr>
          <a:xfrm>
            <a:off x="403375" y="1365700"/>
            <a:ext cx="8371500" cy="3591900"/>
          </a:xfrm>
          <a:prstGeom prst="rect">
            <a:avLst/>
          </a:prstGeom>
          <a:noFill/>
          <a:ln>
            <a:noFill/>
          </a:ln>
        </p:spPr>
        <p:txBody>
          <a:bodyPr anchorCtr="0" anchor="t" bIns="34275" lIns="68575" spcFirstLastPara="1" rIns="68575" wrap="square" tIns="34275">
            <a:noAutofit/>
          </a:bodyPr>
          <a:lstStyle/>
          <a:p>
            <a:pPr indent="-311150" lvl="0" marL="457200" rtl="0" algn="l">
              <a:lnSpc>
                <a:spcPct val="140000"/>
              </a:lnSpc>
              <a:spcBef>
                <a:spcPts val="0"/>
              </a:spcBef>
              <a:spcAft>
                <a:spcPts val="0"/>
              </a:spcAft>
              <a:buClr>
                <a:schemeClr val="dk1"/>
              </a:buClr>
              <a:buSzPts val="1300"/>
              <a:buFont typeface="Vollkorn"/>
              <a:buChar char="●"/>
            </a:pPr>
            <a:r>
              <a:rPr lang="en" sz="1300">
                <a:solidFill>
                  <a:schemeClr val="dk1"/>
                </a:solidFill>
                <a:highlight>
                  <a:schemeClr val="lt1"/>
                </a:highlight>
                <a:latin typeface="Vollkorn"/>
                <a:ea typeface="Vollkorn"/>
                <a:cs typeface="Vollkorn"/>
                <a:sym typeface="Vollkorn"/>
              </a:rPr>
              <a:t>Pada file update.php, tangkap data yang dikirim dari form sesuai dengan method form yang telah digunakan.</a:t>
            </a:r>
            <a:endParaRPr sz="1300">
              <a:solidFill>
                <a:schemeClr val="dk1"/>
              </a:solidFill>
              <a:highlight>
                <a:schemeClr val="lt1"/>
              </a:highlight>
              <a:latin typeface="Vollkorn"/>
              <a:ea typeface="Vollkorn"/>
              <a:cs typeface="Vollkorn"/>
              <a:sym typeface="Vollkorn"/>
            </a:endParaRPr>
          </a:p>
          <a:p>
            <a:pPr indent="0" lvl="0" marL="457200" rtl="0" algn="l">
              <a:lnSpc>
                <a:spcPct val="140000"/>
              </a:lnSpc>
              <a:spcBef>
                <a:spcPts val="0"/>
              </a:spcBef>
              <a:spcAft>
                <a:spcPts val="0"/>
              </a:spcAft>
              <a:buNone/>
            </a:pPr>
            <a:r>
              <a:rPr lang="en">
                <a:solidFill>
                  <a:schemeClr val="dk1"/>
                </a:solidFill>
                <a:highlight>
                  <a:schemeClr val="lt1"/>
                </a:highlight>
                <a:latin typeface="Vollkorn"/>
                <a:ea typeface="Vollkorn"/>
                <a:cs typeface="Vollkorn"/>
                <a:sym typeface="Vollkorn"/>
              </a:rPr>
              <a:t>Contoh:</a:t>
            </a:r>
            <a:endParaRPr>
              <a:solidFill>
                <a:schemeClr val="dk1"/>
              </a:solidFill>
              <a:highlight>
                <a:schemeClr val="lt1"/>
              </a:highlight>
              <a:latin typeface="Vollkorn"/>
              <a:ea typeface="Vollkorn"/>
              <a:cs typeface="Vollkorn"/>
              <a:sym typeface="Vollkorn"/>
            </a:endParaRPr>
          </a:p>
          <a:p>
            <a:pPr indent="457200" lvl="0" marL="285750" rtl="0" algn="l">
              <a:lnSpc>
                <a:spcPct val="140000"/>
              </a:lnSpc>
              <a:spcBef>
                <a:spcPts val="0"/>
              </a:spcBef>
              <a:spcAft>
                <a:spcPts val="0"/>
              </a:spcAft>
              <a:buNone/>
            </a:pPr>
            <a:r>
              <a:rPr lang="en" sz="1200">
                <a:solidFill>
                  <a:schemeClr val="dk1"/>
                </a:solidFill>
                <a:latin typeface="Courier New"/>
                <a:ea typeface="Courier New"/>
                <a:cs typeface="Courier New"/>
                <a:sym typeface="Courier New"/>
              </a:rPr>
              <a:t>$nama = $_POST['nama'];</a:t>
            </a:r>
            <a:endParaRPr sz="1200">
              <a:solidFill>
                <a:schemeClr val="dk1"/>
              </a:solidFill>
              <a:latin typeface="Courier New"/>
              <a:ea typeface="Courier New"/>
              <a:cs typeface="Courier New"/>
              <a:sym typeface="Courier New"/>
            </a:endParaRPr>
          </a:p>
          <a:p>
            <a:pPr indent="-311150" lvl="0" marL="457200" rtl="0" algn="l">
              <a:lnSpc>
                <a:spcPct val="140000"/>
              </a:lnSpc>
              <a:spcBef>
                <a:spcPts val="0"/>
              </a:spcBef>
              <a:spcAft>
                <a:spcPts val="0"/>
              </a:spcAft>
              <a:buClr>
                <a:schemeClr val="dk1"/>
              </a:buClr>
              <a:buSzPts val="1300"/>
              <a:buFont typeface="Vollkorn"/>
              <a:buChar char="●"/>
            </a:pPr>
            <a:r>
              <a:rPr lang="en" sz="1300">
                <a:solidFill>
                  <a:schemeClr val="dk1"/>
                </a:solidFill>
                <a:latin typeface="Vollkorn"/>
                <a:ea typeface="Vollkorn"/>
                <a:cs typeface="Vollkorn"/>
                <a:sym typeface="Vollkorn"/>
              </a:rPr>
              <a:t>Kemudian update data dengan mysqli_query() untuk menjalankan perintah mysql (mengupdate data dengan query “</a:t>
            </a:r>
            <a:r>
              <a:rPr b="1" lang="en" sz="1300">
                <a:solidFill>
                  <a:schemeClr val="dk1"/>
                </a:solidFill>
                <a:latin typeface="Vollkorn"/>
                <a:ea typeface="Vollkorn"/>
                <a:cs typeface="Vollkorn"/>
                <a:sym typeface="Vollkorn"/>
              </a:rPr>
              <a:t>Update</a:t>
            </a:r>
            <a:r>
              <a:rPr lang="en" sz="1300">
                <a:solidFill>
                  <a:schemeClr val="dk1"/>
                </a:solidFill>
                <a:latin typeface="Vollkorn"/>
                <a:ea typeface="Vollkorn"/>
                <a:cs typeface="Vollkorn"/>
                <a:sym typeface="Vollkorn"/>
              </a:rPr>
              <a:t>”) dan sesuai dengan </a:t>
            </a:r>
            <a:r>
              <a:rPr b="1" lang="en" sz="1300">
                <a:solidFill>
                  <a:schemeClr val="dk1"/>
                </a:solidFill>
                <a:latin typeface="Vollkorn"/>
                <a:ea typeface="Vollkorn"/>
                <a:cs typeface="Vollkorn"/>
                <a:sym typeface="Vollkorn"/>
              </a:rPr>
              <a:t>id (primary key) data</a:t>
            </a:r>
            <a:r>
              <a:rPr lang="en" sz="1300">
                <a:solidFill>
                  <a:schemeClr val="dk1"/>
                </a:solidFill>
                <a:latin typeface="Vollkorn"/>
                <a:ea typeface="Vollkorn"/>
                <a:cs typeface="Vollkorn"/>
                <a:sym typeface="Vollkorn"/>
              </a:rPr>
              <a:t> yang akan diupdate.</a:t>
            </a:r>
            <a:endParaRPr sz="1300">
              <a:solidFill>
                <a:schemeClr val="dk1"/>
              </a:solidFill>
              <a:latin typeface="Vollkorn"/>
              <a:ea typeface="Vollkorn"/>
              <a:cs typeface="Vollkorn"/>
              <a:sym typeface="Vollkorn"/>
            </a:endParaRPr>
          </a:p>
          <a:p>
            <a:pPr indent="0" lvl="0" marL="457200" rtl="0" algn="l">
              <a:lnSpc>
                <a:spcPct val="140000"/>
              </a:lnSpc>
              <a:spcBef>
                <a:spcPts val="0"/>
              </a:spcBef>
              <a:spcAft>
                <a:spcPts val="0"/>
              </a:spcAft>
              <a:buNone/>
            </a:pPr>
            <a:r>
              <a:rPr lang="en" sz="1300">
                <a:solidFill>
                  <a:schemeClr val="dk1"/>
                </a:solidFill>
                <a:latin typeface="Vollkorn"/>
                <a:ea typeface="Vollkorn"/>
                <a:cs typeface="Vollkorn"/>
                <a:sym typeface="Vollkorn"/>
              </a:rPr>
              <a:t>Contoh:</a:t>
            </a:r>
            <a:endParaRPr sz="1300">
              <a:solidFill>
                <a:schemeClr val="dk1"/>
              </a:solidFill>
              <a:latin typeface="Vollkorn"/>
              <a:ea typeface="Vollkorn"/>
              <a:cs typeface="Vollkorn"/>
              <a:sym typeface="Vollkorn"/>
            </a:endParaRPr>
          </a:p>
          <a:p>
            <a:pPr indent="0" lvl="0" marL="742950" rtl="0" algn="l">
              <a:lnSpc>
                <a:spcPct val="140000"/>
              </a:lnSpc>
              <a:spcBef>
                <a:spcPts val="0"/>
              </a:spcBef>
              <a:spcAft>
                <a:spcPts val="0"/>
              </a:spcAft>
              <a:buNone/>
            </a:pPr>
            <a:r>
              <a:rPr lang="en" sz="1200">
                <a:solidFill>
                  <a:schemeClr val="dk1"/>
                </a:solidFill>
                <a:latin typeface="Courier New"/>
                <a:ea typeface="Courier New"/>
                <a:cs typeface="Courier New"/>
                <a:sym typeface="Courier New"/>
              </a:rPr>
              <a:t>mysqli_query($koneksi,"update mahasiswa set nama='$nama', nim='$nim' where id='$id'");</a:t>
            </a:r>
            <a:endParaRPr sz="1200">
              <a:solidFill>
                <a:schemeClr val="dk1"/>
              </a:solidFill>
              <a:latin typeface="Courier New"/>
              <a:ea typeface="Courier New"/>
              <a:cs typeface="Courier New"/>
              <a:sym typeface="Courier New"/>
            </a:endParaRPr>
          </a:p>
          <a:p>
            <a:pPr indent="-311150" lvl="0" marL="457200" marR="50800" rtl="0" algn="l">
              <a:lnSpc>
                <a:spcPct val="115000"/>
              </a:lnSpc>
              <a:spcBef>
                <a:spcPts val="0"/>
              </a:spcBef>
              <a:spcAft>
                <a:spcPts val="0"/>
              </a:spcAft>
              <a:buClr>
                <a:schemeClr val="dk1"/>
              </a:buClr>
              <a:buSzPts val="1300"/>
              <a:buFont typeface="Vollkorn"/>
              <a:buChar char="●"/>
            </a:pPr>
            <a:r>
              <a:rPr lang="en" sz="1300">
                <a:solidFill>
                  <a:schemeClr val="dk1"/>
                </a:solidFill>
                <a:highlight>
                  <a:srgbClr val="FDFDFD"/>
                </a:highlight>
                <a:latin typeface="Vollkorn"/>
                <a:ea typeface="Vollkorn"/>
                <a:cs typeface="Vollkorn"/>
                <a:sym typeface="Vollkorn"/>
              </a:rPr>
              <a:t>Kemudian alihkan halaman kembali ke index.php </a:t>
            </a:r>
            <a:endParaRPr sz="1300">
              <a:solidFill>
                <a:schemeClr val="dk1"/>
              </a:solidFill>
              <a:highlight>
                <a:srgbClr val="FDFDFD"/>
              </a:highlight>
              <a:latin typeface="Vollkorn"/>
              <a:ea typeface="Vollkorn"/>
              <a:cs typeface="Vollkorn"/>
              <a:sym typeface="Vollkorn"/>
            </a:endParaRPr>
          </a:p>
          <a:p>
            <a:pPr indent="0" lvl="0" marL="457200" marR="50800" rtl="0" algn="l">
              <a:lnSpc>
                <a:spcPct val="115000"/>
              </a:lnSpc>
              <a:spcBef>
                <a:spcPts val="0"/>
              </a:spcBef>
              <a:spcAft>
                <a:spcPts val="0"/>
              </a:spcAft>
              <a:buNone/>
            </a:pPr>
            <a:r>
              <a:rPr lang="en" sz="1300">
                <a:solidFill>
                  <a:schemeClr val="dk1"/>
                </a:solidFill>
                <a:highlight>
                  <a:srgbClr val="FDFDFD"/>
                </a:highlight>
                <a:latin typeface="Vollkorn"/>
                <a:ea typeface="Vollkorn"/>
                <a:cs typeface="Vollkorn"/>
                <a:sym typeface="Vollkorn"/>
              </a:rPr>
              <a:t>Contoh:</a:t>
            </a:r>
            <a:endParaRPr sz="1300">
              <a:solidFill>
                <a:schemeClr val="dk1"/>
              </a:solidFill>
              <a:highlight>
                <a:srgbClr val="FDFDFD"/>
              </a:highlight>
              <a:latin typeface="Vollkorn"/>
              <a:ea typeface="Vollkorn"/>
              <a:cs typeface="Vollkorn"/>
              <a:sym typeface="Vollkorn"/>
            </a:endParaRPr>
          </a:p>
          <a:p>
            <a:pPr indent="0" lvl="0" marL="800100" marR="50800" rtl="0" algn="l">
              <a:lnSpc>
                <a:spcPct val="115000"/>
              </a:lnSpc>
              <a:spcBef>
                <a:spcPts val="0"/>
              </a:spcBef>
              <a:spcAft>
                <a:spcPts val="0"/>
              </a:spcAft>
              <a:buNone/>
            </a:pPr>
            <a:r>
              <a:rPr lang="en" sz="1200">
                <a:solidFill>
                  <a:schemeClr val="dk1"/>
                </a:solidFill>
                <a:highlight>
                  <a:srgbClr val="FDFDFD"/>
                </a:highlight>
                <a:latin typeface="Courier New"/>
                <a:ea typeface="Courier New"/>
                <a:cs typeface="Courier New"/>
                <a:sym typeface="Courier New"/>
              </a:rPr>
              <a:t>header("location:index.php");</a:t>
            </a:r>
            <a:endParaRPr sz="1200">
              <a:solidFill>
                <a:schemeClr val="dk1"/>
              </a:solidFill>
              <a:highlight>
                <a:srgbClr val="FDFDFD"/>
              </a:highlight>
              <a:latin typeface="Times New Roman"/>
              <a:ea typeface="Times New Roman"/>
              <a:cs typeface="Times New Roman"/>
              <a:sym typeface="Times New Roman"/>
            </a:endParaRPr>
          </a:p>
          <a:p>
            <a:pPr indent="0" lvl="0" marL="457200" rtl="0" algn="l">
              <a:lnSpc>
                <a:spcPct val="14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6"/>
          <p:cNvSpPr txBox="1"/>
          <p:nvPr/>
        </p:nvSpPr>
        <p:spPr>
          <a:xfrm>
            <a:off x="975000" y="912375"/>
            <a:ext cx="7337400" cy="4231200"/>
          </a:xfrm>
          <a:prstGeom prst="rect">
            <a:avLst/>
          </a:prstGeom>
          <a:noFill/>
          <a:ln>
            <a:noFill/>
          </a:ln>
        </p:spPr>
        <p:txBody>
          <a:bodyPr anchorCtr="0" anchor="t" bIns="91425" lIns="91425" spcFirstLastPara="1" rIns="91425" wrap="square" tIns="91425">
            <a:noAutofit/>
          </a:bodyPr>
          <a:lstStyle/>
          <a:p>
            <a:pPr indent="0" lvl="0" marL="50800" marR="50800" rtl="0" algn="l">
              <a:lnSpc>
                <a:spcPct val="115000"/>
              </a:lnSpc>
              <a:spcBef>
                <a:spcPts val="0"/>
              </a:spcBef>
              <a:spcAft>
                <a:spcPts val="0"/>
              </a:spcAft>
              <a:buNone/>
            </a:pPr>
            <a:r>
              <a:rPr b="1" lang="en" sz="1200">
                <a:solidFill>
                  <a:schemeClr val="dk1"/>
                </a:solidFill>
                <a:latin typeface="Vollkorn"/>
                <a:ea typeface="Vollkorn"/>
                <a:cs typeface="Vollkorn"/>
                <a:sym typeface="Vollkorn"/>
              </a:rPr>
              <a:t>Contoh file update.php:</a:t>
            </a:r>
            <a:endParaRPr b="1" sz="1200">
              <a:solidFill>
                <a:schemeClr val="dk1"/>
              </a:solidFill>
              <a:latin typeface="Vollkorn"/>
              <a:ea typeface="Vollkorn"/>
              <a:cs typeface="Vollkorn"/>
              <a:sym typeface="Vollkorn"/>
            </a:endParaRPr>
          </a:p>
          <a:p>
            <a:pPr indent="0" lvl="0" marL="50800" marR="50800" rtl="0" algn="l">
              <a:lnSpc>
                <a:spcPct val="115000"/>
              </a:lnSpc>
              <a:spcBef>
                <a:spcPts val="0"/>
              </a:spcBef>
              <a:spcAft>
                <a:spcPts val="0"/>
              </a:spcAft>
              <a:buNone/>
            </a:pPr>
            <a:r>
              <a:rPr lang="en" sz="1300">
                <a:solidFill>
                  <a:schemeClr val="dk1"/>
                </a:solidFill>
                <a:latin typeface="Courier New"/>
                <a:ea typeface="Courier New"/>
                <a:cs typeface="Courier New"/>
                <a:sym typeface="Courier New"/>
              </a:rPr>
              <a:t>&lt;?php</a:t>
            </a:r>
            <a:endParaRPr sz="1300">
              <a:solidFill>
                <a:schemeClr val="dk1"/>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 sz="1300">
                <a:solidFill>
                  <a:schemeClr val="dk1"/>
                </a:solidFill>
                <a:latin typeface="Courier New"/>
                <a:ea typeface="Courier New"/>
                <a:cs typeface="Courier New"/>
                <a:sym typeface="Courier New"/>
              </a:rPr>
              <a:t>// koneksi database</a:t>
            </a:r>
            <a:endParaRPr sz="1300">
              <a:solidFill>
                <a:schemeClr val="dk1"/>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 sz="1300">
                <a:solidFill>
                  <a:schemeClr val="dk1"/>
                </a:solidFill>
                <a:latin typeface="Courier New"/>
                <a:ea typeface="Courier New"/>
                <a:cs typeface="Courier New"/>
                <a:sym typeface="Courier New"/>
              </a:rPr>
              <a:t>include 'koneksi.php';</a:t>
            </a:r>
            <a:endParaRPr sz="1300">
              <a:solidFill>
                <a:schemeClr val="dk1"/>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 sz="1300">
                <a:solidFill>
                  <a:schemeClr val="dk1"/>
                </a:solidFill>
                <a:latin typeface="Courier New"/>
                <a:ea typeface="Courier New"/>
                <a:cs typeface="Courier New"/>
                <a:sym typeface="Courier New"/>
              </a:rPr>
              <a:t> </a:t>
            </a:r>
            <a:endParaRPr sz="1300">
              <a:solidFill>
                <a:schemeClr val="dk1"/>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 sz="1300">
                <a:solidFill>
                  <a:schemeClr val="dk1"/>
                </a:solidFill>
                <a:latin typeface="Courier New"/>
                <a:ea typeface="Courier New"/>
                <a:cs typeface="Courier New"/>
                <a:sym typeface="Courier New"/>
              </a:rPr>
              <a:t>// menangkap data yang dikirim dari form</a:t>
            </a:r>
            <a:endParaRPr sz="1300">
              <a:solidFill>
                <a:schemeClr val="dk1"/>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 sz="1300">
                <a:solidFill>
                  <a:schemeClr val="dk1"/>
                </a:solidFill>
                <a:latin typeface="Courier New"/>
                <a:ea typeface="Courier New"/>
                <a:cs typeface="Courier New"/>
                <a:sym typeface="Courier New"/>
              </a:rPr>
              <a:t>$id = $_POST['id'];</a:t>
            </a:r>
            <a:endParaRPr sz="1300">
              <a:solidFill>
                <a:schemeClr val="dk1"/>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 sz="1300">
                <a:solidFill>
                  <a:schemeClr val="dk1"/>
                </a:solidFill>
                <a:latin typeface="Courier New"/>
                <a:ea typeface="Courier New"/>
                <a:cs typeface="Courier New"/>
                <a:sym typeface="Courier New"/>
              </a:rPr>
              <a:t>$nama = $_POST['nama'];</a:t>
            </a:r>
            <a:endParaRPr sz="1300">
              <a:solidFill>
                <a:schemeClr val="dk1"/>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 sz="1300">
                <a:solidFill>
                  <a:schemeClr val="dk1"/>
                </a:solidFill>
                <a:latin typeface="Courier New"/>
                <a:ea typeface="Courier New"/>
                <a:cs typeface="Courier New"/>
                <a:sym typeface="Courier New"/>
              </a:rPr>
              <a:t>$nim = $_POST['nim'];</a:t>
            </a:r>
            <a:endParaRPr sz="1300">
              <a:solidFill>
                <a:schemeClr val="dk1"/>
              </a:solidFill>
              <a:latin typeface="Courier New"/>
              <a:ea typeface="Courier New"/>
              <a:cs typeface="Courier New"/>
              <a:sym typeface="Courier New"/>
            </a:endParaRPr>
          </a:p>
          <a:p>
            <a:pPr indent="0" lvl="0" marL="0" marR="50800" rtl="0" algn="l">
              <a:lnSpc>
                <a:spcPct val="115000"/>
              </a:lnSpc>
              <a:spcBef>
                <a:spcPts val="0"/>
              </a:spcBef>
              <a:spcAft>
                <a:spcPts val="0"/>
              </a:spcAft>
              <a:buNone/>
            </a:pPr>
            <a:r>
              <a:t/>
            </a:r>
            <a:endParaRPr sz="1300">
              <a:solidFill>
                <a:schemeClr val="dk1"/>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 sz="1300">
                <a:solidFill>
                  <a:schemeClr val="dk1"/>
                </a:solidFill>
                <a:latin typeface="Courier New"/>
                <a:ea typeface="Courier New"/>
                <a:cs typeface="Courier New"/>
                <a:sym typeface="Courier New"/>
              </a:rPr>
              <a:t>// update data ke database</a:t>
            </a:r>
            <a:endParaRPr sz="1300">
              <a:solidFill>
                <a:schemeClr val="dk1"/>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 sz="1300">
                <a:solidFill>
                  <a:schemeClr val="dk1"/>
                </a:solidFill>
                <a:latin typeface="Courier New"/>
                <a:ea typeface="Courier New"/>
                <a:cs typeface="Courier New"/>
                <a:sym typeface="Courier New"/>
              </a:rPr>
              <a:t>mysqli_query($koneksi,"update mahasiswa set nama='$nama', nim='$nim' where id='$id'");</a:t>
            </a:r>
            <a:endParaRPr sz="1300">
              <a:solidFill>
                <a:schemeClr val="dk1"/>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 sz="1300">
                <a:solidFill>
                  <a:schemeClr val="dk1"/>
                </a:solidFill>
                <a:latin typeface="Courier New"/>
                <a:ea typeface="Courier New"/>
                <a:cs typeface="Courier New"/>
                <a:sym typeface="Courier New"/>
              </a:rPr>
              <a:t> </a:t>
            </a:r>
            <a:endParaRPr sz="1300">
              <a:solidFill>
                <a:schemeClr val="dk1"/>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 sz="1300">
                <a:solidFill>
                  <a:schemeClr val="dk1"/>
                </a:solidFill>
                <a:latin typeface="Courier New"/>
                <a:ea typeface="Courier New"/>
                <a:cs typeface="Courier New"/>
                <a:sym typeface="Courier New"/>
              </a:rPr>
              <a:t>// mengalihkan halaman kembali ke index.php</a:t>
            </a:r>
            <a:endParaRPr sz="1300">
              <a:solidFill>
                <a:schemeClr val="dk1"/>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 sz="1300">
                <a:solidFill>
                  <a:schemeClr val="dk1"/>
                </a:solidFill>
                <a:latin typeface="Courier New"/>
                <a:ea typeface="Courier New"/>
                <a:cs typeface="Courier New"/>
                <a:sym typeface="Courier New"/>
              </a:rPr>
              <a:t>header("location:index.php");</a:t>
            </a:r>
            <a:endParaRPr sz="1300">
              <a:solidFill>
                <a:schemeClr val="dk1"/>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 sz="1300">
                <a:solidFill>
                  <a:schemeClr val="dk1"/>
                </a:solidFill>
                <a:latin typeface="Courier New"/>
                <a:ea typeface="Courier New"/>
                <a:cs typeface="Courier New"/>
                <a:sym typeface="Courier New"/>
              </a:rPr>
              <a:t> </a:t>
            </a:r>
            <a:endParaRPr sz="1300">
              <a:solidFill>
                <a:schemeClr val="dk1"/>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 sz="1300">
                <a:solidFill>
                  <a:schemeClr val="dk1"/>
                </a:solidFill>
                <a:latin typeface="Courier New"/>
                <a:ea typeface="Courier New"/>
                <a:cs typeface="Courier New"/>
                <a:sym typeface="Courier New"/>
              </a:rPr>
              <a:t>?&gt;</a:t>
            </a:r>
            <a:endParaRPr sz="1300">
              <a:solidFill>
                <a:schemeClr val="dk1"/>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t/>
            </a:r>
            <a:endParaRPr sz="1200">
              <a:solidFill>
                <a:schemeClr val="dk1"/>
              </a:solidFill>
              <a:latin typeface="Courier New"/>
              <a:ea typeface="Courier New"/>
              <a:cs typeface="Courier New"/>
              <a:sym typeface="Courier New"/>
            </a:endParaRPr>
          </a:p>
        </p:txBody>
      </p:sp>
      <p:sp>
        <p:nvSpPr>
          <p:cNvPr id="127" name="Google Shape;127;p26"/>
          <p:cNvSpPr/>
          <p:nvPr/>
        </p:nvSpPr>
        <p:spPr>
          <a:xfrm>
            <a:off x="1534333" y="346086"/>
            <a:ext cx="6079200" cy="552900"/>
          </a:xfrm>
          <a:prstGeom prst="roundRect">
            <a:avLst>
              <a:gd fmla="val 16667" name="adj"/>
            </a:avLst>
          </a:prstGeom>
          <a:solidFill>
            <a:schemeClr val="lt1"/>
          </a:solidFill>
          <a:ln cap="rnd" cmpd="sng" w="38100">
            <a:solidFill>
              <a:schemeClr val="dk2">
                <a:alpha val="800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3000">
                <a:solidFill>
                  <a:schemeClr val="dk2"/>
                </a:solidFill>
                <a:latin typeface="Vollkorn Regular"/>
                <a:ea typeface="Vollkorn Regular"/>
                <a:cs typeface="Vollkorn Regular"/>
                <a:sym typeface="Vollkorn Regular"/>
              </a:rPr>
              <a:t>CRUD: Update</a:t>
            </a:r>
            <a:endParaRPr b="1" i="0" sz="3000" u="none" cap="none" strike="noStrike">
              <a:solidFill>
                <a:schemeClr val="dk2"/>
              </a:solidFill>
              <a:latin typeface="Vollkorn Regular"/>
              <a:ea typeface="Vollkorn Regular"/>
              <a:cs typeface="Vollkorn Regular"/>
              <a:sym typeface="Vollkorn Regul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7"/>
          <p:cNvSpPr/>
          <p:nvPr/>
        </p:nvSpPr>
        <p:spPr>
          <a:xfrm>
            <a:off x="1534333" y="574686"/>
            <a:ext cx="6079200" cy="552900"/>
          </a:xfrm>
          <a:prstGeom prst="roundRect">
            <a:avLst>
              <a:gd fmla="val 16667" name="adj"/>
            </a:avLst>
          </a:prstGeom>
          <a:solidFill>
            <a:schemeClr val="lt1"/>
          </a:solidFill>
          <a:ln cap="rnd" cmpd="sng" w="38100">
            <a:solidFill>
              <a:schemeClr val="dk2">
                <a:alpha val="800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3000">
                <a:solidFill>
                  <a:schemeClr val="dk2"/>
                </a:solidFill>
                <a:latin typeface="Vollkorn Regular"/>
                <a:ea typeface="Vollkorn Regular"/>
                <a:cs typeface="Vollkorn Regular"/>
                <a:sym typeface="Vollkorn Regular"/>
              </a:rPr>
              <a:t>CRUD: Delete</a:t>
            </a:r>
            <a:endParaRPr b="1" i="0" sz="3000" u="none" cap="none" strike="noStrike">
              <a:solidFill>
                <a:schemeClr val="dk2"/>
              </a:solidFill>
              <a:latin typeface="Vollkorn Regular"/>
              <a:ea typeface="Vollkorn Regular"/>
              <a:cs typeface="Vollkorn Regular"/>
              <a:sym typeface="Vollkorn Regular"/>
            </a:endParaRPr>
          </a:p>
        </p:txBody>
      </p:sp>
      <p:sp>
        <p:nvSpPr>
          <p:cNvPr id="133" name="Google Shape;133;p27"/>
          <p:cNvSpPr txBox="1"/>
          <p:nvPr/>
        </p:nvSpPr>
        <p:spPr>
          <a:xfrm>
            <a:off x="552100" y="1365703"/>
            <a:ext cx="8043900" cy="2798700"/>
          </a:xfrm>
          <a:prstGeom prst="rect">
            <a:avLst/>
          </a:prstGeom>
          <a:noFill/>
          <a:ln>
            <a:noFill/>
          </a:ln>
        </p:spPr>
        <p:txBody>
          <a:bodyPr anchorCtr="0" anchor="t" bIns="34275" lIns="68575" spcFirstLastPara="1" rIns="68575" wrap="square" tIns="34275">
            <a:noAutofit/>
          </a:bodyPr>
          <a:lstStyle/>
          <a:p>
            <a:pPr indent="0" lvl="0" marL="0" marR="0" rtl="0" algn="l">
              <a:lnSpc>
                <a:spcPct val="140000"/>
              </a:lnSpc>
              <a:spcBef>
                <a:spcPts val="0"/>
              </a:spcBef>
              <a:spcAft>
                <a:spcPts val="0"/>
              </a:spcAft>
              <a:buNone/>
            </a:pPr>
            <a:r>
              <a:rPr lang="en">
                <a:solidFill>
                  <a:schemeClr val="dk1"/>
                </a:solidFill>
                <a:highlight>
                  <a:srgbClr val="FFFFFF"/>
                </a:highlight>
                <a:latin typeface="Vollkorn"/>
                <a:ea typeface="Vollkorn"/>
                <a:cs typeface="Vollkorn"/>
                <a:sym typeface="Vollkorn"/>
              </a:rPr>
              <a:t>Pada file yang digunakan untuk menampilkan data. Kita perlu membuat suatu link atau tombol untuk menghapus data yang kita pilih. Kita juga memerlukan id berapa yang akan kita ingin hapus pada parameter id nya. </a:t>
            </a:r>
            <a:endParaRPr>
              <a:solidFill>
                <a:schemeClr val="dk1"/>
              </a:solidFill>
              <a:highlight>
                <a:srgbClr val="FFFFFF"/>
              </a:highlight>
              <a:latin typeface="Vollkorn"/>
              <a:ea typeface="Vollkorn"/>
              <a:cs typeface="Vollkorn"/>
              <a:sym typeface="Vollkorn"/>
            </a:endParaRPr>
          </a:p>
          <a:p>
            <a:pPr indent="0" lvl="0" marL="0" marR="0" rtl="0" algn="l">
              <a:lnSpc>
                <a:spcPct val="140000"/>
              </a:lnSpc>
              <a:spcBef>
                <a:spcPts val="0"/>
              </a:spcBef>
              <a:spcAft>
                <a:spcPts val="0"/>
              </a:spcAft>
              <a:buNone/>
            </a:pPr>
            <a:r>
              <a:rPr b="1" lang="en">
                <a:solidFill>
                  <a:schemeClr val="dk1"/>
                </a:solidFill>
                <a:highlight>
                  <a:srgbClr val="FFFFFF"/>
                </a:highlight>
                <a:latin typeface="Vollkorn"/>
                <a:ea typeface="Vollkorn"/>
                <a:cs typeface="Vollkorn"/>
                <a:sym typeface="Vollkorn"/>
              </a:rPr>
              <a:t>Contoh:</a:t>
            </a:r>
            <a:endParaRPr b="1">
              <a:solidFill>
                <a:schemeClr val="dk1"/>
              </a:solidFill>
              <a:highlight>
                <a:srgbClr val="FFFFFF"/>
              </a:highlight>
              <a:latin typeface="Vollkorn"/>
              <a:ea typeface="Vollkorn"/>
              <a:cs typeface="Vollkorn"/>
              <a:sym typeface="Vollkorn"/>
            </a:endParaRPr>
          </a:p>
          <a:p>
            <a:pPr indent="0" lvl="0" marL="0" marR="0" rtl="0" algn="l">
              <a:lnSpc>
                <a:spcPct val="140000"/>
              </a:lnSpc>
              <a:spcBef>
                <a:spcPts val="0"/>
              </a:spcBef>
              <a:spcAft>
                <a:spcPts val="0"/>
              </a:spcAft>
              <a:buNone/>
            </a:pPr>
            <a:r>
              <a:rPr lang="en">
                <a:solidFill>
                  <a:schemeClr val="dk1"/>
                </a:solidFill>
                <a:highlight>
                  <a:srgbClr val="FFFFFF"/>
                </a:highlight>
                <a:latin typeface="Courier New"/>
                <a:ea typeface="Courier New"/>
                <a:cs typeface="Courier New"/>
                <a:sym typeface="Courier New"/>
              </a:rPr>
              <a:t>&lt;a href="hapus.php?id=&lt;?php echo $d['id']; ?&gt;"&gt;HAPUS&lt;/a&gt;</a:t>
            </a:r>
            <a:endParaRPr>
              <a:solidFill>
                <a:schemeClr val="dk1"/>
              </a:solidFill>
              <a:highlight>
                <a:srgbClr val="FFFFFF"/>
              </a:highlight>
              <a:latin typeface="Courier New"/>
              <a:ea typeface="Courier New"/>
              <a:cs typeface="Courier New"/>
              <a:sym typeface="Courier New"/>
            </a:endParaRPr>
          </a:p>
          <a:p>
            <a:pPr indent="0" lvl="0" marL="0" marR="0" rtl="0" algn="l">
              <a:lnSpc>
                <a:spcPct val="140000"/>
              </a:lnSpc>
              <a:spcBef>
                <a:spcPts val="0"/>
              </a:spcBef>
              <a:spcAft>
                <a:spcPts val="0"/>
              </a:spcAft>
              <a:buNone/>
            </a:pPr>
            <a:r>
              <a:t/>
            </a:r>
            <a:endParaRPr>
              <a:solidFill>
                <a:schemeClr val="dk1"/>
              </a:solidFill>
              <a:highlight>
                <a:srgbClr val="FFFFFF"/>
              </a:highlight>
              <a:latin typeface="Courier New"/>
              <a:ea typeface="Courier New"/>
              <a:cs typeface="Courier New"/>
              <a:sym typeface="Courier New"/>
            </a:endParaRPr>
          </a:p>
          <a:p>
            <a:pPr indent="0" lvl="0" marL="0" marR="0" rtl="0" algn="l">
              <a:lnSpc>
                <a:spcPct val="140000"/>
              </a:lnSpc>
              <a:spcBef>
                <a:spcPts val="0"/>
              </a:spcBef>
              <a:spcAft>
                <a:spcPts val="0"/>
              </a:spcAft>
              <a:buNone/>
            </a:pPr>
            <a:r>
              <a:rPr lang="en">
                <a:solidFill>
                  <a:schemeClr val="dk1"/>
                </a:solidFill>
                <a:highlight>
                  <a:srgbClr val="FFFFFF"/>
                </a:highlight>
                <a:latin typeface="Vollkorn"/>
                <a:ea typeface="Vollkorn"/>
                <a:cs typeface="Vollkorn"/>
                <a:sym typeface="Vollkorn"/>
              </a:rPr>
              <a:t>Pada contoh diatas menggunakan link yang akan diarahkan ke file hapus.php, dimana link itu juga mengambil nilai atribut id (primary key) yang disimpan ke variabel id. Ini akan digunakan dalam proses penghapusan.</a:t>
            </a:r>
            <a:endParaRPr>
              <a:solidFill>
                <a:schemeClr val="dk1"/>
              </a:solidFill>
              <a:highlight>
                <a:srgbClr val="FFFFFF"/>
              </a:highlight>
              <a:latin typeface="Vollkorn"/>
              <a:ea typeface="Vollkorn"/>
              <a:cs typeface="Vollkorn"/>
              <a:sym typeface="Vollkorn"/>
            </a:endParaRPr>
          </a:p>
          <a:p>
            <a:pPr indent="0" lvl="0" marL="0" marR="0" rtl="0" algn="l">
              <a:lnSpc>
                <a:spcPct val="140000"/>
              </a:lnSpc>
              <a:spcBef>
                <a:spcPts val="0"/>
              </a:spcBef>
              <a:spcAft>
                <a:spcPts val="0"/>
              </a:spcAft>
              <a:buNone/>
            </a:pPr>
            <a:r>
              <a:t/>
            </a:r>
            <a:endParaRPr b="1">
              <a:solidFill>
                <a:schemeClr val="dk1"/>
              </a:solidFill>
              <a:highlight>
                <a:srgbClr val="FFFFFF"/>
              </a:highlight>
              <a:latin typeface="Vollkorn"/>
              <a:ea typeface="Vollkorn"/>
              <a:cs typeface="Vollkorn"/>
              <a:sym typeface="Vollkor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8"/>
          <p:cNvSpPr/>
          <p:nvPr/>
        </p:nvSpPr>
        <p:spPr>
          <a:xfrm>
            <a:off x="1534333" y="574686"/>
            <a:ext cx="6079200" cy="552900"/>
          </a:xfrm>
          <a:prstGeom prst="roundRect">
            <a:avLst>
              <a:gd fmla="val 16667" name="adj"/>
            </a:avLst>
          </a:prstGeom>
          <a:solidFill>
            <a:schemeClr val="lt1"/>
          </a:solidFill>
          <a:ln cap="rnd" cmpd="sng" w="38100">
            <a:solidFill>
              <a:schemeClr val="dk2">
                <a:alpha val="800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3000">
                <a:solidFill>
                  <a:schemeClr val="dk2"/>
                </a:solidFill>
                <a:latin typeface="Vollkorn Regular"/>
                <a:ea typeface="Vollkorn Regular"/>
                <a:cs typeface="Vollkorn Regular"/>
                <a:sym typeface="Vollkorn Regular"/>
              </a:rPr>
              <a:t>CRUD: Delete</a:t>
            </a:r>
            <a:endParaRPr b="1" i="0" sz="3000" u="none" cap="none" strike="noStrike">
              <a:solidFill>
                <a:schemeClr val="dk2"/>
              </a:solidFill>
              <a:latin typeface="Vollkorn Regular"/>
              <a:ea typeface="Vollkorn Regular"/>
              <a:cs typeface="Vollkorn Regular"/>
              <a:sym typeface="Vollkorn Regular"/>
            </a:endParaRPr>
          </a:p>
        </p:txBody>
      </p:sp>
      <p:sp>
        <p:nvSpPr>
          <p:cNvPr id="139" name="Google Shape;139;p28"/>
          <p:cNvSpPr txBox="1"/>
          <p:nvPr/>
        </p:nvSpPr>
        <p:spPr>
          <a:xfrm>
            <a:off x="552100" y="1365703"/>
            <a:ext cx="8043900" cy="2798700"/>
          </a:xfrm>
          <a:prstGeom prst="rect">
            <a:avLst/>
          </a:prstGeom>
          <a:noFill/>
          <a:ln>
            <a:noFill/>
          </a:ln>
        </p:spPr>
        <p:txBody>
          <a:bodyPr anchorCtr="0" anchor="t" bIns="34275" lIns="68575" spcFirstLastPara="1" rIns="68575" wrap="square" tIns="34275">
            <a:noAutofit/>
          </a:bodyPr>
          <a:lstStyle/>
          <a:p>
            <a:pPr indent="-317500" lvl="0" marL="457200" marR="0" rtl="0" algn="l">
              <a:lnSpc>
                <a:spcPct val="140000"/>
              </a:lnSpc>
              <a:spcBef>
                <a:spcPts val="0"/>
              </a:spcBef>
              <a:spcAft>
                <a:spcPts val="0"/>
              </a:spcAft>
              <a:buClr>
                <a:schemeClr val="dk1"/>
              </a:buClr>
              <a:buSzPts val="1400"/>
              <a:buFont typeface="Vollkorn"/>
              <a:buChar char="●"/>
            </a:pPr>
            <a:r>
              <a:rPr lang="en">
                <a:solidFill>
                  <a:schemeClr val="dk1"/>
                </a:solidFill>
                <a:highlight>
                  <a:srgbClr val="FFFFFF"/>
                </a:highlight>
                <a:latin typeface="Vollkorn"/>
                <a:ea typeface="Vollkorn"/>
                <a:cs typeface="Vollkorn"/>
                <a:sym typeface="Vollkorn"/>
              </a:rPr>
              <a:t>Pada file hapus.php kita memanggil file koneksi untuk menghubungkannya dengan database menggunakan </a:t>
            </a:r>
            <a:r>
              <a:rPr b="1" lang="en">
                <a:solidFill>
                  <a:schemeClr val="dk1"/>
                </a:solidFill>
                <a:highlight>
                  <a:srgbClr val="FFFFFF"/>
                </a:highlight>
                <a:latin typeface="Vollkorn"/>
                <a:ea typeface="Vollkorn"/>
                <a:cs typeface="Vollkorn"/>
                <a:sym typeface="Vollkorn"/>
              </a:rPr>
              <a:t>include</a:t>
            </a:r>
            <a:r>
              <a:rPr lang="en">
                <a:solidFill>
                  <a:schemeClr val="dk1"/>
                </a:solidFill>
                <a:highlight>
                  <a:srgbClr val="FFFFFF"/>
                </a:highlight>
                <a:latin typeface="Vollkorn"/>
                <a:ea typeface="Vollkorn"/>
                <a:cs typeface="Vollkorn"/>
                <a:sym typeface="Vollkorn"/>
              </a:rPr>
              <a:t>.</a:t>
            </a:r>
            <a:endParaRPr>
              <a:solidFill>
                <a:schemeClr val="dk1"/>
              </a:solidFill>
              <a:highlight>
                <a:srgbClr val="FFFFFF"/>
              </a:highlight>
              <a:latin typeface="Vollkorn"/>
              <a:ea typeface="Vollkorn"/>
              <a:cs typeface="Vollkorn"/>
              <a:sym typeface="Vollkorn"/>
            </a:endParaRPr>
          </a:p>
          <a:p>
            <a:pPr indent="-317500" lvl="0" marL="457200" marR="0" rtl="0" algn="l">
              <a:lnSpc>
                <a:spcPct val="140000"/>
              </a:lnSpc>
              <a:spcBef>
                <a:spcPts val="0"/>
              </a:spcBef>
              <a:spcAft>
                <a:spcPts val="0"/>
              </a:spcAft>
              <a:buClr>
                <a:schemeClr val="dk1"/>
              </a:buClr>
              <a:buSzPts val="1400"/>
              <a:buFont typeface="Vollkorn"/>
              <a:buChar char="●"/>
            </a:pPr>
            <a:r>
              <a:rPr lang="en">
                <a:solidFill>
                  <a:schemeClr val="dk1"/>
                </a:solidFill>
                <a:highlight>
                  <a:srgbClr val="FFFFFF"/>
                </a:highlight>
                <a:latin typeface="Vollkorn"/>
                <a:ea typeface="Vollkorn"/>
                <a:cs typeface="Vollkorn"/>
                <a:sym typeface="Vollkorn"/>
              </a:rPr>
              <a:t>Kemudian menangkap data id yang dikirimkan menggunakan </a:t>
            </a:r>
            <a:r>
              <a:rPr b="1" lang="en">
                <a:solidFill>
                  <a:schemeClr val="dk1"/>
                </a:solidFill>
                <a:highlight>
                  <a:srgbClr val="FFFFFF"/>
                </a:highlight>
                <a:latin typeface="Vollkorn"/>
                <a:ea typeface="Vollkorn"/>
                <a:cs typeface="Vollkorn"/>
                <a:sym typeface="Vollkorn"/>
              </a:rPr>
              <a:t>GET </a:t>
            </a:r>
            <a:r>
              <a:rPr lang="en">
                <a:solidFill>
                  <a:schemeClr val="dk1"/>
                </a:solidFill>
                <a:highlight>
                  <a:srgbClr val="FFFFFF"/>
                </a:highlight>
                <a:latin typeface="Vollkorn"/>
                <a:ea typeface="Vollkorn"/>
                <a:cs typeface="Vollkorn"/>
                <a:sym typeface="Vollkorn"/>
              </a:rPr>
              <a:t>lalu dimasukkan ke dalam variabel id (bebas menggunakan variabel apa).</a:t>
            </a:r>
            <a:endParaRPr>
              <a:solidFill>
                <a:schemeClr val="dk1"/>
              </a:solidFill>
              <a:highlight>
                <a:srgbClr val="FFFFFF"/>
              </a:highlight>
              <a:latin typeface="Vollkorn"/>
              <a:ea typeface="Vollkorn"/>
              <a:cs typeface="Vollkorn"/>
              <a:sym typeface="Vollkorn"/>
            </a:endParaRPr>
          </a:p>
          <a:p>
            <a:pPr indent="-317500" lvl="0" marL="457200" marR="0" rtl="0" algn="l">
              <a:lnSpc>
                <a:spcPct val="140000"/>
              </a:lnSpc>
              <a:spcBef>
                <a:spcPts val="0"/>
              </a:spcBef>
              <a:spcAft>
                <a:spcPts val="0"/>
              </a:spcAft>
              <a:buClr>
                <a:schemeClr val="dk1"/>
              </a:buClr>
              <a:buSzPts val="1400"/>
              <a:buFont typeface="Vollkorn"/>
              <a:buChar char="●"/>
            </a:pPr>
            <a:r>
              <a:rPr lang="en">
                <a:solidFill>
                  <a:schemeClr val="dk1"/>
                </a:solidFill>
                <a:highlight>
                  <a:srgbClr val="FFFFFF"/>
                </a:highlight>
                <a:latin typeface="Vollkorn"/>
                <a:ea typeface="Vollkorn"/>
                <a:cs typeface="Vollkorn"/>
                <a:sym typeface="Vollkorn"/>
              </a:rPr>
              <a:t>Kemudian, gunakan perintah query “</a:t>
            </a:r>
            <a:r>
              <a:rPr b="1" lang="en">
                <a:solidFill>
                  <a:schemeClr val="dk1"/>
                </a:solidFill>
                <a:highlight>
                  <a:srgbClr val="FFFFFF"/>
                </a:highlight>
                <a:latin typeface="Vollkorn"/>
                <a:ea typeface="Vollkorn"/>
                <a:cs typeface="Vollkorn"/>
                <a:sym typeface="Vollkorn"/>
              </a:rPr>
              <a:t>delete</a:t>
            </a:r>
            <a:r>
              <a:rPr lang="en">
                <a:solidFill>
                  <a:schemeClr val="dk1"/>
                </a:solidFill>
                <a:highlight>
                  <a:srgbClr val="FFFFFF"/>
                </a:highlight>
                <a:latin typeface="Vollkorn"/>
                <a:ea typeface="Vollkorn"/>
                <a:cs typeface="Vollkorn"/>
                <a:sym typeface="Vollkorn"/>
              </a:rPr>
              <a:t>” untuk menghapus datanya.</a:t>
            </a:r>
            <a:endParaRPr>
              <a:solidFill>
                <a:schemeClr val="dk1"/>
              </a:solidFill>
              <a:highlight>
                <a:srgbClr val="FFFFFF"/>
              </a:highlight>
              <a:latin typeface="Vollkorn"/>
              <a:ea typeface="Vollkorn"/>
              <a:cs typeface="Vollkorn"/>
              <a:sym typeface="Vollkor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9"/>
          <p:cNvSpPr/>
          <p:nvPr/>
        </p:nvSpPr>
        <p:spPr>
          <a:xfrm>
            <a:off x="1534333" y="574686"/>
            <a:ext cx="6079200" cy="552900"/>
          </a:xfrm>
          <a:prstGeom prst="roundRect">
            <a:avLst>
              <a:gd fmla="val 16667" name="adj"/>
            </a:avLst>
          </a:prstGeom>
          <a:solidFill>
            <a:schemeClr val="lt1"/>
          </a:solidFill>
          <a:ln cap="rnd" cmpd="sng" w="38100">
            <a:solidFill>
              <a:schemeClr val="dk2">
                <a:alpha val="800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3000">
                <a:solidFill>
                  <a:schemeClr val="dk2"/>
                </a:solidFill>
                <a:latin typeface="Vollkorn Regular"/>
                <a:ea typeface="Vollkorn Regular"/>
                <a:cs typeface="Vollkorn Regular"/>
                <a:sym typeface="Vollkorn Regular"/>
              </a:rPr>
              <a:t>CRUD: Delete</a:t>
            </a:r>
            <a:endParaRPr b="1" i="0" sz="3000" u="none" cap="none" strike="noStrike">
              <a:solidFill>
                <a:schemeClr val="dk2"/>
              </a:solidFill>
              <a:latin typeface="Vollkorn Regular"/>
              <a:ea typeface="Vollkorn Regular"/>
              <a:cs typeface="Vollkorn Regular"/>
              <a:sym typeface="Vollkorn Regular"/>
            </a:endParaRPr>
          </a:p>
        </p:txBody>
      </p:sp>
      <p:sp>
        <p:nvSpPr>
          <p:cNvPr id="145" name="Google Shape;145;p29"/>
          <p:cNvSpPr txBox="1"/>
          <p:nvPr/>
        </p:nvSpPr>
        <p:spPr>
          <a:xfrm>
            <a:off x="552100" y="1365700"/>
            <a:ext cx="4194900" cy="2798700"/>
          </a:xfrm>
          <a:prstGeom prst="rect">
            <a:avLst/>
          </a:prstGeom>
          <a:noFill/>
          <a:ln>
            <a:noFill/>
          </a:ln>
        </p:spPr>
        <p:txBody>
          <a:bodyPr anchorCtr="0" anchor="t" bIns="34275" lIns="68575" spcFirstLastPara="1" rIns="68575" wrap="square" tIns="34275">
            <a:noAutofit/>
          </a:bodyPr>
          <a:lstStyle/>
          <a:p>
            <a:pPr indent="0" lvl="0" marL="0" marR="0" rtl="0" algn="l">
              <a:lnSpc>
                <a:spcPct val="140000"/>
              </a:lnSpc>
              <a:spcBef>
                <a:spcPts val="0"/>
              </a:spcBef>
              <a:spcAft>
                <a:spcPts val="0"/>
              </a:spcAft>
              <a:buNone/>
            </a:pPr>
            <a:r>
              <a:rPr lang="en">
                <a:solidFill>
                  <a:schemeClr val="dk1"/>
                </a:solidFill>
                <a:highlight>
                  <a:srgbClr val="FFFFFF"/>
                </a:highlight>
                <a:latin typeface="Vollkorn"/>
                <a:ea typeface="Vollkorn"/>
                <a:cs typeface="Vollkorn"/>
                <a:sym typeface="Vollkorn"/>
              </a:rPr>
              <a:t>Contoh file hapus.php</a:t>
            </a:r>
            <a:endParaRPr>
              <a:solidFill>
                <a:schemeClr val="dk1"/>
              </a:solidFill>
              <a:highlight>
                <a:srgbClr val="FFFFFF"/>
              </a:highlight>
              <a:latin typeface="Vollkorn"/>
              <a:ea typeface="Vollkorn"/>
              <a:cs typeface="Vollkorn"/>
              <a:sym typeface="Vollkorn"/>
            </a:endParaRPr>
          </a:p>
          <a:p>
            <a:pPr indent="0" lvl="0" marL="0" marR="0" rtl="0" algn="l">
              <a:lnSpc>
                <a:spcPct val="140000"/>
              </a:lnSpc>
              <a:spcBef>
                <a:spcPts val="0"/>
              </a:spcBef>
              <a:spcAft>
                <a:spcPts val="0"/>
              </a:spcAft>
              <a:buClr>
                <a:schemeClr val="dk1"/>
              </a:buClr>
              <a:buSzPts val="1100"/>
              <a:buFont typeface="Arial"/>
              <a:buNone/>
            </a:pPr>
            <a:r>
              <a:rPr lang="en">
                <a:solidFill>
                  <a:schemeClr val="dk1"/>
                </a:solidFill>
                <a:highlight>
                  <a:srgbClr val="FFFFFF"/>
                </a:highlight>
                <a:latin typeface="Vollkorn"/>
                <a:ea typeface="Vollkorn"/>
                <a:cs typeface="Vollkorn"/>
                <a:sym typeface="Vollkorn"/>
              </a:rPr>
              <a:t>&lt;?php </a:t>
            </a:r>
            <a:endParaRPr>
              <a:solidFill>
                <a:schemeClr val="dk1"/>
              </a:solidFill>
              <a:highlight>
                <a:srgbClr val="FFFFFF"/>
              </a:highlight>
              <a:latin typeface="Vollkorn"/>
              <a:ea typeface="Vollkorn"/>
              <a:cs typeface="Vollkorn"/>
              <a:sym typeface="Vollkorn"/>
            </a:endParaRPr>
          </a:p>
          <a:p>
            <a:pPr indent="0" lvl="0" marL="0" marR="0" rtl="0" algn="l">
              <a:lnSpc>
                <a:spcPct val="140000"/>
              </a:lnSpc>
              <a:spcBef>
                <a:spcPts val="0"/>
              </a:spcBef>
              <a:spcAft>
                <a:spcPts val="0"/>
              </a:spcAft>
              <a:buClr>
                <a:schemeClr val="dk1"/>
              </a:buClr>
              <a:buSzPts val="1100"/>
              <a:buFont typeface="Arial"/>
              <a:buNone/>
            </a:pPr>
            <a:r>
              <a:rPr lang="en">
                <a:solidFill>
                  <a:schemeClr val="dk1"/>
                </a:solidFill>
                <a:highlight>
                  <a:srgbClr val="FFFFFF"/>
                </a:highlight>
                <a:latin typeface="Vollkorn"/>
                <a:ea typeface="Vollkorn"/>
                <a:cs typeface="Vollkorn"/>
                <a:sym typeface="Vollkorn"/>
              </a:rPr>
              <a:t>// koneksi database</a:t>
            </a:r>
            <a:endParaRPr>
              <a:solidFill>
                <a:schemeClr val="dk1"/>
              </a:solidFill>
              <a:highlight>
                <a:srgbClr val="FFFFFF"/>
              </a:highlight>
              <a:latin typeface="Vollkorn"/>
              <a:ea typeface="Vollkorn"/>
              <a:cs typeface="Vollkorn"/>
              <a:sym typeface="Vollkorn"/>
            </a:endParaRPr>
          </a:p>
          <a:p>
            <a:pPr indent="0" lvl="0" marL="0" marR="0" rtl="0" algn="l">
              <a:lnSpc>
                <a:spcPct val="140000"/>
              </a:lnSpc>
              <a:spcBef>
                <a:spcPts val="0"/>
              </a:spcBef>
              <a:spcAft>
                <a:spcPts val="0"/>
              </a:spcAft>
              <a:buNone/>
            </a:pPr>
            <a:r>
              <a:rPr lang="en">
                <a:solidFill>
                  <a:schemeClr val="dk1"/>
                </a:solidFill>
                <a:highlight>
                  <a:srgbClr val="FFFFFF"/>
                </a:highlight>
                <a:latin typeface="Courier New"/>
                <a:ea typeface="Courier New"/>
                <a:cs typeface="Courier New"/>
                <a:sym typeface="Courier New"/>
              </a:rPr>
              <a:t>include 'koneksi.php';</a:t>
            </a:r>
            <a:endParaRPr>
              <a:solidFill>
                <a:schemeClr val="dk1"/>
              </a:solidFill>
              <a:highlight>
                <a:srgbClr val="FFFFFF"/>
              </a:highlight>
              <a:latin typeface="Courier New"/>
              <a:ea typeface="Courier New"/>
              <a:cs typeface="Courier New"/>
              <a:sym typeface="Courier New"/>
            </a:endParaRPr>
          </a:p>
          <a:p>
            <a:pPr indent="0" lvl="0" marL="0" marR="0" rtl="0" algn="l">
              <a:lnSpc>
                <a:spcPct val="140000"/>
              </a:lnSpc>
              <a:spcBef>
                <a:spcPts val="0"/>
              </a:spcBef>
              <a:spcAft>
                <a:spcPts val="0"/>
              </a:spcAft>
              <a:buClr>
                <a:schemeClr val="dk1"/>
              </a:buClr>
              <a:buSzPts val="1100"/>
              <a:buFont typeface="Arial"/>
              <a:buNone/>
            </a:pPr>
            <a:r>
              <a:t/>
            </a:r>
            <a:endParaRPr>
              <a:solidFill>
                <a:schemeClr val="dk1"/>
              </a:solidFill>
              <a:highlight>
                <a:srgbClr val="FFFFFF"/>
              </a:highlight>
              <a:latin typeface="Vollkorn"/>
              <a:ea typeface="Vollkorn"/>
              <a:cs typeface="Vollkorn"/>
              <a:sym typeface="Vollkorn"/>
            </a:endParaRPr>
          </a:p>
          <a:p>
            <a:pPr indent="0" lvl="0" marL="0" marR="0" rtl="0" algn="l">
              <a:lnSpc>
                <a:spcPct val="140000"/>
              </a:lnSpc>
              <a:spcBef>
                <a:spcPts val="0"/>
              </a:spcBef>
              <a:spcAft>
                <a:spcPts val="0"/>
              </a:spcAft>
              <a:buClr>
                <a:schemeClr val="dk1"/>
              </a:buClr>
              <a:buSzPts val="1100"/>
              <a:buFont typeface="Arial"/>
              <a:buNone/>
            </a:pPr>
            <a:r>
              <a:rPr lang="en">
                <a:solidFill>
                  <a:schemeClr val="dk1"/>
                </a:solidFill>
                <a:highlight>
                  <a:srgbClr val="FFFFFF"/>
                </a:highlight>
                <a:latin typeface="Vollkorn"/>
                <a:ea typeface="Vollkorn"/>
                <a:cs typeface="Vollkorn"/>
                <a:sym typeface="Vollkorn"/>
              </a:rPr>
              <a:t>// menangkap data id yang di kirim dari url</a:t>
            </a:r>
            <a:endParaRPr>
              <a:solidFill>
                <a:schemeClr val="dk1"/>
              </a:solidFill>
              <a:highlight>
                <a:srgbClr val="FFFFFF"/>
              </a:highlight>
              <a:latin typeface="Vollkorn"/>
              <a:ea typeface="Vollkorn"/>
              <a:cs typeface="Vollkorn"/>
              <a:sym typeface="Vollkorn"/>
            </a:endParaRPr>
          </a:p>
          <a:p>
            <a:pPr indent="0" lvl="0" marL="0" marR="0" rtl="0" algn="l">
              <a:lnSpc>
                <a:spcPct val="140000"/>
              </a:lnSpc>
              <a:spcBef>
                <a:spcPts val="0"/>
              </a:spcBef>
              <a:spcAft>
                <a:spcPts val="0"/>
              </a:spcAft>
              <a:buClr>
                <a:schemeClr val="dk1"/>
              </a:buClr>
              <a:buSzPts val="1100"/>
              <a:buFont typeface="Arial"/>
              <a:buNone/>
            </a:pPr>
            <a:r>
              <a:rPr lang="en">
                <a:solidFill>
                  <a:schemeClr val="dk1"/>
                </a:solidFill>
                <a:highlight>
                  <a:srgbClr val="FFFFFF"/>
                </a:highlight>
                <a:latin typeface="Courier New"/>
                <a:ea typeface="Courier New"/>
                <a:cs typeface="Courier New"/>
                <a:sym typeface="Courier New"/>
              </a:rPr>
              <a:t>$id = $_GET['id'];</a:t>
            </a:r>
            <a:endParaRPr>
              <a:solidFill>
                <a:schemeClr val="dk1"/>
              </a:solidFill>
              <a:highlight>
                <a:srgbClr val="FFFFFF"/>
              </a:highlight>
              <a:latin typeface="Courier New"/>
              <a:ea typeface="Courier New"/>
              <a:cs typeface="Courier New"/>
              <a:sym typeface="Courier New"/>
            </a:endParaRPr>
          </a:p>
          <a:p>
            <a:pPr indent="0" lvl="0" marL="0" marR="0" rtl="0" algn="l">
              <a:lnSpc>
                <a:spcPct val="140000"/>
              </a:lnSpc>
              <a:spcBef>
                <a:spcPts val="0"/>
              </a:spcBef>
              <a:spcAft>
                <a:spcPts val="0"/>
              </a:spcAft>
              <a:buNone/>
            </a:pPr>
            <a:r>
              <a:t/>
            </a:r>
            <a:endParaRPr>
              <a:solidFill>
                <a:schemeClr val="dk1"/>
              </a:solidFill>
              <a:highlight>
                <a:srgbClr val="FFFFFF"/>
              </a:highlight>
              <a:latin typeface="Vollkorn"/>
              <a:ea typeface="Vollkorn"/>
              <a:cs typeface="Vollkorn"/>
              <a:sym typeface="Vollkorn"/>
            </a:endParaRPr>
          </a:p>
        </p:txBody>
      </p:sp>
      <p:sp>
        <p:nvSpPr>
          <p:cNvPr id="146" name="Google Shape;146;p29"/>
          <p:cNvSpPr txBox="1"/>
          <p:nvPr/>
        </p:nvSpPr>
        <p:spPr>
          <a:xfrm>
            <a:off x="4945200" y="1574025"/>
            <a:ext cx="3792600" cy="30000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lang="en">
                <a:solidFill>
                  <a:schemeClr val="dk1"/>
                </a:solidFill>
                <a:highlight>
                  <a:schemeClr val="lt1"/>
                </a:highlight>
                <a:latin typeface="Vollkorn"/>
                <a:ea typeface="Vollkorn"/>
                <a:cs typeface="Vollkorn"/>
                <a:sym typeface="Vollkorn"/>
              </a:rPr>
              <a:t>// menghapus data dari database</a:t>
            </a:r>
            <a:endParaRPr>
              <a:solidFill>
                <a:schemeClr val="dk1"/>
              </a:solidFill>
              <a:highlight>
                <a:schemeClr val="lt1"/>
              </a:highlight>
              <a:latin typeface="Vollkorn"/>
              <a:ea typeface="Vollkorn"/>
              <a:cs typeface="Vollkorn"/>
              <a:sym typeface="Vollkorn"/>
            </a:endParaRPr>
          </a:p>
          <a:p>
            <a:pPr indent="0" lvl="0" marL="0" rtl="0" algn="l">
              <a:lnSpc>
                <a:spcPct val="140000"/>
              </a:lnSpc>
              <a:spcBef>
                <a:spcPts val="0"/>
              </a:spcBef>
              <a:spcAft>
                <a:spcPts val="0"/>
              </a:spcAft>
              <a:buNone/>
            </a:pPr>
            <a:r>
              <a:rPr lang="en">
                <a:solidFill>
                  <a:schemeClr val="dk1"/>
                </a:solidFill>
                <a:highlight>
                  <a:schemeClr val="lt1"/>
                </a:highlight>
                <a:latin typeface="Courier New"/>
                <a:ea typeface="Courier New"/>
                <a:cs typeface="Courier New"/>
                <a:sym typeface="Courier New"/>
              </a:rPr>
              <a:t>mysqli_query($koneksi,"delete from mahasiswa where id='$id'");</a:t>
            </a:r>
            <a:endParaRPr>
              <a:solidFill>
                <a:schemeClr val="dk1"/>
              </a:solidFill>
              <a:highlight>
                <a:schemeClr val="lt1"/>
              </a:highlight>
              <a:latin typeface="Courier New"/>
              <a:ea typeface="Courier New"/>
              <a:cs typeface="Courier New"/>
              <a:sym typeface="Courier New"/>
            </a:endParaRPr>
          </a:p>
          <a:p>
            <a:pPr indent="0" lvl="0" marL="0" rtl="0" algn="l">
              <a:lnSpc>
                <a:spcPct val="140000"/>
              </a:lnSpc>
              <a:spcBef>
                <a:spcPts val="0"/>
              </a:spcBef>
              <a:spcAft>
                <a:spcPts val="0"/>
              </a:spcAft>
              <a:buNone/>
            </a:pPr>
            <a:r>
              <a:t/>
            </a:r>
            <a:endParaRPr>
              <a:solidFill>
                <a:schemeClr val="dk1"/>
              </a:solidFill>
              <a:highlight>
                <a:schemeClr val="lt1"/>
              </a:highlight>
              <a:latin typeface="Vollkorn"/>
              <a:ea typeface="Vollkorn"/>
              <a:cs typeface="Vollkorn"/>
              <a:sym typeface="Vollkorn"/>
            </a:endParaRPr>
          </a:p>
          <a:p>
            <a:pPr indent="0" lvl="0" marL="0" rtl="0" algn="l">
              <a:lnSpc>
                <a:spcPct val="140000"/>
              </a:lnSpc>
              <a:spcBef>
                <a:spcPts val="0"/>
              </a:spcBef>
              <a:spcAft>
                <a:spcPts val="0"/>
              </a:spcAft>
              <a:buNone/>
            </a:pPr>
            <a:r>
              <a:rPr lang="en">
                <a:solidFill>
                  <a:schemeClr val="dk1"/>
                </a:solidFill>
                <a:highlight>
                  <a:schemeClr val="lt1"/>
                </a:highlight>
                <a:latin typeface="Vollkorn"/>
                <a:ea typeface="Vollkorn"/>
                <a:cs typeface="Vollkorn"/>
                <a:sym typeface="Vollkorn"/>
              </a:rPr>
              <a:t>// mengalihkan halaman kembali ke </a:t>
            </a:r>
            <a:r>
              <a:rPr lang="en">
                <a:solidFill>
                  <a:schemeClr val="dk1"/>
                </a:solidFill>
                <a:highlight>
                  <a:schemeClr val="lt1"/>
                </a:highlight>
                <a:latin typeface="Courier New"/>
                <a:ea typeface="Courier New"/>
                <a:cs typeface="Courier New"/>
                <a:sym typeface="Courier New"/>
              </a:rPr>
              <a:t>index.php</a:t>
            </a:r>
            <a:endParaRPr>
              <a:solidFill>
                <a:schemeClr val="dk1"/>
              </a:solidFill>
              <a:highlight>
                <a:schemeClr val="lt1"/>
              </a:highlight>
              <a:latin typeface="Courier New"/>
              <a:ea typeface="Courier New"/>
              <a:cs typeface="Courier New"/>
              <a:sym typeface="Courier New"/>
            </a:endParaRPr>
          </a:p>
          <a:p>
            <a:pPr indent="0" lvl="0" marL="0" rtl="0" algn="l">
              <a:lnSpc>
                <a:spcPct val="140000"/>
              </a:lnSpc>
              <a:spcBef>
                <a:spcPts val="0"/>
              </a:spcBef>
              <a:spcAft>
                <a:spcPts val="0"/>
              </a:spcAft>
              <a:buNone/>
            </a:pPr>
            <a:r>
              <a:rPr lang="en">
                <a:solidFill>
                  <a:schemeClr val="dk1"/>
                </a:solidFill>
                <a:highlight>
                  <a:schemeClr val="lt1"/>
                </a:highlight>
                <a:latin typeface="Courier New"/>
                <a:ea typeface="Courier New"/>
                <a:cs typeface="Courier New"/>
                <a:sym typeface="Courier New"/>
              </a:rPr>
              <a:t>header("location:index.php");</a:t>
            </a:r>
            <a:endParaRPr>
              <a:solidFill>
                <a:schemeClr val="dk1"/>
              </a:solidFill>
              <a:highlight>
                <a:schemeClr val="lt1"/>
              </a:highlight>
              <a:latin typeface="Courier New"/>
              <a:ea typeface="Courier New"/>
              <a:cs typeface="Courier New"/>
              <a:sym typeface="Courier New"/>
            </a:endParaRPr>
          </a:p>
          <a:p>
            <a:pPr indent="0" lvl="0" marL="0" rtl="0" algn="l">
              <a:lnSpc>
                <a:spcPct val="140000"/>
              </a:lnSpc>
              <a:spcBef>
                <a:spcPts val="0"/>
              </a:spcBef>
              <a:spcAft>
                <a:spcPts val="0"/>
              </a:spcAft>
              <a:buNone/>
            </a:pPr>
            <a:r>
              <a:rPr lang="en">
                <a:solidFill>
                  <a:schemeClr val="dk1"/>
                </a:solidFill>
                <a:highlight>
                  <a:schemeClr val="lt1"/>
                </a:highlight>
                <a:latin typeface="Vollkorn"/>
                <a:ea typeface="Vollkorn"/>
                <a:cs typeface="Vollkorn"/>
                <a:sym typeface="Vollkorn"/>
              </a:rPr>
              <a:t>?&gt;</a:t>
            </a:r>
            <a:endParaRPr/>
          </a:p>
        </p:txBody>
      </p:sp>
      <p:sp>
        <p:nvSpPr>
          <p:cNvPr id="147" name="Google Shape;147;p29"/>
          <p:cNvSpPr txBox="1"/>
          <p:nvPr/>
        </p:nvSpPr>
        <p:spPr>
          <a:xfrm>
            <a:off x="718850" y="4090000"/>
            <a:ext cx="7052100" cy="76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Vollkorn"/>
                <a:ea typeface="Vollkorn"/>
                <a:cs typeface="Vollkorn"/>
                <a:sym typeface="Vollkorn"/>
              </a:rPr>
              <a:t>Kita juga dapat memanfaatkan kotak dialog javascript seperti alert sebagai pemberitahuan ketika melakukan proses penghapusan atau </a:t>
            </a:r>
            <a:r>
              <a:rPr b="1" lang="en">
                <a:latin typeface="Vollkorn"/>
                <a:ea typeface="Vollkorn"/>
                <a:cs typeface="Vollkorn"/>
                <a:sym typeface="Vollkorn"/>
              </a:rPr>
              <a:t>confirm sebagai pilihan OK atau Cancel. </a:t>
            </a:r>
            <a:endParaRPr b="1">
              <a:latin typeface="Vollkorn"/>
              <a:ea typeface="Vollkorn"/>
              <a:cs typeface="Vollkorn"/>
              <a:sym typeface="Vollkor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0"/>
          <p:cNvSpPr/>
          <p:nvPr/>
        </p:nvSpPr>
        <p:spPr>
          <a:xfrm>
            <a:off x="1534333" y="269886"/>
            <a:ext cx="6079200" cy="552900"/>
          </a:xfrm>
          <a:prstGeom prst="roundRect">
            <a:avLst>
              <a:gd fmla="val 16667" name="adj"/>
            </a:avLst>
          </a:prstGeom>
          <a:solidFill>
            <a:schemeClr val="lt1"/>
          </a:solidFill>
          <a:ln cap="rnd" cmpd="sng" w="38100">
            <a:solidFill>
              <a:schemeClr val="dk2">
                <a:alpha val="800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3000">
                <a:solidFill>
                  <a:schemeClr val="dk2"/>
                </a:solidFill>
                <a:latin typeface="Vollkorn Regular"/>
                <a:ea typeface="Vollkorn Regular"/>
                <a:cs typeface="Vollkorn Regular"/>
                <a:sym typeface="Vollkorn Regular"/>
              </a:rPr>
              <a:t>SESSION</a:t>
            </a:r>
            <a:endParaRPr b="1" i="0" sz="3000" u="none" cap="none" strike="noStrike">
              <a:solidFill>
                <a:schemeClr val="dk2"/>
              </a:solidFill>
              <a:latin typeface="Vollkorn Regular"/>
              <a:ea typeface="Vollkorn Regular"/>
              <a:cs typeface="Vollkorn Regular"/>
              <a:sym typeface="Vollkorn Regular"/>
            </a:endParaRPr>
          </a:p>
        </p:txBody>
      </p:sp>
      <p:sp>
        <p:nvSpPr>
          <p:cNvPr id="153" name="Google Shape;153;p30"/>
          <p:cNvSpPr txBox="1"/>
          <p:nvPr/>
        </p:nvSpPr>
        <p:spPr>
          <a:xfrm>
            <a:off x="627000" y="934575"/>
            <a:ext cx="7945800" cy="39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EFEFE"/>
                </a:highlight>
                <a:latin typeface="Vollkorn"/>
                <a:ea typeface="Vollkorn"/>
                <a:cs typeface="Vollkorn"/>
                <a:sym typeface="Vollkorn"/>
              </a:rPr>
              <a:t>Session adalah mekanisme untuk mempertahankan informasi di semua halaman web yang berbe</a:t>
            </a:r>
            <a:r>
              <a:rPr lang="en">
                <a:highlight>
                  <a:srgbClr val="FEFEFE"/>
                </a:highlight>
                <a:latin typeface="Vollkorn"/>
                <a:ea typeface="Vollkorn"/>
                <a:cs typeface="Vollkorn"/>
                <a:sym typeface="Vollkorn"/>
              </a:rPr>
              <a:t>d</a:t>
            </a:r>
            <a:r>
              <a:rPr lang="en">
                <a:highlight>
                  <a:srgbClr val="FEFEFE"/>
                </a:highlight>
                <a:latin typeface="Vollkorn"/>
                <a:ea typeface="Vollkorn"/>
                <a:cs typeface="Vollkorn"/>
                <a:sym typeface="Vollkorn"/>
              </a:rPr>
              <a:t>a untuk mengidentifikasi pengguna saat mereka menelusuri situs atau aplikasi.</a:t>
            </a:r>
            <a:endParaRPr>
              <a:highlight>
                <a:srgbClr val="FEFEFE"/>
              </a:highlight>
              <a:latin typeface="Vollkorn"/>
              <a:ea typeface="Vollkorn"/>
              <a:cs typeface="Vollkorn"/>
              <a:sym typeface="Vollkorn"/>
            </a:endParaRPr>
          </a:p>
          <a:p>
            <a:pPr indent="0" lvl="0" marL="0" rtl="0" algn="l">
              <a:spcBef>
                <a:spcPts val="0"/>
              </a:spcBef>
              <a:spcAft>
                <a:spcPts val="0"/>
              </a:spcAft>
              <a:buNone/>
            </a:pPr>
            <a:r>
              <a:t/>
            </a:r>
            <a:endParaRPr>
              <a:highlight>
                <a:srgbClr val="FEFEFE"/>
              </a:highlight>
              <a:latin typeface="Vollkorn"/>
              <a:ea typeface="Vollkorn"/>
              <a:cs typeface="Vollkorn"/>
              <a:sym typeface="Vollkorn"/>
            </a:endParaRPr>
          </a:p>
          <a:p>
            <a:pPr indent="0" lvl="0" marL="0" rtl="0" algn="l">
              <a:spcBef>
                <a:spcPts val="0"/>
              </a:spcBef>
              <a:spcAft>
                <a:spcPts val="0"/>
              </a:spcAft>
              <a:buNone/>
            </a:pPr>
            <a:r>
              <a:rPr lang="en">
                <a:highlight>
                  <a:srgbClr val="FEFEFE"/>
                </a:highlight>
                <a:latin typeface="Vollkorn"/>
                <a:ea typeface="Vollkorn"/>
                <a:cs typeface="Vollkorn"/>
                <a:sym typeface="Vollkorn"/>
              </a:rPr>
              <a:t>Session memungkinkan kita untuk berbagi informasi ke semua halaman yang berbeda dalam satu situs atau aplikasi—sehingga dapat membantu menjaga state. Ini memungkinkan server mengetahui bahwa semua request berasal dari pengguna yang sama, sehingga situs bisa menampilkan informasi spesifik dari pengguna serta preferensi.</a:t>
            </a:r>
            <a:endParaRPr>
              <a:highlight>
                <a:srgbClr val="FEFEFE"/>
              </a:highlight>
              <a:latin typeface="Vollkorn"/>
              <a:ea typeface="Vollkorn"/>
              <a:cs typeface="Vollkorn"/>
              <a:sym typeface="Vollkorn"/>
            </a:endParaRPr>
          </a:p>
          <a:p>
            <a:pPr indent="0" lvl="0" marL="0" rtl="0" algn="l">
              <a:spcBef>
                <a:spcPts val="0"/>
              </a:spcBef>
              <a:spcAft>
                <a:spcPts val="0"/>
              </a:spcAft>
              <a:buNone/>
            </a:pPr>
            <a:r>
              <a:t/>
            </a:r>
            <a:endParaRPr>
              <a:highlight>
                <a:srgbClr val="FEFEFE"/>
              </a:highlight>
              <a:latin typeface="Vollkorn"/>
              <a:ea typeface="Vollkorn"/>
              <a:cs typeface="Vollkorn"/>
              <a:sym typeface="Vollkorn"/>
            </a:endParaRPr>
          </a:p>
          <a:p>
            <a:pPr indent="0" lvl="0" marL="0" rtl="0" algn="l">
              <a:spcBef>
                <a:spcPts val="0"/>
              </a:spcBef>
              <a:spcAft>
                <a:spcPts val="0"/>
              </a:spcAft>
              <a:buNone/>
            </a:pPr>
            <a:r>
              <a:rPr lang="en">
                <a:highlight>
                  <a:srgbClr val="FEFEFE"/>
                </a:highlight>
                <a:latin typeface="Vollkorn"/>
                <a:ea typeface="Vollkorn"/>
                <a:cs typeface="Vollkorn"/>
                <a:sym typeface="Vollkorn"/>
              </a:rPr>
              <a:t>Kapanpun ingin berurusan dengan variabel session, harus perlu memastikan session sudah dimulai. Untuk memulai session pada PHP menggunakan </a:t>
            </a:r>
            <a:r>
              <a:rPr lang="en">
                <a:highlight>
                  <a:srgbClr val="FEFEFE"/>
                </a:highlight>
                <a:latin typeface="Courier New"/>
                <a:ea typeface="Courier New"/>
                <a:cs typeface="Courier New"/>
                <a:sym typeface="Courier New"/>
              </a:rPr>
              <a:t>session_start();</a:t>
            </a:r>
            <a:endParaRPr>
              <a:highlight>
                <a:srgbClr val="FEFEFE"/>
              </a:highlight>
              <a:latin typeface="Courier New"/>
              <a:ea typeface="Courier New"/>
              <a:cs typeface="Courier New"/>
              <a:sym typeface="Courier New"/>
            </a:endParaRPr>
          </a:p>
          <a:p>
            <a:pPr indent="0" lvl="0" marL="0" rtl="0" algn="l">
              <a:spcBef>
                <a:spcPts val="0"/>
              </a:spcBef>
              <a:spcAft>
                <a:spcPts val="0"/>
              </a:spcAft>
              <a:buNone/>
            </a:pPr>
            <a:r>
              <a:t/>
            </a:r>
            <a:endParaRPr>
              <a:highlight>
                <a:srgbClr val="FEFEFE"/>
              </a:highlight>
              <a:latin typeface="Vollkorn"/>
              <a:ea typeface="Vollkorn"/>
              <a:cs typeface="Vollkorn"/>
              <a:sym typeface="Vollkorn"/>
            </a:endParaRPr>
          </a:p>
          <a:p>
            <a:pPr indent="0" lvl="0" marL="0" rtl="0" algn="l">
              <a:spcBef>
                <a:spcPts val="0"/>
              </a:spcBef>
              <a:spcAft>
                <a:spcPts val="0"/>
              </a:spcAft>
              <a:buNone/>
            </a:pPr>
            <a:r>
              <a:rPr lang="en">
                <a:highlight>
                  <a:srgbClr val="FEFEFE"/>
                </a:highlight>
                <a:latin typeface="Vollkorn"/>
                <a:ea typeface="Vollkorn"/>
                <a:cs typeface="Vollkorn"/>
                <a:sym typeface="Vollkorn"/>
              </a:rPr>
              <a:t>Hal yang penting adalah fungsi </a:t>
            </a:r>
            <a:r>
              <a:rPr lang="en">
                <a:highlight>
                  <a:srgbClr val="F5F7F8"/>
                </a:highlight>
                <a:latin typeface="Courier New"/>
                <a:ea typeface="Courier New"/>
                <a:cs typeface="Courier New"/>
                <a:sym typeface="Courier New"/>
              </a:rPr>
              <a:t>session_start</a:t>
            </a:r>
            <a:r>
              <a:rPr lang="en">
                <a:highlight>
                  <a:srgbClr val="FEFEFE"/>
                </a:highlight>
                <a:latin typeface="Courier New"/>
                <a:ea typeface="Courier New"/>
                <a:cs typeface="Courier New"/>
                <a:sym typeface="Courier New"/>
              </a:rPr>
              <a:t> </a:t>
            </a:r>
            <a:r>
              <a:rPr lang="en">
                <a:highlight>
                  <a:srgbClr val="FEFEFE"/>
                </a:highlight>
                <a:latin typeface="Vollkorn"/>
                <a:ea typeface="Vollkorn"/>
                <a:cs typeface="Vollkorn"/>
                <a:sym typeface="Vollkorn"/>
              </a:rPr>
              <a:t>harus dipanggil di awal script, sebelum output apapun dikirim ke browser. Jika tidak, kita akan menjumpai error yang terkenal </a:t>
            </a:r>
            <a:r>
              <a:rPr lang="en">
                <a:highlight>
                  <a:srgbClr val="F5F7F8"/>
                </a:highlight>
                <a:latin typeface="Vollkorn"/>
                <a:ea typeface="Vollkorn"/>
                <a:cs typeface="Vollkorn"/>
                <a:sym typeface="Vollkorn"/>
              </a:rPr>
              <a:t>Headers are already sent</a:t>
            </a:r>
            <a:r>
              <a:rPr lang="en">
                <a:highlight>
                  <a:srgbClr val="FEFEFE"/>
                </a:highlight>
                <a:latin typeface="Vollkorn"/>
                <a:ea typeface="Vollkorn"/>
                <a:cs typeface="Vollkorn"/>
                <a:sym typeface="Vollkorn"/>
              </a:rPr>
              <a:t>.</a:t>
            </a:r>
            <a:endParaRPr b="1">
              <a:highlight>
                <a:srgbClr val="FEFEFE"/>
              </a:highlight>
              <a:latin typeface="Vollkorn"/>
              <a:ea typeface="Vollkorn"/>
              <a:cs typeface="Vollkorn"/>
              <a:sym typeface="Vollkorn"/>
            </a:endParaRPr>
          </a:p>
          <a:p>
            <a:pPr indent="0" lvl="0" marL="0" rtl="0" algn="l">
              <a:spcBef>
                <a:spcPts val="0"/>
              </a:spcBef>
              <a:spcAft>
                <a:spcPts val="0"/>
              </a:spcAft>
              <a:buNone/>
            </a:pPr>
            <a:r>
              <a:t/>
            </a:r>
            <a:endParaRPr b="1" sz="1350">
              <a:solidFill>
                <a:srgbClr val="3A3A3A"/>
              </a:solidFill>
              <a:highlight>
                <a:srgbClr val="FEFEFE"/>
              </a:highlight>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1"/>
          <p:cNvSpPr/>
          <p:nvPr/>
        </p:nvSpPr>
        <p:spPr>
          <a:xfrm>
            <a:off x="1534333" y="269886"/>
            <a:ext cx="6079200" cy="552900"/>
          </a:xfrm>
          <a:prstGeom prst="roundRect">
            <a:avLst>
              <a:gd fmla="val 16667" name="adj"/>
            </a:avLst>
          </a:prstGeom>
          <a:solidFill>
            <a:schemeClr val="lt1"/>
          </a:solidFill>
          <a:ln cap="rnd" cmpd="sng" w="38100">
            <a:solidFill>
              <a:schemeClr val="dk2">
                <a:alpha val="800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3000">
                <a:solidFill>
                  <a:schemeClr val="dk2"/>
                </a:solidFill>
                <a:latin typeface="Vollkorn Regular"/>
                <a:ea typeface="Vollkorn Regular"/>
                <a:cs typeface="Vollkorn Regular"/>
                <a:sym typeface="Vollkorn Regular"/>
              </a:rPr>
              <a:t>SESSION</a:t>
            </a:r>
            <a:endParaRPr b="1" i="0" sz="3000" u="none" cap="none" strike="noStrike">
              <a:solidFill>
                <a:schemeClr val="dk2"/>
              </a:solidFill>
              <a:latin typeface="Vollkorn Regular"/>
              <a:ea typeface="Vollkorn Regular"/>
              <a:cs typeface="Vollkorn Regular"/>
              <a:sym typeface="Vollkorn Regular"/>
            </a:endParaRPr>
          </a:p>
        </p:txBody>
      </p:sp>
      <p:sp>
        <p:nvSpPr>
          <p:cNvPr id="159" name="Google Shape;159;p31"/>
          <p:cNvSpPr txBox="1"/>
          <p:nvPr/>
        </p:nvSpPr>
        <p:spPr>
          <a:xfrm>
            <a:off x="627000" y="934575"/>
            <a:ext cx="7945800" cy="39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A3A3A"/>
                </a:solidFill>
                <a:highlight>
                  <a:srgbClr val="FEFEFE"/>
                </a:highlight>
                <a:latin typeface="Vollkorn"/>
                <a:ea typeface="Vollkorn"/>
                <a:cs typeface="Vollkorn"/>
                <a:sym typeface="Vollkorn"/>
              </a:rPr>
              <a:t>Memulai Session</a:t>
            </a:r>
            <a:endParaRPr b="1">
              <a:solidFill>
                <a:srgbClr val="3A3A3A"/>
              </a:solidFill>
              <a:highlight>
                <a:srgbClr val="FEFEFE"/>
              </a:highlight>
              <a:latin typeface="Vollkorn"/>
              <a:ea typeface="Vollkorn"/>
              <a:cs typeface="Vollkorn"/>
              <a:sym typeface="Vollkorn"/>
            </a:endParaRPr>
          </a:p>
          <a:p>
            <a:pPr indent="0" lvl="0" marL="0" rtl="0" algn="l">
              <a:spcBef>
                <a:spcPts val="0"/>
              </a:spcBef>
              <a:spcAft>
                <a:spcPts val="0"/>
              </a:spcAft>
              <a:buNone/>
            </a:pPr>
            <a:r>
              <a:rPr lang="en">
                <a:solidFill>
                  <a:srgbClr val="444444"/>
                </a:solidFill>
                <a:highlight>
                  <a:srgbClr val="FFFFFF"/>
                </a:highlight>
                <a:latin typeface="Vollkorn"/>
                <a:ea typeface="Vollkorn"/>
                <a:cs typeface="Vollkorn"/>
                <a:sym typeface="Vollkorn"/>
              </a:rPr>
              <a:t>Kita akan membuat sebuah file dengan nama set_session.php yang isinya:</a:t>
            </a:r>
            <a:endParaRPr>
              <a:solidFill>
                <a:srgbClr val="444444"/>
              </a:solidFill>
              <a:highlight>
                <a:srgbClr val="FFFFFF"/>
              </a:highlight>
              <a:latin typeface="Vollkorn"/>
              <a:ea typeface="Vollkorn"/>
              <a:cs typeface="Vollkorn"/>
              <a:sym typeface="Vollkorn"/>
            </a:endParaRPr>
          </a:p>
          <a:p>
            <a:pPr indent="0" lvl="0" marL="285750" rtl="0" algn="l">
              <a:spcBef>
                <a:spcPts val="0"/>
              </a:spcBef>
              <a:spcAft>
                <a:spcPts val="0"/>
              </a:spcAft>
              <a:buNone/>
            </a:pPr>
            <a:r>
              <a:rPr lang="en">
                <a:solidFill>
                  <a:srgbClr val="444444"/>
                </a:solidFill>
                <a:highlight>
                  <a:srgbClr val="FFFFFF"/>
                </a:highlight>
                <a:latin typeface="Courier New"/>
                <a:ea typeface="Courier New"/>
                <a:cs typeface="Courier New"/>
                <a:sym typeface="Courier New"/>
              </a:rPr>
              <a:t>&lt;?php</a:t>
            </a:r>
            <a:endParaRPr>
              <a:solidFill>
                <a:srgbClr val="444444"/>
              </a:solidFill>
              <a:highlight>
                <a:srgbClr val="FFFFFF"/>
              </a:highlight>
              <a:latin typeface="Courier New"/>
              <a:ea typeface="Courier New"/>
              <a:cs typeface="Courier New"/>
              <a:sym typeface="Courier New"/>
            </a:endParaRPr>
          </a:p>
          <a:p>
            <a:pPr indent="0" lvl="0" marL="285750" rtl="0" algn="l">
              <a:spcBef>
                <a:spcPts val="0"/>
              </a:spcBef>
              <a:spcAft>
                <a:spcPts val="0"/>
              </a:spcAft>
              <a:buNone/>
            </a:pPr>
            <a:r>
              <a:rPr lang="en">
                <a:solidFill>
                  <a:srgbClr val="444444"/>
                </a:solidFill>
                <a:highlight>
                  <a:srgbClr val="FFFFFF"/>
                </a:highlight>
                <a:latin typeface="Courier New"/>
                <a:ea typeface="Courier New"/>
                <a:cs typeface="Courier New"/>
                <a:sym typeface="Courier New"/>
              </a:rPr>
              <a:t>session_start();</a:t>
            </a:r>
            <a:endParaRPr>
              <a:solidFill>
                <a:srgbClr val="444444"/>
              </a:solidFill>
              <a:highlight>
                <a:srgbClr val="FFFFFF"/>
              </a:highlight>
              <a:latin typeface="Courier New"/>
              <a:ea typeface="Courier New"/>
              <a:cs typeface="Courier New"/>
              <a:sym typeface="Courier New"/>
            </a:endParaRPr>
          </a:p>
          <a:p>
            <a:pPr indent="0" lvl="0" marL="285750" rtl="0" algn="l">
              <a:spcBef>
                <a:spcPts val="0"/>
              </a:spcBef>
              <a:spcAft>
                <a:spcPts val="0"/>
              </a:spcAft>
              <a:buNone/>
            </a:pPr>
            <a:r>
              <a:t/>
            </a:r>
            <a:endParaRPr>
              <a:solidFill>
                <a:srgbClr val="444444"/>
              </a:solidFill>
              <a:highlight>
                <a:srgbClr val="FFFFFF"/>
              </a:highlight>
              <a:latin typeface="Courier New"/>
              <a:ea typeface="Courier New"/>
              <a:cs typeface="Courier New"/>
              <a:sym typeface="Courier New"/>
            </a:endParaRPr>
          </a:p>
          <a:p>
            <a:pPr indent="0" lvl="0" marL="285750" rtl="0" algn="l">
              <a:spcBef>
                <a:spcPts val="0"/>
              </a:spcBef>
              <a:spcAft>
                <a:spcPts val="0"/>
              </a:spcAft>
              <a:buNone/>
            </a:pPr>
            <a:r>
              <a:rPr lang="en">
                <a:solidFill>
                  <a:srgbClr val="444444"/>
                </a:solidFill>
                <a:highlight>
                  <a:srgbClr val="FFFFFF"/>
                </a:highlight>
                <a:latin typeface="Courier New"/>
                <a:ea typeface="Courier New"/>
                <a:cs typeface="Courier New"/>
                <a:sym typeface="Courier New"/>
              </a:rPr>
              <a:t>//memanipulasi variabel yang digunakan session</a:t>
            </a:r>
            <a:endParaRPr>
              <a:solidFill>
                <a:srgbClr val="444444"/>
              </a:solidFill>
              <a:highlight>
                <a:srgbClr val="FFFFFF"/>
              </a:highlight>
              <a:latin typeface="Courier New"/>
              <a:ea typeface="Courier New"/>
              <a:cs typeface="Courier New"/>
              <a:sym typeface="Courier New"/>
            </a:endParaRPr>
          </a:p>
          <a:p>
            <a:pPr indent="0" lvl="0" marL="285750" rtl="0" algn="l">
              <a:lnSpc>
                <a:spcPct val="115000"/>
              </a:lnSpc>
              <a:spcBef>
                <a:spcPts val="0"/>
              </a:spcBef>
              <a:spcAft>
                <a:spcPts val="0"/>
              </a:spcAft>
              <a:buNone/>
            </a:pPr>
            <a:r>
              <a:rPr lang="en">
                <a:solidFill>
                  <a:srgbClr val="444444"/>
                </a:solidFill>
                <a:highlight>
                  <a:srgbClr val="FFFFFF"/>
                </a:highlight>
                <a:latin typeface="Courier New"/>
                <a:ea typeface="Courier New"/>
                <a:cs typeface="Courier New"/>
                <a:sym typeface="Courier New"/>
              </a:rPr>
              <a:t>$</a:t>
            </a:r>
            <a:r>
              <a:rPr lang="en">
                <a:solidFill>
                  <a:schemeClr val="dk1"/>
                </a:solidFill>
                <a:latin typeface="Courier New"/>
                <a:ea typeface="Courier New"/>
                <a:cs typeface="Courier New"/>
                <a:sym typeface="Courier New"/>
              </a:rPr>
              <a:t>_</a:t>
            </a:r>
            <a:r>
              <a:rPr lang="en">
                <a:highlight>
                  <a:srgbClr val="FFFFFF"/>
                </a:highlight>
                <a:latin typeface="Courier New"/>
                <a:ea typeface="Courier New"/>
                <a:cs typeface="Courier New"/>
                <a:sym typeface="Courier New"/>
              </a:rPr>
              <a:t>SESSION</a:t>
            </a:r>
            <a:r>
              <a:rPr lang="en">
                <a:solidFill>
                  <a:srgbClr val="444444"/>
                </a:solidFill>
                <a:highlight>
                  <a:srgbClr val="FFFFFF"/>
                </a:highlight>
                <a:latin typeface="Courier New"/>
                <a:ea typeface="Courier New"/>
                <a:cs typeface="Courier New"/>
                <a:sym typeface="Courier New"/>
              </a:rPr>
              <a:t>["username"] = "administrator";</a:t>
            </a:r>
            <a:endParaRPr>
              <a:solidFill>
                <a:srgbClr val="444444"/>
              </a:solidFill>
              <a:highlight>
                <a:srgbClr val="FFFFFF"/>
              </a:highlight>
              <a:latin typeface="Courier New"/>
              <a:ea typeface="Courier New"/>
              <a:cs typeface="Courier New"/>
              <a:sym typeface="Courier New"/>
            </a:endParaRPr>
          </a:p>
          <a:p>
            <a:pPr indent="0" lvl="0" marL="285750" rtl="0" algn="l">
              <a:lnSpc>
                <a:spcPct val="115000"/>
              </a:lnSpc>
              <a:spcBef>
                <a:spcPts val="0"/>
              </a:spcBef>
              <a:spcAft>
                <a:spcPts val="0"/>
              </a:spcAft>
              <a:buNone/>
            </a:pPr>
            <a:r>
              <a:rPr lang="en">
                <a:solidFill>
                  <a:srgbClr val="444444"/>
                </a:solidFill>
                <a:highlight>
                  <a:srgbClr val="FFFFFF"/>
                </a:highlight>
                <a:latin typeface="Courier New"/>
                <a:ea typeface="Courier New"/>
                <a:cs typeface="Courier New"/>
                <a:sym typeface="Courier New"/>
              </a:rPr>
              <a:t>$_SESSION["password"] = "12345678"; </a:t>
            </a:r>
            <a:endParaRPr>
              <a:solidFill>
                <a:srgbClr val="444444"/>
              </a:solidFill>
              <a:highlight>
                <a:srgbClr val="FFFFFF"/>
              </a:highlight>
              <a:latin typeface="Courier New"/>
              <a:ea typeface="Courier New"/>
              <a:cs typeface="Courier New"/>
              <a:sym typeface="Courier New"/>
            </a:endParaRPr>
          </a:p>
          <a:p>
            <a:pPr indent="0" lvl="0" marL="285750" rtl="0" algn="l">
              <a:lnSpc>
                <a:spcPct val="115000"/>
              </a:lnSpc>
              <a:spcBef>
                <a:spcPts val="0"/>
              </a:spcBef>
              <a:spcAft>
                <a:spcPts val="0"/>
              </a:spcAft>
              <a:buNone/>
            </a:pPr>
            <a:r>
              <a:t/>
            </a:r>
            <a:endParaRPr>
              <a:solidFill>
                <a:srgbClr val="444444"/>
              </a:solidFill>
              <a:highlight>
                <a:srgbClr val="FFFFFF"/>
              </a:highlight>
              <a:latin typeface="Courier New"/>
              <a:ea typeface="Courier New"/>
              <a:cs typeface="Courier New"/>
              <a:sym typeface="Courier New"/>
            </a:endParaRPr>
          </a:p>
          <a:p>
            <a:pPr indent="0" lvl="0" marL="285750" rtl="0" algn="l">
              <a:spcBef>
                <a:spcPts val="0"/>
              </a:spcBef>
              <a:spcAft>
                <a:spcPts val="0"/>
              </a:spcAft>
              <a:buNone/>
            </a:pPr>
            <a:r>
              <a:rPr lang="en">
                <a:solidFill>
                  <a:srgbClr val="444444"/>
                </a:solidFill>
                <a:highlight>
                  <a:srgbClr val="FFFFFF"/>
                </a:highlight>
                <a:latin typeface="Courier New"/>
                <a:ea typeface="Courier New"/>
                <a:cs typeface="Courier New"/>
                <a:sym typeface="Courier New"/>
              </a:rPr>
              <a:t>?&gt;</a:t>
            </a:r>
            <a:endParaRPr>
              <a:solidFill>
                <a:srgbClr val="44444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444444"/>
              </a:solidFill>
              <a:highlight>
                <a:srgbClr val="FFFFFF"/>
              </a:highlight>
              <a:latin typeface="Vollkorn"/>
              <a:ea typeface="Vollkorn"/>
              <a:cs typeface="Vollkorn"/>
              <a:sym typeface="Vollkorn"/>
            </a:endParaRPr>
          </a:p>
          <a:p>
            <a:pPr indent="0" lvl="0" marL="0" rtl="0" algn="just">
              <a:spcBef>
                <a:spcPts val="0"/>
              </a:spcBef>
              <a:spcAft>
                <a:spcPts val="0"/>
              </a:spcAft>
              <a:buNone/>
            </a:pPr>
            <a:r>
              <a:rPr lang="en">
                <a:solidFill>
                  <a:srgbClr val="444444"/>
                </a:solidFill>
                <a:highlight>
                  <a:srgbClr val="FFFFFF"/>
                </a:highlight>
                <a:latin typeface="Vollkorn"/>
                <a:ea typeface="Vollkorn"/>
                <a:cs typeface="Vollkorn"/>
                <a:sym typeface="Vollkorn"/>
              </a:rPr>
              <a:t>Pada syntax diatas, setelah pembuka php terdapat </a:t>
            </a:r>
            <a:r>
              <a:rPr b="1" lang="en">
                <a:solidFill>
                  <a:srgbClr val="444444"/>
                </a:solidFill>
                <a:highlight>
                  <a:srgbClr val="FFFFFF"/>
                </a:highlight>
                <a:latin typeface="Vollkorn"/>
                <a:ea typeface="Vollkorn"/>
                <a:cs typeface="Vollkorn"/>
                <a:sym typeface="Vollkorn"/>
              </a:rPr>
              <a:t>session_start(); </a:t>
            </a:r>
            <a:r>
              <a:rPr lang="en">
                <a:solidFill>
                  <a:srgbClr val="444444"/>
                </a:solidFill>
                <a:highlight>
                  <a:srgbClr val="FFFFFF"/>
                </a:highlight>
                <a:latin typeface="Vollkorn"/>
                <a:ea typeface="Vollkorn"/>
                <a:cs typeface="Vollkorn"/>
                <a:sym typeface="Vollkorn"/>
              </a:rPr>
              <a:t>yang digunakan untuk start pada session.  </a:t>
            </a:r>
            <a:r>
              <a:rPr b="1" lang="en">
                <a:solidFill>
                  <a:srgbClr val="444444"/>
                </a:solidFill>
                <a:highlight>
                  <a:srgbClr val="FFFFFF"/>
                </a:highlight>
                <a:latin typeface="Vollkorn"/>
                <a:ea typeface="Vollkorn"/>
                <a:cs typeface="Vollkorn"/>
                <a:sym typeface="Vollkorn"/>
              </a:rPr>
              <a:t>$_SESSION[“username”] = “administrator”; </a:t>
            </a:r>
            <a:r>
              <a:rPr lang="en">
                <a:solidFill>
                  <a:srgbClr val="444444"/>
                </a:solidFill>
                <a:highlight>
                  <a:srgbClr val="FFFFFF"/>
                </a:highlight>
                <a:latin typeface="Vollkorn"/>
                <a:ea typeface="Vollkorn"/>
                <a:cs typeface="Vollkorn"/>
                <a:sym typeface="Vollkorn"/>
              </a:rPr>
              <a:t>yang artinya kita akan membuat session dengan nama “username” dengan nilai “administrator”. </a:t>
            </a:r>
            <a:r>
              <a:rPr b="1" lang="en">
                <a:solidFill>
                  <a:srgbClr val="444444"/>
                </a:solidFill>
                <a:highlight>
                  <a:srgbClr val="FFFFFF"/>
                </a:highlight>
                <a:latin typeface="Vollkorn"/>
                <a:ea typeface="Vollkorn"/>
                <a:cs typeface="Vollkorn"/>
                <a:sym typeface="Vollkorn"/>
              </a:rPr>
              <a:t>$_SESSION[“password”] = “12345678”; </a:t>
            </a:r>
            <a:r>
              <a:rPr lang="en">
                <a:solidFill>
                  <a:srgbClr val="444444"/>
                </a:solidFill>
                <a:highlight>
                  <a:srgbClr val="FFFFFF"/>
                </a:highlight>
                <a:latin typeface="Vollkorn"/>
                <a:ea typeface="Vollkorn"/>
                <a:cs typeface="Vollkorn"/>
                <a:sym typeface="Vollkorn"/>
              </a:rPr>
              <a:t>yang artinya kita akan membuat session dengan nama “password” dengan nilai “12345678”. Session ini akan tersimpan ke dalam server.</a:t>
            </a:r>
            <a:endParaRPr>
              <a:solidFill>
                <a:srgbClr val="444444"/>
              </a:solidFill>
              <a:highlight>
                <a:srgbClr val="FFFFFF"/>
              </a:highlight>
              <a:latin typeface="Vollkorn"/>
              <a:ea typeface="Vollkorn"/>
              <a:cs typeface="Vollkorn"/>
              <a:sym typeface="Vollkor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2"/>
          <p:cNvSpPr/>
          <p:nvPr/>
        </p:nvSpPr>
        <p:spPr>
          <a:xfrm>
            <a:off x="1534333" y="269886"/>
            <a:ext cx="6079200" cy="552900"/>
          </a:xfrm>
          <a:prstGeom prst="roundRect">
            <a:avLst>
              <a:gd fmla="val 16667" name="adj"/>
            </a:avLst>
          </a:prstGeom>
          <a:solidFill>
            <a:schemeClr val="lt1"/>
          </a:solidFill>
          <a:ln cap="rnd" cmpd="sng" w="38100">
            <a:solidFill>
              <a:schemeClr val="dk2">
                <a:alpha val="800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3000">
                <a:solidFill>
                  <a:schemeClr val="dk2"/>
                </a:solidFill>
                <a:latin typeface="Vollkorn Regular"/>
                <a:ea typeface="Vollkorn Regular"/>
                <a:cs typeface="Vollkorn Regular"/>
                <a:sym typeface="Vollkorn Regular"/>
              </a:rPr>
              <a:t>SESSION</a:t>
            </a:r>
            <a:endParaRPr b="1" i="0" sz="3000" u="none" cap="none" strike="noStrike">
              <a:solidFill>
                <a:schemeClr val="dk2"/>
              </a:solidFill>
              <a:latin typeface="Vollkorn Regular"/>
              <a:ea typeface="Vollkorn Regular"/>
              <a:cs typeface="Vollkorn Regular"/>
              <a:sym typeface="Vollkorn Regular"/>
            </a:endParaRPr>
          </a:p>
        </p:txBody>
      </p:sp>
      <p:sp>
        <p:nvSpPr>
          <p:cNvPr id="165" name="Google Shape;165;p32"/>
          <p:cNvSpPr txBox="1"/>
          <p:nvPr/>
        </p:nvSpPr>
        <p:spPr>
          <a:xfrm>
            <a:off x="627000" y="934575"/>
            <a:ext cx="7945800" cy="39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A3A3A"/>
                </a:solidFill>
                <a:highlight>
                  <a:srgbClr val="FEFEFE"/>
                </a:highlight>
                <a:latin typeface="Vollkorn"/>
                <a:ea typeface="Vollkorn"/>
                <a:cs typeface="Vollkorn"/>
                <a:sym typeface="Vollkorn"/>
              </a:rPr>
              <a:t>Menampilkan Nilai Pada Session</a:t>
            </a:r>
            <a:endParaRPr b="1">
              <a:solidFill>
                <a:srgbClr val="3A3A3A"/>
              </a:solidFill>
              <a:highlight>
                <a:srgbClr val="FEFEFE"/>
              </a:highlight>
              <a:latin typeface="Vollkorn"/>
              <a:ea typeface="Vollkorn"/>
              <a:cs typeface="Vollkorn"/>
              <a:sym typeface="Vollkorn"/>
            </a:endParaRPr>
          </a:p>
          <a:p>
            <a:pPr indent="0" lvl="0" marL="0" rtl="0" algn="l">
              <a:spcBef>
                <a:spcPts val="0"/>
              </a:spcBef>
              <a:spcAft>
                <a:spcPts val="0"/>
              </a:spcAft>
              <a:buNone/>
            </a:pPr>
            <a:r>
              <a:rPr lang="en">
                <a:solidFill>
                  <a:srgbClr val="444444"/>
                </a:solidFill>
                <a:highlight>
                  <a:srgbClr val="FFFFFF"/>
                </a:highlight>
                <a:latin typeface="Vollkorn"/>
                <a:ea typeface="Vollkorn"/>
                <a:cs typeface="Vollkorn"/>
                <a:sym typeface="Vollkorn"/>
              </a:rPr>
              <a:t>Kita akan membuat sebuah file dengan nama show_session.php yang isinya:</a:t>
            </a:r>
            <a:endParaRPr>
              <a:solidFill>
                <a:srgbClr val="444444"/>
              </a:solidFill>
              <a:highlight>
                <a:srgbClr val="FFFFFF"/>
              </a:highlight>
              <a:latin typeface="Vollkorn"/>
              <a:ea typeface="Vollkorn"/>
              <a:cs typeface="Vollkorn"/>
              <a:sym typeface="Vollkorn"/>
            </a:endParaRPr>
          </a:p>
          <a:p>
            <a:pPr indent="0" lvl="0" marL="285750" rtl="0" algn="l">
              <a:spcBef>
                <a:spcPts val="0"/>
              </a:spcBef>
              <a:spcAft>
                <a:spcPts val="0"/>
              </a:spcAft>
              <a:buNone/>
            </a:pPr>
            <a:r>
              <a:rPr lang="en">
                <a:solidFill>
                  <a:srgbClr val="444444"/>
                </a:solidFill>
                <a:highlight>
                  <a:srgbClr val="FFFFFF"/>
                </a:highlight>
                <a:latin typeface="Courier New"/>
                <a:ea typeface="Courier New"/>
                <a:cs typeface="Courier New"/>
                <a:sym typeface="Courier New"/>
              </a:rPr>
              <a:t>&lt;?php </a:t>
            </a:r>
            <a:endParaRPr>
              <a:solidFill>
                <a:srgbClr val="444444"/>
              </a:solidFill>
              <a:highlight>
                <a:srgbClr val="FFFFFF"/>
              </a:highlight>
              <a:latin typeface="Courier New"/>
              <a:ea typeface="Courier New"/>
              <a:cs typeface="Courier New"/>
              <a:sym typeface="Courier New"/>
            </a:endParaRPr>
          </a:p>
          <a:p>
            <a:pPr indent="0" lvl="0" marL="285750" rtl="0" algn="l">
              <a:spcBef>
                <a:spcPts val="0"/>
              </a:spcBef>
              <a:spcAft>
                <a:spcPts val="0"/>
              </a:spcAft>
              <a:buNone/>
            </a:pPr>
            <a:r>
              <a:rPr lang="en">
                <a:solidFill>
                  <a:srgbClr val="444444"/>
                </a:solidFill>
                <a:highlight>
                  <a:srgbClr val="FFFFFF"/>
                </a:highlight>
                <a:latin typeface="Courier New"/>
                <a:ea typeface="Courier New"/>
                <a:cs typeface="Courier New"/>
                <a:sym typeface="Courier New"/>
              </a:rPr>
              <a:t>session_start();</a:t>
            </a:r>
            <a:endParaRPr>
              <a:solidFill>
                <a:srgbClr val="444444"/>
              </a:solidFill>
              <a:highlight>
                <a:srgbClr val="FFFFFF"/>
              </a:highlight>
              <a:latin typeface="Courier New"/>
              <a:ea typeface="Courier New"/>
              <a:cs typeface="Courier New"/>
              <a:sym typeface="Courier New"/>
            </a:endParaRPr>
          </a:p>
          <a:p>
            <a:pPr indent="0" lvl="0" marL="285750" rtl="0" algn="l">
              <a:spcBef>
                <a:spcPts val="0"/>
              </a:spcBef>
              <a:spcAft>
                <a:spcPts val="0"/>
              </a:spcAft>
              <a:buNone/>
            </a:pPr>
            <a:r>
              <a:t/>
            </a:r>
            <a:endParaRPr>
              <a:solidFill>
                <a:srgbClr val="444444"/>
              </a:solidFill>
              <a:highlight>
                <a:srgbClr val="FFFFFF"/>
              </a:highlight>
              <a:latin typeface="Courier New"/>
              <a:ea typeface="Courier New"/>
              <a:cs typeface="Courier New"/>
              <a:sym typeface="Courier New"/>
            </a:endParaRPr>
          </a:p>
          <a:p>
            <a:pPr indent="0" lvl="0" marL="285750" rtl="0" algn="l">
              <a:spcBef>
                <a:spcPts val="0"/>
              </a:spcBef>
              <a:spcAft>
                <a:spcPts val="0"/>
              </a:spcAft>
              <a:buNone/>
            </a:pPr>
            <a:r>
              <a:rPr lang="en">
                <a:solidFill>
                  <a:srgbClr val="444444"/>
                </a:solidFill>
                <a:highlight>
                  <a:srgbClr val="FFFFFF"/>
                </a:highlight>
                <a:latin typeface="Courier New"/>
                <a:ea typeface="Courier New"/>
                <a:cs typeface="Courier New"/>
                <a:sym typeface="Courier New"/>
              </a:rPr>
              <a:t>echo "Username = ".$_SESSION['username'];</a:t>
            </a:r>
            <a:endParaRPr>
              <a:solidFill>
                <a:srgbClr val="444444"/>
              </a:solidFill>
              <a:highlight>
                <a:srgbClr val="FFFFFF"/>
              </a:highlight>
              <a:latin typeface="Courier New"/>
              <a:ea typeface="Courier New"/>
              <a:cs typeface="Courier New"/>
              <a:sym typeface="Courier New"/>
            </a:endParaRPr>
          </a:p>
          <a:p>
            <a:pPr indent="0" lvl="0" marL="285750" rtl="0" algn="l">
              <a:spcBef>
                <a:spcPts val="0"/>
              </a:spcBef>
              <a:spcAft>
                <a:spcPts val="0"/>
              </a:spcAft>
              <a:buNone/>
            </a:pPr>
            <a:r>
              <a:rPr lang="en">
                <a:solidFill>
                  <a:srgbClr val="444444"/>
                </a:solidFill>
                <a:highlight>
                  <a:srgbClr val="FFFFFF"/>
                </a:highlight>
                <a:latin typeface="Courier New"/>
                <a:ea typeface="Courier New"/>
                <a:cs typeface="Courier New"/>
                <a:sym typeface="Courier New"/>
              </a:rPr>
              <a:t>echo "&lt;br/&gt;";</a:t>
            </a:r>
            <a:endParaRPr>
              <a:solidFill>
                <a:srgbClr val="444444"/>
              </a:solidFill>
              <a:highlight>
                <a:srgbClr val="FFFFFF"/>
              </a:highlight>
              <a:latin typeface="Courier New"/>
              <a:ea typeface="Courier New"/>
              <a:cs typeface="Courier New"/>
              <a:sym typeface="Courier New"/>
            </a:endParaRPr>
          </a:p>
          <a:p>
            <a:pPr indent="0" lvl="0" marL="285750" rtl="0" algn="l">
              <a:spcBef>
                <a:spcPts val="0"/>
              </a:spcBef>
              <a:spcAft>
                <a:spcPts val="0"/>
              </a:spcAft>
              <a:buNone/>
            </a:pPr>
            <a:r>
              <a:rPr lang="en">
                <a:solidFill>
                  <a:srgbClr val="444444"/>
                </a:solidFill>
                <a:highlight>
                  <a:srgbClr val="FFFFFF"/>
                </a:highlight>
                <a:latin typeface="Courier New"/>
                <a:ea typeface="Courier New"/>
                <a:cs typeface="Courier New"/>
                <a:sym typeface="Courier New"/>
              </a:rPr>
              <a:t>echo "Password = ".$_SESSION['password'];</a:t>
            </a:r>
            <a:endParaRPr>
              <a:solidFill>
                <a:srgbClr val="444444"/>
              </a:solidFill>
              <a:highlight>
                <a:srgbClr val="FFFFFF"/>
              </a:highlight>
              <a:latin typeface="Courier New"/>
              <a:ea typeface="Courier New"/>
              <a:cs typeface="Courier New"/>
              <a:sym typeface="Courier New"/>
            </a:endParaRPr>
          </a:p>
          <a:p>
            <a:pPr indent="0" lvl="0" marL="285750" rtl="0" algn="l">
              <a:spcBef>
                <a:spcPts val="0"/>
              </a:spcBef>
              <a:spcAft>
                <a:spcPts val="0"/>
              </a:spcAft>
              <a:buNone/>
            </a:pPr>
            <a:r>
              <a:rPr lang="en">
                <a:solidFill>
                  <a:srgbClr val="444444"/>
                </a:solidFill>
                <a:highlight>
                  <a:srgbClr val="FFFFFF"/>
                </a:highlight>
                <a:latin typeface="Courier New"/>
                <a:ea typeface="Courier New"/>
                <a:cs typeface="Courier New"/>
                <a:sym typeface="Courier New"/>
              </a:rPr>
              <a:t>?&gt;</a:t>
            </a:r>
            <a:endParaRPr>
              <a:solidFill>
                <a:srgbClr val="444444"/>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444444"/>
              </a:solidFill>
              <a:highlight>
                <a:srgbClr val="FFFFFF"/>
              </a:highlight>
              <a:latin typeface="Vollkorn"/>
              <a:ea typeface="Vollkorn"/>
              <a:cs typeface="Vollkorn"/>
              <a:sym typeface="Vollkorn"/>
            </a:endParaRPr>
          </a:p>
          <a:p>
            <a:pPr indent="0" lvl="0" marL="0" rtl="0" algn="just">
              <a:spcBef>
                <a:spcPts val="0"/>
              </a:spcBef>
              <a:spcAft>
                <a:spcPts val="0"/>
              </a:spcAft>
              <a:buNone/>
            </a:pPr>
            <a:r>
              <a:rPr lang="en">
                <a:solidFill>
                  <a:srgbClr val="444444"/>
                </a:solidFill>
                <a:highlight>
                  <a:srgbClr val="FFFFFF"/>
                </a:highlight>
                <a:latin typeface="Vollkorn"/>
                <a:ea typeface="Vollkorn"/>
                <a:cs typeface="Vollkorn"/>
                <a:sym typeface="Vollkorn"/>
              </a:rPr>
              <a:t>Pada syntax diatas, setelah pembuka php terdapat </a:t>
            </a:r>
            <a:r>
              <a:rPr b="1" lang="en">
                <a:solidFill>
                  <a:srgbClr val="444444"/>
                </a:solidFill>
                <a:highlight>
                  <a:srgbClr val="FFFFFF"/>
                </a:highlight>
                <a:latin typeface="Vollkorn"/>
                <a:ea typeface="Vollkorn"/>
                <a:cs typeface="Vollkorn"/>
                <a:sym typeface="Vollkorn"/>
              </a:rPr>
              <a:t>session_start(); </a:t>
            </a:r>
            <a:r>
              <a:rPr lang="en">
                <a:solidFill>
                  <a:srgbClr val="444444"/>
                </a:solidFill>
                <a:highlight>
                  <a:srgbClr val="FFFFFF"/>
                </a:highlight>
                <a:latin typeface="Vollkorn"/>
                <a:ea typeface="Vollkorn"/>
                <a:cs typeface="Vollkorn"/>
                <a:sym typeface="Vollkorn"/>
              </a:rPr>
              <a:t>yang digunakan untuk start pada session </a:t>
            </a:r>
            <a:r>
              <a:rPr lang="en">
                <a:solidFill>
                  <a:srgbClr val="FF0000"/>
                </a:solidFill>
                <a:highlight>
                  <a:srgbClr val="FFFFFF"/>
                </a:highlight>
                <a:latin typeface="Vollkorn"/>
                <a:ea typeface="Vollkorn"/>
                <a:cs typeface="Vollkorn"/>
                <a:sym typeface="Vollkorn"/>
              </a:rPr>
              <a:t>(harus memulai session, karena kita akan menggunakan nilai dari variabel session)</a:t>
            </a:r>
            <a:r>
              <a:rPr lang="en">
                <a:solidFill>
                  <a:srgbClr val="444444"/>
                </a:solidFill>
                <a:highlight>
                  <a:srgbClr val="FFFFFF"/>
                </a:highlight>
                <a:latin typeface="Vollkorn"/>
                <a:ea typeface="Vollkorn"/>
                <a:cs typeface="Vollkorn"/>
                <a:sym typeface="Vollkorn"/>
              </a:rPr>
              <a:t>. </a:t>
            </a:r>
            <a:r>
              <a:rPr b="1" lang="en">
                <a:solidFill>
                  <a:srgbClr val="444444"/>
                </a:solidFill>
                <a:highlight>
                  <a:srgbClr val="FFFFFF"/>
                </a:highlight>
                <a:latin typeface="Vollkorn"/>
                <a:ea typeface="Vollkorn"/>
                <a:cs typeface="Vollkorn"/>
                <a:sym typeface="Vollkorn"/>
              </a:rPr>
              <a:t>echo “Username = “.$_SESSION[‘username’];</a:t>
            </a:r>
            <a:r>
              <a:rPr lang="en">
                <a:solidFill>
                  <a:srgbClr val="444444"/>
                </a:solidFill>
                <a:highlight>
                  <a:srgbClr val="FFFFFF"/>
                </a:highlight>
                <a:latin typeface="Vollkorn"/>
                <a:ea typeface="Vollkorn"/>
                <a:cs typeface="Vollkorn"/>
                <a:sym typeface="Vollkorn"/>
              </a:rPr>
              <a:t> yang digunakan untuk menampilkan nilai dari session dengan nama username. </a:t>
            </a:r>
            <a:r>
              <a:rPr b="1" lang="en">
                <a:solidFill>
                  <a:srgbClr val="444444"/>
                </a:solidFill>
                <a:highlight>
                  <a:srgbClr val="FFFFFF"/>
                </a:highlight>
                <a:latin typeface="Vollkorn"/>
                <a:ea typeface="Vollkorn"/>
                <a:cs typeface="Vollkorn"/>
                <a:sym typeface="Vollkorn"/>
              </a:rPr>
              <a:t>echo “Password = “.$_SESSION[‘password’];</a:t>
            </a:r>
            <a:r>
              <a:rPr lang="en">
                <a:solidFill>
                  <a:srgbClr val="444444"/>
                </a:solidFill>
                <a:highlight>
                  <a:srgbClr val="FFFFFF"/>
                </a:highlight>
                <a:latin typeface="Vollkorn"/>
                <a:ea typeface="Vollkorn"/>
                <a:cs typeface="Vollkorn"/>
                <a:sym typeface="Vollkorn"/>
              </a:rPr>
              <a:t> yang digunakan untuk menampilkan nilai dari session dengan nama password.</a:t>
            </a:r>
            <a:endParaRPr>
              <a:solidFill>
                <a:srgbClr val="444444"/>
              </a:solidFill>
              <a:highlight>
                <a:srgbClr val="FFFFFF"/>
              </a:highlight>
              <a:latin typeface="Vollkorn"/>
              <a:ea typeface="Vollkorn"/>
              <a:cs typeface="Vollkorn"/>
              <a:sym typeface="Vollkorn"/>
            </a:endParaRPr>
          </a:p>
          <a:p>
            <a:pPr indent="0" lvl="0" marL="0" rtl="0" algn="just">
              <a:spcBef>
                <a:spcPts val="0"/>
              </a:spcBef>
              <a:spcAft>
                <a:spcPts val="0"/>
              </a:spcAft>
              <a:buNone/>
            </a:pPr>
            <a:r>
              <a:rPr lang="en">
                <a:solidFill>
                  <a:srgbClr val="444444"/>
                </a:solidFill>
                <a:highlight>
                  <a:srgbClr val="FFFFFF"/>
                </a:highlight>
                <a:latin typeface="Vollkorn"/>
                <a:ea typeface="Vollkorn"/>
                <a:cs typeface="Vollkorn"/>
                <a:sym typeface="Vollkorn"/>
              </a:rPr>
              <a:t>Jadi bisa disimpulkan untuk menampilkan nilai dari sebuah session, tinggal menuliskan perintah </a:t>
            </a:r>
            <a:r>
              <a:rPr b="1" lang="en">
                <a:solidFill>
                  <a:srgbClr val="444444"/>
                </a:solidFill>
                <a:highlight>
                  <a:srgbClr val="FFFFFF"/>
                </a:highlight>
                <a:latin typeface="Vollkorn"/>
                <a:ea typeface="Vollkorn"/>
                <a:cs typeface="Vollkorn"/>
                <a:sym typeface="Vollkorn"/>
              </a:rPr>
              <a:t>$_SESSION[‘nama_session’]</a:t>
            </a:r>
            <a:r>
              <a:rPr lang="en">
                <a:solidFill>
                  <a:srgbClr val="444444"/>
                </a:solidFill>
                <a:highlight>
                  <a:srgbClr val="FFFFFF"/>
                </a:highlight>
                <a:latin typeface="Vollkorn"/>
                <a:ea typeface="Vollkorn"/>
                <a:cs typeface="Vollkorn"/>
                <a:sym typeface="Vollkorn"/>
              </a:rPr>
              <a:t>;</a:t>
            </a:r>
            <a:endParaRPr>
              <a:solidFill>
                <a:srgbClr val="444444"/>
              </a:solidFill>
              <a:highlight>
                <a:srgbClr val="FFFFFF"/>
              </a:highlight>
              <a:latin typeface="Vollkorn"/>
              <a:ea typeface="Vollkorn"/>
              <a:cs typeface="Vollkorn"/>
              <a:sym typeface="Vollkor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3"/>
          <p:cNvSpPr/>
          <p:nvPr/>
        </p:nvSpPr>
        <p:spPr>
          <a:xfrm>
            <a:off x="1534333" y="269886"/>
            <a:ext cx="6079200" cy="552900"/>
          </a:xfrm>
          <a:prstGeom prst="roundRect">
            <a:avLst>
              <a:gd fmla="val 16667" name="adj"/>
            </a:avLst>
          </a:prstGeom>
          <a:solidFill>
            <a:schemeClr val="lt1"/>
          </a:solidFill>
          <a:ln cap="rnd" cmpd="sng" w="38100">
            <a:solidFill>
              <a:schemeClr val="dk2">
                <a:alpha val="800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3000">
                <a:solidFill>
                  <a:schemeClr val="dk2"/>
                </a:solidFill>
                <a:latin typeface="Vollkorn Regular"/>
                <a:ea typeface="Vollkorn Regular"/>
                <a:cs typeface="Vollkorn Regular"/>
                <a:sym typeface="Vollkorn Regular"/>
              </a:rPr>
              <a:t>SESSION</a:t>
            </a:r>
            <a:endParaRPr b="1" i="0" sz="3000" u="none" cap="none" strike="noStrike">
              <a:solidFill>
                <a:schemeClr val="dk2"/>
              </a:solidFill>
              <a:latin typeface="Vollkorn Regular"/>
              <a:ea typeface="Vollkorn Regular"/>
              <a:cs typeface="Vollkorn Regular"/>
              <a:sym typeface="Vollkorn Regular"/>
            </a:endParaRPr>
          </a:p>
        </p:txBody>
      </p:sp>
      <p:sp>
        <p:nvSpPr>
          <p:cNvPr id="171" name="Google Shape;171;p33"/>
          <p:cNvSpPr txBox="1"/>
          <p:nvPr/>
        </p:nvSpPr>
        <p:spPr>
          <a:xfrm>
            <a:off x="371825" y="934575"/>
            <a:ext cx="8201100" cy="39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A3A3A"/>
                </a:solidFill>
                <a:highlight>
                  <a:srgbClr val="FEFEFE"/>
                </a:highlight>
                <a:latin typeface="Vollkorn"/>
                <a:ea typeface="Vollkorn"/>
                <a:cs typeface="Vollkorn"/>
                <a:sym typeface="Vollkorn"/>
              </a:rPr>
              <a:t>Update </a:t>
            </a:r>
            <a:r>
              <a:rPr b="1" lang="en">
                <a:solidFill>
                  <a:srgbClr val="3A3A3A"/>
                </a:solidFill>
                <a:highlight>
                  <a:srgbClr val="FEFEFE"/>
                </a:highlight>
                <a:latin typeface="Vollkorn"/>
                <a:ea typeface="Vollkorn"/>
                <a:cs typeface="Vollkorn"/>
                <a:sym typeface="Vollkorn"/>
              </a:rPr>
              <a:t>Nilai Pada Session</a:t>
            </a:r>
            <a:endParaRPr b="1">
              <a:solidFill>
                <a:srgbClr val="3A3A3A"/>
              </a:solidFill>
              <a:highlight>
                <a:srgbClr val="FEFEFE"/>
              </a:highlight>
              <a:latin typeface="Vollkorn"/>
              <a:ea typeface="Vollkorn"/>
              <a:cs typeface="Vollkorn"/>
              <a:sym typeface="Vollkorn"/>
            </a:endParaRPr>
          </a:p>
          <a:p>
            <a:pPr indent="0" lvl="0" marL="0" rtl="0" algn="l">
              <a:spcBef>
                <a:spcPts val="0"/>
              </a:spcBef>
              <a:spcAft>
                <a:spcPts val="0"/>
              </a:spcAft>
              <a:buNone/>
            </a:pPr>
            <a:r>
              <a:rPr lang="en">
                <a:solidFill>
                  <a:srgbClr val="444444"/>
                </a:solidFill>
                <a:highlight>
                  <a:srgbClr val="FFFFFF"/>
                </a:highlight>
                <a:latin typeface="Vollkorn"/>
                <a:ea typeface="Vollkorn"/>
                <a:cs typeface="Vollkorn"/>
                <a:sym typeface="Vollkorn"/>
              </a:rPr>
              <a:t>Untuk mengupdate / merubah nilai di session,hanya perlu melakukan overwrite pada nilai di session yang ingin dirubah nilainya. Sebagai contoh, membuat file dengan nama update_session.php:</a:t>
            </a:r>
            <a:endParaRPr>
              <a:solidFill>
                <a:srgbClr val="444444"/>
              </a:solidFill>
              <a:highlight>
                <a:srgbClr val="FFFFFF"/>
              </a:highlight>
              <a:latin typeface="Vollkorn"/>
              <a:ea typeface="Vollkorn"/>
              <a:cs typeface="Vollkorn"/>
              <a:sym typeface="Vollkorn"/>
            </a:endParaRPr>
          </a:p>
          <a:p>
            <a:pPr indent="0" lvl="0" marL="285750" rtl="0" algn="l">
              <a:spcBef>
                <a:spcPts val="0"/>
              </a:spcBef>
              <a:spcAft>
                <a:spcPts val="0"/>
              </a:spcAft>
              <a:buNone/>
            </a:pPr>
            <a:r>
              <a:rPr lang="en">
                <a:solidFill>
                  <a:srgbClr val="444444"/>
                </a:solidFill>
                <a:highlight>
                  <a:srgbClr val="FFFFFF"/>
                </a:highlight>
                <a:latin typeface="Courier New"/>
                <a:ea typeface="Courier New"/>
                <a:cs typeface="Courier New"/>
                <a:sym typeface="Courier New"/>
              </a:rPr>
              <a:t>&lt;?php </a:t>
            </a:r>
            <a:endParaRPr>
              <a:solidFill>
                <a:srgbClr val="444444"/>
              </a:solidFill>
              <a:highlight>
                <a:srgbClr val="FFFFFF"/>
              </a:highlight>
              <a:latin typeface="Courier New"/>
              <a:ea typeface="Courier New"/>
              <a:cs typeface="Courier New"/>
              <a:sym typeface="Courier New"/>
            </a:endParaRPr>
          </a:p>
          <a:p>
            <a:pPr indent="0" lvl="0" marL="285750" rtl="0" algn="l">
              <a:spcBef>
                <a:spcPts val="0"/>
              </a:spcBef>
              <a:spcAft>
                <a:spcPts val="0"/>
              </a:spcAft>
              <a:buNone/>
            </a:pPr>
            <a:r>
              <a:rPr lang="en">
                <a:solidFill>
                  <a:srgbClr val="444444"/>
                </a:solidFill>
                <a:highlight>
                  <a:srgbClr val="FFFFFF"/>
                </a:highlight>
                <a:latin typeface="Courier New"/>
                <a:ea typeface="Courier New"/>
                <a:cs typeface="Courier New"/>
                <a:sym typeface="Courier New"/>
              </a:rPr>
              <a:t>session_start();</a:t>
            </a:r>
            <a:endParaRPr>
              <a:solidFill>
                <a:srgbClr val="444444"/>
              </a:solidFill>
              <a:highlight>
                <a:srgbClr val="FFFFFF"/>
              </a:highlight>
              <a:latin typeface="Courier New"/>
              <a:ea typeface="Courier New"/>
              <a:cs typeface="Courier New"/>
              <a:sym typeface="Courier New"/>
            </a:endParaRPr>
          </a:p>
          <a:p>
            <a:pPr indent="0" lvl="0" marL="285750" rtl="0" algn="l">
              <a:lnSpc>
                <a:spcPct val="115000"/>
              </a:lnSpc>
              <a:spcBef>
                <a:spcPts val="0"/>
              </a:spcBef>
              <a:spcAft>
                <a:spcPts val="0"/>
              </a:spcAft>
              <a:buNone/>
            </a:pPr>
            <a:r>
              <a:rPr b="1" lang="en">
                <a:solidFill>
                  <a:srgbClr val="444444"/>
                </a:solidFill>
                <a:highlight>
                  <a:srgbClr val="FFFFFF"/>
                </a:highlight>
                <a:latin typeface="Courier New"/>
                <a:ea typeface="Courier New"/>
                <a:cs typeface="Courier New"/>
                <a:sym typeface="Courier New"/>
              </a:rPr>
              <a:t>$_SESSION['username'] = "staff";</a:t>
            </a:r>
            <a:endParaRPr b="1">
              <a:solidFill>
                <a:srgbClr val="444444"/>
              </a:solidFill>
              <a:highlight>
                <a:srgbClr val="FFFFFF"/>
              </a:highlight>
              <a:latin typeface="Courier New"/>
              <a:ea typeface="Courier New"/>
              <a:cs typeface="Courier New"/>
              <a:sym typeface="Courier New"/>
            </a:endParaRPr>
          </a:p>
          <a:p>
            <a:pPr indent="0" lvl="0" marL="285750" rtl="0" algn="l">
              <a:lnSpc>
                <a:spcPct val="115000"/>
              </a:lnSpc>
              <a:spcBef>
                <a:spcPts val="0"/>
              </a:spcBef>
              <a:spcAft>
                <a:spcPts val="0"/>
              </a:spcAft>
              <a:buNone/>
            </a:pPr>
            <a:r>
              <a:rPr b="1" lang="en">
                <a:solidFill>
                  <a:srgbClr val="444444"/>
                </a:solidFill>
                <a:highlight>
                  <a:srgbClr val="FFFFFF"/>
                </a:highlight>
                <a:latin typeface="Courier New"/>
                <a:ea typeface="Courier New"/>
                <a:cs typeface="Courier New"/>
                <a:sym typeface="Courier New"/>
              </a:rPr>
              <a:t>$_SESSION['password'] = "rahasia";</a:t>
            </a:r>
            <a:endParaRPr b="1">
              <a:solidFill>
                <a:srgbClr val="444444"/>
              </a:solidFill>
              <a:highlight>
                <a:srgbClr val="FFFFFF"/>
              </a:highlight>
              <a:latin typeface="Courier New"/>
              <a:ea typeface="Courier New"/>
              <a:cs typeface="Courier New"/>
              <a:sym typeface="Courier New"/>
            </a:endParaRPr>
          </a:p>
          <a:p>
            <a:pPr indent="0" lvl="0" marL="285750" rtl="0" algn="l">
              <a:spcBef>
                <a:spcPts val="0"/>
              </a:spcBef>
              <a:spcAft>
                <a:spcPts val="0"/>
              </a:spcAft>
              <a:buNone/>
            </a:pPr>
            <a:r>
              <a:rPr lang="en">
                <a:solidFill>
                  <a:srgbClr val="444444"/>
                </a:solidFill>
                <a:highlight>
                  <a:srgbClr val="FFFFFF"/>
                </a:highlight>
                <a:latin typeface="Courier New"/>
                <a:ea typeface="Courier New"/>
                <a:cs typeface="Courier New"/>
                <a:sym typeface="Courier New"/>
              </a:rPr>
              <a:t>echo "Username = ".$_SESSION['username'];</a:t>
            </a:r>
            <a:endParaRPr>
              <a:solidFill>
                <a:srgbClr val="444444"/>
              </a:solidFill>
              <a:highlight>
                <a:srgbClr val="FFFFFF"/>
              </a:highlight>
              <a:latin typeface="Courier New"/>
              <a:ea typeface="Courier New"/>
              <a:cs typeface="Courier New"/>
              <a:sym typeface="Courier New"/>
            </a:endParaRPr>
          </a:p>
          <a:p>
            <a:pPr indent="0" lvl="0" marL="285750" rtl="0" algn="l">
              <a:spcBef>
                <a:spcPts val="0"/>
              </a:spcBef>
              <a:spcAft>
                <a:spcPts val="0"/>
              </a:spcAft>
              <a:buNone/>
            </a:pPr>
            <a:r>
              <a:rPr lang="en">
                <a:solidFill>
                  <a:srgbClr val="444444"/>
                </a:solidFill>
                <a:highlight>
                  <a:srgbClr val="FFFFFF"/>
                </a:highlight>
                <a:latin typeface="Courier New"/>
                <a:ea typeface="Courier New"/>
                <a:cs typeface="Courier New"/>
                <a:sym typeface="Courier New"/>
              </a:rPr>
              <a:t>echo "&lt;br/&gt;";</a:t>
            </a:r>
            <a:endParaRPr>
              <a:solidFill>
                <a:srgbClr val="444444"/>
              </a:solidFill>
              <a:highlight>
                <a:srgbClr val="FFFFFF"/>
              </a:highlight>
              <a:latin typeface="Courier New"/>
              <a:ea typeface="Courier New"/>
              <a:cs typeface="Courier New"/>
              <a:sym typeface="Courier New"/>
            </a:endParaRPr>
          </a:p>
          <a:p>
            <a:pPr indent="0" lvl="0" marL="285750" rtl="0" algn="l">
              <a:spcBef>
                <a:spcPts val="0"/>
              </a:spcBef>
              <a:spcAft>
                <a:spcPts val="0"/>
              </a:spcAft>
              <a:buNone/>
            </a:pPr>
            <a:r>
              <a:rPr lang="en">
                <a:solidFill>
                  <a:srgbClr val="444444"/>
                </a:solidFill>
                <a:highlight>
                  <a:srgbClr val="FFFFFF"/>
                </a:highlight>
                <a:latin typeface="Courier New"/>
                <a:ea typeface="Courier New"/>
                <a:cs typeface="Courier New"/>
                <a:sym typeface="Courier New"/>
              </a:rPr>
              <a:t>echo "Password = ".$_SESSION['password'];</a:t>
            </a:r>
            <a:endParaRPr>
              <a:solidFill>
                <a:srgbClr val="444444"/>
              </a:solidFill>
              <a:highlight>
                <a:srgbClr val="FFFFFF"/>
              </a:highlight>
              <a:latin typeface="Courier New"/>
              <a:ea typeface="Courier New"/>
              <a:cs typeface="Courier New"/>
              <a:sym typeface="Courier New"/>
            </a:endParaRPr>
          </a:p>
          <a:p>
            <a:pPr indent="0" lvl="0" marL="285750" rtl="0" algn="l">
              <a:spcBef>
                <a:spcPts val="0"/>
              </a:spcBef>
              <a:spcAft>
                <a:spcPts val="0"/>
              </a:spcAft>
              <a:buNone/>
            </a:pPr>
            <a:r>
              <a:rPr lang="en">
                <a:solidFill>
                  <a:srgbClr val="444444"/>
                </a:solidFill>
                <a:highlight>
                  <a:srgbClr val="FFFFFF"/>
                </a:highlight>
                <a:latin typeface="Courier New"/>
                <a:ea typeface="Courier New"/>
                <a:cs typeface="Courier New"/>
                <a:sym typeface="Courier New"/>
              </a:rPr>
              <a:t>?&gt;</a:t>
            </a:r>
            <a:endParaRPr>
              <a:solidFill>
                <a:srgbClr val="444444"/>
              </a:solidFill>
              <a:highlight>
                <a:srgbClr val="FFFFFF"/>
              </a:highlight>
              <a:latin typeface="Courier New"/>
              <a:ea typeface="Courier New"/>
              <a:cs typeface="Courier New"/>
              <a:sym typeface="Courier New"/>
            </a:endParaRPr>
          </a:p>
          <a:p>
            <a:pPr indent="0" lvl="0" marL="285750" rtl="0" algn="l">
              <a:spcBef>
                <a:spcPts val="0"/>
              </a:spcBef>
              <a:spcAft>
                <a:spcPts val="0"/>
              </a:spcAft>
              <a:buNone/>
            </a:pPr>
            <a:r>
              <a:t/>
            </a:r>
            <a:endParaRPr>
              <a:solidFill>
                <a:srgbClr val="444444"/>
              </a:solidFill>
              <a:highlight>
                <a:srgbClr val="FFFFFF"/>
              </a:highlight>
              <a:latin typeface="Courier New"/>
              <a:ea typeface="Courier New"/>
              <a:cs typeface="Courier New"/>
              <a:sym typeface="Courier New"/>
            </a:endParaRPr>
          </a:p>
          <a:p>
            <a:pPr indent="0" lvl="0" marL="0" rtl="0" algn="just">
              <a:spcBef>
                <a:spcPts val="0"/>
              </a:spcBef>
              <a:spcAft>
                <a:spcPts val="0"/>
              </a:spcAft>
              <a:buNone/>
            </a:pPr>
            <a:r>
              <a:rPr lang="en">
                <a:solidFill>
                  <a:srgbClr val="444444"/>
                </a:solidFill>
                <a:highlight>
                  <a:srgbClr val="FFFFFF"/>
                </a:highlight>
                <a:latin typeface="Vollkorn"/>
                <a:ea typeface="Vollkorn"/>
                <a:cs typeface="Vollkorn"/>
                <a:sym typeface="Vollkorn"/>
              </a:rPr>
              <a:t>Pada syntax diatas, setelah pembuka php terdapat </a:t>
            </a:r>
            <a:r>
              <a:rPr b="1" lang="en">
                <a:solidFill>
                  <a:srgbClr val="444444"/>
                </a:solidFill>
                <a:highlight>
                  <a:srgbClr val="FFFFFF"/>
                </a:highlight>
                <a:latin typeface="Vollkorn"/>
                <a:ea typeface="Vollkorn"/>
                <a:cs typeface="Vollkorn"/>
                <a:sym typeface="Vollkorn"/>
              </a:rPr>
              <a:t>session_start(); </a:t>
            </a:r>
            <a:r>
              <a:rPr lang="en">
                <a:solidFill>
                  <a:srgbClr val="444444"/>
                </a:solidFill>
                <a:highlight>
                  <a:srgbClr val="FFFFFF"/>
                </a:highlight>
                <a:latin typeface="Vollkorn"/>
                <a:ea typeface="Vollkorn"/>
                <a:cs typeface="Vollkorn"/>
                <a:sym typeface="Vollkorn"/>
              </a:rPr>
              <a:t>yang digunakan untuk start pada session </a:t>
            </a:r>
            <a:r>
              <a:rPr lang="en">
                <a:solidFill>
                  <a:srgbClr val="FF0000"/>
                </a:solidFill>
                <a:highlight>
                  <a:srgbClr val="FFFFFF"/>
                </a:highlight>
                <a:latin typeface="Vollkorn"/>
                <a:ea typeface="Vollkorn"/>
                <a:cs typeface="Vollkorn"/>
                <a:sym typeface="Vollkorn"/>
              </a:rPr>
              <a:t>(harus memulai session, karena kita akan menggunakan nilai dari variabel session)</a:t>
            </a:r>
            <a:r>
              <a:rPr lang="en">
                <a:solidFill>
                  <a:srgbClr val="444444"/>
                </a:solidFill>
                <a:highlight>
                  <a:srgbClr val="FFFFFF"/>
                </a:highlight>
                <a:latin typeface="Vollkorn"/>
                <a:ea typeface="Vollkorn"/>
                <a:cs typeface="Vollkorn"/>
                <a:sym typeface="Vollkorn"/>
              </a:rPr>
              <a:t>. </a:t>
            </a:r>
            <a:r>
              <a:rPr b="1" lang="en">
                <a:solidFill>
                  <a:srgbClr val="444444"/>
                </a:solidFill>
                <a:highlight>
                  <a:srgbClr val="FFFFFF"/>
                </a:highlight>
                <a:latin typeface="Vollkorn"/>
                <a:ea typeface="Vollkorn"/>
                <a:cs typeface="Vollkorn"/>
                <a:sym typeface="Vollkorn"/>
              </a:rPr>
              <a:t>$_SESSION['username'] = "staff";</a:t>
            </a:r>
            <a:r>
              <a:rPr lang="en">
                <a:solidFill>
                  <a:srgbClr val="444444"/>
                </a:solidFill>
                <a:highlight>
                  <a:srgbClr val="FFFFFF"/>
                </a:highlight>
                <a:latin typeface="Vollkorn"/>
                <a:ea typeface="Vollkorn"/>
                <a:cs typeface="Vollkorn"/>
                <a:sym typeface="Vollkorn"/>
              </a:rPr>
              <a:t> artinya memberi nilai ke dalam variabel session yang bernama username sehingga, nilai variabel yang lama akan terganti dengan nama yang baru dideklarasikan. Dan begitupun juga pada </a:t>
            </a:r>
            <a:r>
              <a:rPr b="1" lang="en">
                <a:solidFill>
                  <a:srgbClr val="444444"/>
                </a:solidFill>
                <a:highlight>
                  <a:srgbClr val="FFFFFF"/>
                </a:highlight>
                <a:latin typeface="Vollkorn"/>
                <a:ea typeface="Vollkorn"/>
                <a:cs typeface="Vollkorn"/>
                <a:sym typeface="Vollkorn"/>
              </a:rPr>
              <a:t>$_SESSION[password] = "rahasia";</a:t>
            </a:r>
            <a:endParaRPr>
              <a:solidFill>
                <a:srgbClr val="444444"/>
              </a:solidFill>
              <a:highlight>
                <a:srgbClr val="FFFFFF"/>
              </a:highlight>
              <a:latin typeface="Vollkorn"/>
              <a:ea typeface="Vollkorn"/>
              <a:cs typeface="Vollkorn"/>
              <a:sym typeface="Vollkor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62" name="Shape 62"/>
        <p:cNvGrpSpPr/>
        <p:nvPr/>
      </p:nvGrpSpPr>
      <p:grpSpPr>
        <a:xfrm>
          <a:off x="0" y="0"/>
          <a:ext cx="0" cy="0"/>
          <a:chOff x="0" y="0"/>
          <a:chExt cx="0" cy="0"/>
        </a:xfrm>
      </p:grpSpPr>
      <p:sp>
        <p:nvSpPr>
          <p:cNvPr id="63" name="Google Shape;63;p16"/>
          <p:cNvSpPr/>
          <p:nvPr/>
        </p:nvSpPr>
        <p:spPr>
          <a:xfrm>
            <a:off x="1534333" y="574686"/>
            <a:ext cx="6079200" cy="552900"/>
          </a:xfrm>
          <a:prstGeom prst="roundRect">
            <a:avLst>
              <a:gd fmla="val 16667" name="adj"/>
            </a:avLst>
          </a:prstGeom>
          <a:solidFill>
            <a:schemeClr val="lt1"/>
          </a:solidFill>
          <a:ln cap="rnd" cmpd="sng" w="38100">
            <a:solidFill>
              <a:schemeClr val="dk2">
                <a:alpha val="800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3000">
                <a:solidFill>
                  <a:schemeClr val="dk2"/>
                </a:solidFill>
                <a:latin typeface="Vollkorn Regular"/>
                <a:ea typeface="Vollkorn Regular"/>
                <a:cs typeface="Vollkorn Regular"/>
                <a:sym typeface="Vollkorn Regular"/>
              </a:rPr>
              <a:t>CRUD: Read</a:t>
            </a:r>
            <a:endParaRPr b="1" i="0" sz="3000" u="none" cap="none" strike="noStrike">
              <a:solidFill>
                <a:schemeClr val="dk2"/>
              </a:solidFill>
              <a:latin typeface="Vollkorn Regular"/>
              <a:ea typeface="Vollkorn Regular"/>
              <a:cs typeface="Vollkorn Regular"/>
              <a:sym typeface="Vollkorn Regular"/>
            </a:endParaRPr>
          </a:p>
        </p:txBody>
      </p:sp>
      <p:sp>
        <p:nvSpPr>
          <p:cNvPr id="64" name="Google Shape;64;p16"/>
          <p:cNvSpPr txBox="1"/>
          <p:nvPr/>
        </p:nvSpPr>
        <p:spPr>
          <a:xfrm>
            <a:off x="552100" y="1365702"/>
            <a:ext cx="8043900" cy="2922600"/>
          </a:xfrm>
          <a:prstGeom prst="rect">
            <a:avLst/>
          </a:prstGeom>
          <a:noFill/>
          <a:ln>
            <a:noFill/>
          </a:ln>
        </p:spPr>
        <p:txBody>
          <a:bodyPr anchorCtr="0" anchor="t" bIns="34275" lIns="68575" spcFirstLastPara="1" rIns="68575" wrap="square" tIns="34275">
            <a:noAutofit/>
          </a:bodyPr>
          <a:lstStyle/>
          <a:p>
            <a:pPr indent="0" lvl="0" marL="0" marR="0" rtl="0" algn="l">
              <a:lnSpc>
                <a:spcPct val="140000"/>
              </a:lnSpc>
              <a:spcBef>
                <a:spcPts val="0"/>
              </a:spcBef>
              <a:spcAft>
                <a:spcPts val="0"/>
              </a:spcAft>
              <a:buNone/>
            </a:pPr>
            <a:r>
              <a:rPr lang="en">
                <a:solidFill>
                  <a:schemeClr val="dk1"/>
                </a:solidFill>
                <a:highlight>
                  <a:srgbClr val="FFFFFF"/>
                </a:highlight>
                <a:latin typeface="Vollkorn"/>
                <a:ea typeface="Vollkorn"/>
                <a:cs typeface="Vollkorn"/>
                <a:sym typeface="Vollkorn"/>
              </a:rPr>
              <a:t>Untuk menampilkan data, kita memerlukan query “select”.</a:t>
            </a:r>
            <a:endParaRPr b="1">
              <a:solidFill>
                <a:schemeClr val="dk1"/>
              </a:solidFill>
              <a:highlight>
                <a:srgbClr val="FFFFFF"/>
              </a:highlight>
              <a:latin typeface="Vollkorn"/>
              <a:ea typeface="Vollkorn"/>
              <a:cs typeface="Vollkorn"/>
              <a:sym typeface="Vollkorn"/>
            </a:endParaRPr>
          </a:p>
          <a:p>
            <a:pPr indent="0" lvl="0" marL="0" marR="0" rtl="0" algn="l">
              <a:lnSpc>
                <a:spcPct val="140000"/>
              </a:lnSpc>
              <a:spcBef>
                <a:spcPts val="0"/>
              </a:spcBef>
              <a:spcAft>
                <a:spcPts val="0"/>
              </a:spcAft>
              <a:buSzPts val="1100"/>
              <a:buNone/>
            </a:pPr>
            <a:r>
              <a:rPr lang="en">
                <a:solidFill>
                  <a:schemeClr val="dk1"/>
                </a:solidFill>
                <a:highlight>
                  <a:srgbClr val="FFFFFF"/>
                </a:highlight>
                <a:latin typeface="Vollkorn"/>
                <a:ea typeface="Vollkorn"/>
                <a:cs typeface="Vollkorn"/>
                <a:sym typeface="Vollkorn"/>
              </a:rPr>
              <a:t>Terdapat beberapa cara yang dapat dilakukan untuk mengambil data (record) dari tabel </a:t>
            </a:r>
            <a:endParaRPr>
              <a:solidFill>
                <a:schemeClr val="dk1"/>
              </a:solidFill>
              <a:highlight>
                <a:srgbClr val="FFFFFF"/>
              </a:highlight>
              <a:latin typeface="Vollkorn"/>
              <a:ea typeface="Vollkorn"/>
              <a:cs typeface="Vollkorn"/>
              <a:sym typeface="Vollkorn"/>
            </a:endParaRPr>
          </a:p>
          <a:p>
            <a:pPr indent="-317500" lvl="0" marL="457200" marR="0" rtl="0" algn="l">
              <a:lnSpc>
                <a:spcPct val="140000"/>
              </a:lnSpc>
              <a:spcBef>
                <a:spcPts val="0"/>
              </a:spcBef>
              <a:spcAft>
                <a:spcPts val="0"/>
              </a:spcAft>
              <a:buClr>
                <a:schemeClr val="dk1"/>
              </a:buClr>
              <a:buSzPts val="1400"/>
              <a:buFont typeface="Vollkorn"/>
              <a:buAutoNum type="arabicPeriod"/>
            </a:pPr>
            <a:r>
              <a:rPr lang="en">
                <a:solidFill>
                  <a:schemeClr val="dk1"/>
                </a:solidFill>
                <a:highlight>
                  <a:srgbClr val="FFFFFF"/>
                </a:highlight>
                <a:latin typeface="Vollkorn"/>
                <a:ea typeface="Vollkorn"/>
                <a:cs typeface="Vollkorn"/>
                <a:sym typeface="Vollkorn"/>
              </a:rPr>
              <a:t>mysqli_fetch_array()  </a:t>
            </a:r>
            <a:endParaRPr>
              <a:solidFill>
                <a:schemeClr val="dk1"/>
              </a:solidFill>
              <a:highlight>
                <a:srgbClr val="FFFFFF"/>
              </a:highlight>
              <a:latin typeface="Vollkorn"/>
              <a:ea typeface="Vollkorn"/>
              <a:cs typeface="Vollkorn"/>
              <a:sym typeface="Vollkorn"/>
            </a:endParaRPr>
          </a:p>
          <a:p>
            <a:pPr indent="-317500" lvl="0" marL="457200" marR="0" rtl="0" algn="l">
              <a:lnSpc>
                <a:spcPct val="140000"/>
              </a:lnSpc>
              <a:spcBef>
                <a:spcPts val="0"/>
              </a:spcBef>
              <a:spcAft>
                <a:spcPts val="0"/>
              </a:spcAft>
              <a:buClr>
                <a:schemeClr val="dk1"/>
              </a:buClr>
              <a:buSzPts val="1400"/>
              <a:buFont typeface="Vollkorn"/>
              <a:buAutoNum type="arabicPeriod"/>
            </a:pPr>
            <a:r>
              <a:rPr lang="en">
                <a:solidFill>
                  <a:schemeClr val="dk1"/>
                </a:solidFill>
                <a:highlight>
                  <a:srgbClr val="FFFFFF"/>
                </a:highlight>
                <a:latin typeface="Vollkorn"/>
                <a:ea typeface="Vollkorn"/>
                <a:cs typeface="Vollkorn"/>
                <a:sym typeface="Vollkorn"/>
              </a:rPr>
              <a:t>mysqli_fetch_assoc() </a:t>
            </a:r>
            <a:endParaRPr>
              <a:solidFill>
                <a:schemeClr val="dk1"/>
              </a:solidFill>
              <a:highlight>
                <a:srgbClr val="FFFFFF"/>
              </a:highlight>
              <a:latin typeface="Vollkorn"/>
              <a:ea typeface="Vollkorn"/>
              <a:cs typeface="Vollkorn"/>
              <a:sym typeface="Vollkorn"/>
            </a:endParaRPr>
          </a:p>
          <a:p>
            <a:pPr indent="-317500" lvl="0" marL="457200" marR="0" rtl="0" algn="l">
              <a:lnSpc>
                <a:spcPct val="140000"/>
              </a:lnSpc>
              <a:spcBef>
                <a:spcPts val="0"/>
              </a:spcBef>
              <a:spcAft>
                <a:spcPts val="0"/>
              </a:spcAft>
              <a:buClr>
                <a:schemeClr val="dk1"/>
              </a:buClr>
              <a:buSzPts val="1400"/>
              <a:buFont typeface="Vollkorn"/>
              <a:buAutoNum type="arabicPeriod"/>
            </a:pPr>
            <a:r>
              <a:rPr lang="en">
                <a:solidFill>
                  <a:schemeClr val="dk1"/>
                </a:solidFill>
                <a:highlight>
                  <a:srgbClr val="FFFFFF"/>
                </a:highlight>
                <a:latin typeface="Vollkorn"/>
                <a:ea typeface="Vollkorn"/>
                <a:cs typeface="Vollkorn"/>
                <a:sym typeface="Vollkorn"/>
              </a:rPr>
              <a:t>mysqli_fetch_row() </a:t>
            </a:r>
            <a:endParaRPr>
              <a:solidFill>
                <a:schemeClr val="dk1"/>
              </a:solidFill>
              <a:highlight>
                <a:srgbClr val="FFFFFF"/>
              </a:highlight>
              <a:latin typeface="Vollkorn"/>
              <a:ea typeface="Vollkorn"/>
              <a:cs typeface="Vollkorn"/>
              <a:sym typeface="Vollkorn"/>
            </a:endParaRPr>
          </a:p>
          <a:p>
            <a:pPr indent="-317500" lvl="0" marL="457200" marR="0" rtl="0" algn="l">
              <a:lnSpc>
                <a:spcPct val="140000"/>
              </a:lnSpc>
              <a:spcBef>
                <a:spcPts val="0"/>
              </a:spcBef>
              <a:spcAft>
                <a:spcPts val="0"/>
              </a:spcAft>
              <a:buClr>
                <a:schemeClr val="dk1"/>
              </a:buClr>
              <a:buSzPts val="1400"/>
              <a:buFont typeface="Vollkorn"/>
              <a:buAutoNum type="arabicPeriod"/>
            </a:pPr>
            <a:r>
              <a:rPr lang="en">
                <a:solidFill>
                  <a:schemeClr val="dk1"/>
                </a:solidFill>
                <a:highlight>
                  <a:srgbClr val="FFFFFF"/>
                </a:highlight>
                <a:latin typeface="Vollkorn"/>
                <a:ea typeface="Vollkorn"/>
                <a:cs typeface="Vollkorn"/>
                <a:sym typeface="Vollkorn"/>
              </a:rPr>
              <a:t>mysqli_num_rows() </a:t>
            </a:r>
            <a:endParaRPr>
              <a:solidFill>
                <a:schemeClr val="dk1"/>
              </a:solidFill>
              <a:highlight>
                <a:srgbClr val="FFFFFF"/>
              </a:highlight>
              <a:latin typeface="Vollkorn"/>
              <a:ea typeface="Vollkorn"/>
              <a:cs typeface="Vollkorn"/>
              <a:sym typeface="Vollkorn"/>
            </a:endParaRPr>
          </a:p>
          <a:p>
            <a:pPr indent="0" lvl="0" marL="0" marR="0" rtl="0" algn="l">
              <a:lnSpc>
                <a:spcPct val="140000"/>
              </a:lnSpc>
              <a:spcBef>
                <a:spcPts val="0"/>
              </a:spcBef>
              <a:spcAft>
                <a:spcPts val="0"/>
              </a:spcAft>
              <a:buSzPts val="1100"/>
              <a:buNone/>
            </a:pPr>
            <a:r>
              <a:t/>
            </a:r>
            <a:endParaRPr b="1">
              <a:solidFill>
                <a:schemeClr val="dk1"/>
              </a:solidFill>
              <a:highlight>
                <a:srgbClr val="FFFFFF"/>
              </a:highlight>
              <a:latin typeface="Vollkorn"/>
              <a:ea typeface="Vollkorn"/>
              <a:cs typeface="Vollkorn"/>
              <a:sym typeface="Vollkorn"/>
            </a:endParaRPr>
          </a:p>
          <a:p>
            <a:pPr indent="0" lvl="0" marL="0" marR="0" rtl="0" algn="l">
              <a:lnSpc>
                <a:spcPct val="140000"/>
              </a:lnSpc>
              <a:spcBef>
                <a:spcPts val="0"/>
              </a:spcBef>
              <a:spcAft>
                <a:spcPts val="0"/>
              </a:spcAft>
              <a:buClr>
                <a:schemeClr val="dk1"/>
              </a:buClr>
              <a:buSzPts val="1100"/>
              <a:buFont typeface="Arial"/>
              <a:buNone/>
            </a:pPr>
            <a:r>
              <a:t/>
            </a:r>
            <a:endParaRPr b="1">
              <a:solidFill>
                <a:schemeClr val="dk1"/>
              </a:solidFill>
              <a:highlight>
                <a:srgbClr val="FFFFFF"/>
              </a:highlight>
              <a:latin typeface="Vollkorn"/>
              <a:ea typeface="Vollkorn"/>
              <a:cs typeface="Vollkorn"/>
              <a:sym typeface="Vollkorn"/>
            </a:endParaRPr>
          </a:p>
          <a:p>
            <a:pPr indent="0" lvl="0" marL="0" marR="0" rtl="0" algn="l">
              <a:lnSpc>
                <a:spcPct val="140000"/>
              </a:lnSpc>
              <a:spcBef>
                <a:spcPts val="0"/>
              </a:spcBef>
              <a:spcAft>
                <a:spcPts val="0"/>
              </a:spcAft>
              <a:buNone/>
            </a:pPr>
            <a:r>
              <a:t/>
            </a:r>
            <a:endParaRPr b="1">
              <a:solidFill>
                <a:schemeClr val="dk1"/>
              </a:solidFill>
              <a:highlight>
                <a:srgbClr val="FFFFFF"/>
              </a:highlight>
              <a:latin typeface="Vollkorn"/>
              <a:ea typeface="Vollkorn"/>
              <a:cs typeface="Vollkorn"/>
              <a:sym typeface="Vollkorn"/>
            </a:endParaRPr>
          </a:p>
          <a:p>
            <a:pPr indent="0" lvl="0" marL="0" marR="0" rtl="0" algn="l">
              <a:lnSpc>
                <a:spcPct val="140000"/>
              </a:lnSpc>
              <a:spcBef>
                <a:spcPts val="0"/>
              </a:spcBef>
              <a:spcAft>
                <a:spcPts val="0"/>
              </a:spcAft>
              <a:buNone/>
            </a:pPr>
            <a:r>
              <a:t/>
            </a:r>
            <a:endParaRPr b="1">
              <a:solidFill>
                <a:schemeClr val="dk1"/>
              </a:solidFill>
              <a:highlight>
                <a:srgbClr val="FFFFFF"/>
              </a:highlight>
              <a:latin typeface="Vollkorn"/>
              <a:ea typeface="Vollkorn"/>
              <a:cs typeface="Vollkorn"/>
              <a:sym typeface="Vollkor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4"/>
          <p:cNvSpPr/>
          <p:nvPr/>
        </p:nvSpPr>
        <p:spPr>
          <a:xfrm>
            <a:off x="1534333" y="269886"/>
            <a:ext cx="6079200" cy="552900"/>
          </a:xfrm>
          <a:prstGeom prst="roundRect">
            <a:avLst>
              <a:gd fmla="val 16667" name="adj"/>
            </a:avLst>
          </a:prstGeom>
          <a:solidFill>
            <a:schemeClr val="lt1"/>
          </a:solidFill>
          <a:ln cap="rnd" cmpd="sng" w="38100">
            <a:solidFill>
              <a:schemeClr val="dk2">
                <a:alpha val="800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3000">
                <a:solidFill>
                  <a:schemeClr val="dk2"/>
                </a:solidFill>
                <a:latin typeface="Vollkorn Regular"/>
                <a:ea typeface="Vollkorn Regular"/>
                <a:cs typeface="Vollkorn Regular"/>
                <a:sym typeface="Vollkorn Regular"/>
              </a:rPr>
              <a:t>SESSION</a:t>
            </a:r>
            <a:endParaRPr b="1" i="0" sz="3000" u="none" cap="none" strike="noStrike">
              <a:solidFill>
                <a:schemeClr val="dk2"/>
              </a:solidFill>
              <a:latin typeface="Vollkorn Regular"/>
              <a:ea typeface="Vollkorn Regular"/>
              <a:cs typeface="Vollkorn Regular"/>
              <a:sym typeface="Vollkorn Regular"/>
            </a:endParaRPr>
          </a:p>
        </p:txBody>
      </p:sp>
      <p:sp>
        <p:nvSpPr>
          <p:cNvPr id="177" name="Google Shape;177;p34"/>
          <p:cNvSpPr txBox="1"/>
          <p:nvPr/>
        </p:nvSpPr>
        <p:spPr>
          <a:xfrm>
            <a:off x="371825" y="934575"/>
            <a:ext cx="8201100" cy="39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A3A3A"/>
                </a:solidFill>
                <a:highlight>
                  <a:srgbClr val="FEFEFE"/>
                </a:highlight>
                <a:latin typeface="Vollkorn"/>
                <a:ea typeface="Vollkorn"/>
                <a:cs typeface="Vollkorn"/>
                <a:sym typeface="Vollkorn"/>
              </a:rPr>
              <a:t>Menghapus </a:t>
            </a:r>
            <a:r>
              <a:rPr b="1" lang="en">
                <a:solidFill>
                  <a:srgbClr val="3A3A3A"/>
                </a:solidFill>
                <a:highlight>
                  <a:srgbClr val="FEFEFE"/>
                </a:highlight>
                <a:latin typeface="Vollkorn"/>
                <a:ea typeface="Vollkorn"/>
                <a:cs typeface="Vollkorn"/>
                <a:sym typeface="Vollkorn"/>
              </a:rPr>
              <a:t>Session</a:t>
            </a:r>
            <a:endParaRPr b="1">
              <a:solidFill>
                <a:srgbClr val="3A3A3A"/>
              </a:solidFill>
              <a:highlight>
                <a:srgbClr val="FEFEFE"/>
              </a:highlight>
              <a:latin typeface="Vollkorn"/>
              <a:ea typeface="Vollkorn"/>
              <a:cs typeface="Vollkorn"/>
              <a:sym typeface="Vollkorn"/>
            </a:endParaRPr>
          </a:p>
          <a:p>
            <a:pPr indent="0" lvl="0" marL="0" rtl="0" algn="l">
              <a:spcBef>
                <a:spcPts val="0"/>
              </a:spcBef>
              <a:spcAft>
                <a:spcPts val="0"/>
              </a:spcAft>
              <a:buNone/>
            </a:pPr>
            <a:r>
              <a:rPr lang="en">
                <a:solidFill>
                  <a:srgbClr val="444444"/>
                </a:solidFill>
                <a:highlight>
                  <a:srgbClr val="FFFFFF"/>
                </a:highlight>
                <a:latin typeface="Vollkorn"/>
                <a:ea typeface="Vollkorn"/>
                <a:cs typeface="Vollkorn"/>
                <a:sym typeface="Vollkorn"/>
              </a:rPr>
              <a:t>Untuk menghapus session, kita hanya perlu memanggil perintah session_unset() dan session_destroy()</a:t>
            </a:r>
            <a:r>
              <a:rPr lang="en">
                <a:solidFill>
                  <a:srgbClr val="444444"/>
                </a:solidFill>
                <a:highlight>
                  <a:srgbClr val="FFFFFF"/>
                </a:highlight>
                <a:latin typeface="Vollkorn"/>
                <a:ea typeface="Vollkorn"/>
                <a:cs typeface="Vollkorn"/>
                <a:sym typeface="Vollkorn"/>
              </a:rPr>
              <a:t>. Sebagai contoh, membuat file dengan nama delete_session.php:</a:t>
            </a:r>
            <a:endParaRPr>
              <a:solidFill>
                <a:srgbClr val="444444"/>
              </a:solidFill>
              <a:highlight>
                <a:srgbClr val="FFFFFF"/>
              </a:highlight>
              <a:latin typeface="Vollkorn"/>
              <a:ea typeface="Vollkorn"/>
              <a:cs typeface="Vollkorn"/>
              <a:sym typeface="Vollkorn"/>
            </a:endParaRPr>
          </a:p>
          <a:p>
            <a:pPr indent="0" lvl="0" marL="285750" rtl="0" algn="l">
              <a:spcBef>
                <a:spcPts val="0"/>
              </a:spcBef>
              <a:spcAft>
                <a:spcPts val="0"/>
              </a:spcAft>
              <a:buNone/>
            </a:pPr>
            <a:r>
              <a:rPr lang="en">
                <a:solidFill>
                  <a:srgbClr val="444444"/>
                </a:solidFill>
                <a:highlight>
                  <a:srgbClr val="FFFFFF"/>
                </a:highlight>
                <a:latin typeface="Courier New"/>
                <a:ea typeface="Courier New"/>
                <a:cs typeface="Courier New"/>
                <a:sym typeface="Courier New"/>
              </a:rPr>
              <a:t>&lt;?php </a:t>
            </a:r>
            <a:endParaRPr>
              <a:solidFill>
                <a:srgbClr val="444444"/>
              </a:solidFill>
              <a:highlight>
                <a:srgbClr val="FFFFFF"/>
              </a:highlight>
              <a:latin typeface="Courier New"/>
              <a:ea typeface="Courier New"/>
              <a:cs typeface="Courier New"/>
              <a:sym typeface="Courier New"/>
            </a:endParaRPr>
          </a:p>
          <a:p>
            <a:pPr indent="0" lvl="0" marL="285750" rtl="0" algn="l">
              <a:lnSpc>
                <a:spcPct val="115000"/>
              </a:lnSpc>
              <a:spcBef>
                <a:spcPts val="0"/>
              </a:spcBef>
              <a:spcAft>
                <a:spcPts val="0"/>
              </a:spcAft>
              <a:buNone/>
            </a:pPr>
            <a:r>
              <a:rPr lang="en">
                <a:solidFill>
                  <a:srgbClr val="444444"/>
                </a:solidFill>
                <a:highlight>
                  <a:srgbClr val="FFFFFF"/>
                </a:highlight>
                <a:latin typeface="Courier New"/>
                <a:ea typeface="Courier New"/>
                <a:cs typeface="Courier New"/>
                <a:sym typeface="Courier New"/>
              </a:rPr>
              <a:t>session_start();</a:t>
            </a:r>
            <a:endParaRPr>
              <a:solidFill>
                <a:srgbClr val="444444"/>
              </a:solidFill>
              <a:highlight>
                <a:srgbClr val="FFFFFF"/>
              </a:highlight>
              <a:latin typeface="Courier New"/>
              <a:ea typeface="Courier New"/>
              <a:cs typeface="Courier New"/>
              <a:sym typeface="Courier New"/>
            </a:endParaRPr>
          </a:p>
          <a:p>
            <a:pPr indent="0" lvl="0" marL="285750" rtl="0" algn="l">
              <a:lnSpc>
                <a:spcPct val="115000"/>
              </a:lnSpc>
              <a:spcBef>
                <a:spcPts val="0"/>
              </a:spcBef>
              <a:spcAft>
                <a:spcPts val="0"/>
              </a:spcAft>
              <a:buNone/>
            </a:pPr>
            <a:r>
              <a:rPr lang="en">
                <a:solidFill>
                  <a:srgbClr val="444444"/>
                </a:solidFill>
                <a:highlight>
                  <a:srgbClr val="FFFFFF"/>
                </a:highlight>
                <a:latin typeface="Courier New"/>
                <a:ea typeface="Courier New"/>
                <a:cs typeface="Courier New"/>
                <a:sym typeface="Courier New"/>
              </a:rPr>
              <a:t>session_unset();</a:t>
            </a:r>
            <a:endParaRPr>
              <a:solidFill>
                <a:srgbClr val="444444"/>
              </a:solidFill>
              <a:highlight>
                <a:srgbClr val="FFFFFF"/>
              </a:highlight>
              <a:latin typeface="Courier New"/>
              <a:ea typeface="Courier New"/>
              <a:cs typeface="Courier New"/>
              <a:sym typeface="Courier New"/>
            </a:endParaRPr>
          </a:p>
          <a:p>
            <a:pPr indent="0" lvl="0" marL="285750" rtl="0" algn="l">
              <a:spcBef>
                <a:spcPts val="0"/>
              </a:spcBef>
              <a:spcAft>
                <a:spcPts val="0"/>
              </a:spcAft>
              <a:buNone/>
            </a:pPr>
            <a:r>
              <a:rPr lang="en">
                <a:solidFill>
                  <a:srgbClr val="444444"/>
                </a:solidFill>
                <a:highlight>
                  <a:srgbClr val="FFFFFF"/>
                </a:highlight>
                <a:latin typeface="Courier New"/>
                <a:ea typeface="Courier New"/>
                <a:cs typeface="Courier New"/>
                <a:sym typeface="Courier New"/>
              </a:rPr>
              <a:t>session_destroy();</a:t>
            </a:r>
            <a:endParaRPr>
              <a:solidFill>
                <a:srgbClr val="444444"/>
              </a:solidFill>
              <a:highlight>
                <a:srgbClr val="FFFFFF"/>
              </a:highlight>
              <a:latin typeface="Courier New"/>
              <a:ea typeface="Courier New"/>
              <a:cs typeface="Courier New"/>
              <a:sym typeface="Courier New"/>
            </a:endParaRPr>
          </a:p>
          <a:p>
            <a:pPr indent="0" lvl="0" marL="285750" rtl="0" algn="l">
              <a:spcBef>
                <a:spcPts val="0"/>
              </a:spcBef>
              <a:spcAft>
                <a:spcPts val="0"/>
              </a:spcAft>
              <a:buNone/>
            </a:pPr>
            <a:r>
              <a:t/>
            </a:r>
            <a:endParaRPr>
              <a:solidFill>
                <a:srgbClr val="444444"/>
              </a:solidFill>
              <a:highlight>
                <a:srgbClr val="FFFFFF"/>
              </a:highlight>
              <a:latin typeface="Courier New"/>
              <a:ea typeface="Courier New"/>
              <a:cs typeface="Courier New"/>
              <a:sym typeface="Courier New"/>
            </a:endParaRPr>
          </a:p>
          <a:p>
            <a:pPr indent="0" lvl="0" marL="285750" rtl="0" algn="l">
              <a:spcBef>
                <a:spcPts val="0"/>
              </a:spcBef>
              <a:spcAft>
                <a:spcPts val="0"/>
              </a:spcAft>
              <a:buNone/>
            </a:pPr>
            <a:r>
              <a:rPr lang="en">
                <a:solidFill>
                  <a:srgbClr val="444444"/>
                </a:solidFill>
                <a:highlight>
                  <a:srgbClr val="FFFFFF"/>
                </a:highlight>
                <a:latin typeface="Courier New"/>
                <a:ea typeface="Courier New"/>
                <a:cs typeface="Courier New"/>
                <a:sym typeface="Courier New"/>
              </a:rPr>
              <a:t>echo "Username = ".$_SESSION['username'];</a:t>
            </a:r>
            <a:endParaRPr>
              <a:solidFill>
                <a:srgbClr val="444444"/>
              </a:solidFill>
              <a:highlight>
                <a:srgbClr val="FFFFFF"/>
              </a:highlight>
              <a:latin typeface="Courier New"/>
              <a:ea typeface="Courier New"/>
              <a:cs typeface="Courier New"/>
              <a:sym typeface="Courier New"/>
            </a:endParaRPr>
          </a:p>
          <a:p>
            <a:pPr indent="0" lvl="0" marL="285750" rtl="0" algn="l">
              <a:spcBef>
                <a:spcPts val="0"/>
              </a:spcBef>
              <a:spcAft>
                <a:spcPts val="0"/>
              </a:spcAft>
              <a:buNone/>
            </a:pPr>
            <a:r>
              <a:rPr lang="en">
                <a:solidFill>
                  <a:srgbClr val="444444"/>
                </a:solidFill>
                <a:highlight>
                  <a:srgbClr val="FFFFFF"/>
                </a:highlight>
                <a:latin typeface="Courier New"/>
                <a:ea typeface="Courier New"/>
                <a:cs typeface="Courier New"/>
                <a:sym typeface="Courier New"/>
              </a:rPr>
              <a:t>echo "&lt;br/&gt;";</a:t>
            </a:r>
            <a:endParaRPr>
              <a:solidFill>
                <a:srgbClr val="444444"/>
              </a:solidFill>
              <a:highlight>
                <a:srgbClr val="FFFFFF"/>
              </a:highlight>
              <a:latin typeface="Courier New"/>
              <a:ea typeface="Courier New"/>
              <a:cs typeface="Courier New"/>
              <a:sym typeface="Courier New"/>
            </a:endParaRPr>
          </a:p>
          <a:p>
            <a:pPr indent="0" lvl="0" marL="285750" rtl="0" algn="l">
              <a:spcBef>
                <a:spcPts val="0"/>
              </a:spcBef>
              <a:spcAft>
                <a:spcPts val="0"/>
              </a:spcAft>
              <a:buNone/>
            </a:pPr>
            <a:r>
              <a:rPr lang="en">
                <a:solidFill>
                  <a:srgbClr val="444444"/>
                </a:solidFill>
                <a:highlight>
                  <a:srgbClr val="FFFFFF"/>
                </a:highlight>
                <a:latin typeface="Courier New"/>
                <a:ea typeface="Courier New"/>
                <a:cs typeface="Courier New"/>
                <a:sym typeface="Courier New"/>
              </a:rPr>
              <a:t>echo "Password = ".$_SESSION['password'];</a:t>
            </a:r>
            <a:endParaRPr>
              <a:solidFill>
                <a:srgbClr val="444444"/>
              </a:solidFill>
              <a:highlight>
                <a:srgbClr val="FFFFFF"/>
              </a:highlight>
              <a:latin typeface="Courier New"/>
              <a:ea typeface="Courier New"/>
              <a:cs typeface="Courier New"/>
              <a:sym typeface="Courier New"/>
            </a:endParaRPr>
          </a:p>
          <a:p>
            <a:pPr indent="0" lvl="0" marL="285750" rtl="0" algn="l">
              <a:spcBef>
                <a:spcPts val="0"/>
              </a:spcBef>
              <a:spcAft>
                <a:spcPts val="0"/>
              </a:spcAft>
              <a:buNone/>
            </a:pPr>
            <a:r>
              <a:rPr lang="en">
                <a:solidFill>
                  <a:srgbClr val="444444"/>
                </a:solidFill>
                <a:highlight>
                  <a:srgbClr val="FFFFFF"/>
                </a:highlight>
                <a:latin typeface="Courier New"/>
                <a:ea typeface="Courier New"/>
                <a:cs typeface="Courier New"/>
                <a:sym typeface="Courier New"/>
              </a:rPr>
              <a:t>?&gt;</a:t>
            </a:r>
            <a:endParaRPr>
              <a:solidFill>
                <a:srgbClr val="444444"/>
              </a:solidFill>
              <a:highlight>
                <a:srgbClr val="FFFFFF"/>
              </a:highlight>
              <a:latin typeface="Courier New"/>
              <a:ea typeface="Courier New"/>
              <a:cs typeface="Courier New"/>
              <a:sym typeface="Courier New"/>
            </a:endParaRPr>
          </a:p>
          <a:p>
            <a:pPr indent="0" lvl="0" marL="285750" rtl="0" algn="l">
              <a:spcBef>
                <a:spcPts val="0"/>
              </a:spcBef>
              <a:spcAft>
                <a:spcPts val="0"/>
              </a:spcAft>
              <a:buNone/>
            </a:pPr>
            <a:r>
              <a:t/>
            </a:r>
            <a:endParaRPr>
              <a:solidFill>
                <a:srgbClr val="444444"/>
              </a:solidFill>
              <a:highlight>
                <a:srgbClr val="FFFFFF"/>
              </a:highlight>
              <a:latin typeface="Courier New"/>
              <a:ea typeface="Courier New"/>
              <a:cs typeface="Courier New"/>
              <a:sym typeface="Courier New"/>
            </a:endParaRPr>
          </a:p>
          <a:p>
            <a:pPr indent="0" lvl="0" marL="285750" rtl="0" algn="l">
              <a:spcBef>
                <a:spcPts val="0"/>
              </a:spcBef>
              <a:spcAft>
                <a:spcPts val="0"/>
              </a:spcAft>
              <a:buNone/>
            </a:pPr>
            <a:r>
              <a:t/>
            </a:r>
            <a:endParaRPr>
              <a:solidFill>
                <a:srgbClr val="444444"/>
              </a:solidFill>
              <a:highlight>
                <a:srgbClr val="FFFFFF"/>
              </a:highlight>
              <a:latin typeface="Courier New"/>
              <a:ea typeface="Courier New"/>
              <a:cs typeface="Courier New"/>
              <a:sym typeface="Courier New"/>
            </a:endParaRPr>
          </a:p>
          <a:p>
            <a:pPr indent="0" lvl="0" marL="0" rtl="0" algn="just">
              <a:spcBef>
                <a:spcPts val="0"/>
              </a:spcBef>
              <a:spcAft>
                <a:spcPts val="0"/>
              </a:spcAft>
              <a:buNone/>
            </a:pPr>
            <a:r>
              <a:rPr lang="en">
                <a:solidFill>
                  <a:srgbClr val="444444"/>
                </a:solidFill>
                <a:highlight>
                  <a:srgbClr val="FFFFFF"/>
                </a:highlight>
                <a:latin typeface="Vollkorn"/>
                <a:ea typeface="Vollkorn"/>
                <a:cs typeface="Vollkorn"/>
                <a:sym typeface="Vollkorn"/>
              </a:rPr>
              <a:t>Pada syntax diatas, setelah pembuka php terdapat </a:t>
            </a:r>
            <a:r>
              <a:rPr b="1" lang="en">
                <a:solidFill>
                  <a:srgbClr val="444444"/>
                </a:solidFill>
                <a:highlight>
                  <a:srgbClr val="FFFFFF"/>
                </a:highlight>
                <a:latin typeface="Vollkorn"/>
                <a:ea typeface="Vollkorn"/>
                <a:cs typeface="Vollkorn"/>
                <a:sym typeface="Vollkorn"/>
              </a:rPr>
              <a:t>session_start(); </a:t>
            </a:r>
            <a:r>
              <a:rPr lang="en">
                <a:solidFill>
                  <a:srgbClr val="444444"/>
                </a:solidFill>
                <a:highlight>
                  <a:srgbClr val="FFFFFF"/>
                </a:highlight>
                <a:latin typeface="Vollkorn"/>
                <a:ea typeface="Vollkorn"/>
                <a:cs typeface="Vollkorn"/>
                <a:sym typeface="Vollkorn"/>
              </a:rPr>
              <a:t>yang digunakan untuk start pada session </a:t>
            </a:r>
            <a:r>
              <a:rPr lang="en">
                <a:solidFill>
                  <a:srgbClr val="FF0000"/>
                </a:solidFill>
                <a:highlight>
                  <a:srgbClr val="FFFFFF"/>
                </a:highlight>
                <a:latin typeface="Vollkorn"/>
                <a:ea typeface="Vollkorn"/>
                <a:cs typeface="Vollkorn"/>
                <a:sym typeface="Vollkorn"/>
              </a:rPr>
              <a:t>(harus memulai session)</a:t>
            </a:r>
            <a:r>
              <a:rPr lang="en">
                <a:solidFill>
                  <a:srgbClr val="444444"/>
                </a:solidFill>
                <a:highlight>
                  <a:srgbClr val="FFFFFF"/>
                </a:highlight>
                <a:latin typeface="Vollkorn"/>
                <a:ea typeface="Vollkorn"/>
                <a:cs typeface="Vollkorn"/>
                <a:sym typeface="Vollkorn"/>
              </a:rPr>
              <a:t>. </a:t>
            </a:r>
            <a:r>
              <a:rPr b="1" lang="en">
                <a:solidFill>
                  <a:srgbClr val="444444"/>
                </a:solidFill>
                <a:highlight>
                  <a:srgbClr val="FFFFFF"/>
                </a:highlight>
                <a:latin typeface="Vollkorn"/>
                <a:ea typeface="Vollkorn"/>
                <a:cs typeface="Vollkorn"/>
                <a:sym typeface="Vollkorn"/>
              </a:rPr>
              <a:t>session_unset(); </a:t>
            </a:r>
            <a:r>
              <a:rPr lang="en">
                <a:solidFill>
                  <a:srgbClr val="444444"/>
                </a:solidFill>
                <a:highlight>
                  <a:srgbClr val="FFFFFF"/>
                </a:highlight>
                <a:latin typeface="Vollkorn"/>
                <a:ea typeface="Vollkorn"/>
                <a:cs typeface="Vollkorn"/>
                <a:sym typeface="Vollkorn"/>
              </a:rPr>
              <a:t>digunakan untuk menghapus seluruh nama variabel session yang ada.</a:t>
            </a:r>
            <a:r>
              <a:rPr b="1" lang="en">
                <a:solidFill>
                  <a:srgbClr val="444444"/>
                </a:solidFill>
                <a:highlight>
                  <a:srgbClr val="FFFFFF"/>
                </a:highlight>
                <a:latin typeface="Vollkorn"/>
                <a:ea typeface="Vollkorn"/>
                <a:cs typeface="Vollkorn"/>
                <a:sym typeface="Vollkorn"/>
              </a:rPr>
              <a:t> session_destroy(); </a:t>
            </a:r>
            <a:r>
              <a:rPr lang="en">
                <a:solidFill>
                  <a:srgbClr val="444444"/>
                </a:solidFill>
                <a:highlight>
                  <a:srgbClr val="FFFFFF"/>
                </a:highlight>
                <a:latin typeface="Vollkorn"/>
                <a:ea typeface="Vollkorn"/>
                <a:cs typeface="Vollkorn"/>
                <a:sym typeface="Vollkorn"/>
              </a:rPr>
              <a:t>digunakan untuk menghancurkan session yang ada.</a:t>
            </a:r>
            <a:endParaRPr>
              <a:solidFill>
                <a:srgbClr val="444444"/>
              </a:solidFill>
              <a:highlight>
                <a:srgbClr val="FFFFFF"/>
              </a:highlight>
              <a:latin typeface="Vollkorn"/>
              <a:ea typeface="Vollkorn"/>
              <a:cs typeface="Vollkorn"/>
              <a:sym typeface="Vollkorn"/>
            </a:endParaRPr>
          </a:p>
          <a:p>
            <a:pPr indent="0" lvl="0" marL="0" rtl="0" algn="just">
              <a:spcBef>
                <a:spcPts val="0"/>
              </a:spcBef>
              <a:spcAft>
                <a:spcPts val="0"/>
              </a:spcAft>
              <a:buNone/>
            </a:pPr>
            <a:r>
              <a:t/>
            </a:r>
            <a:endParaRPr b="1">
              <a:solidFill>
                <a:srgbClr val="444444"/>
              </a:solidFill>
              <a:highlight>
                <a:srgbClr val="FFFFFF"/>
              </a:highlight>
              <a:latin typeface="Vollkorn"/>
              <a:ea typeface="Vollkorn"/>
              <a:cs typeface="Vollkorn"/>
              <a:sym typeface="Vollkorn"/>
            </a:endParaRPr>
          </a:p>
        </p:txBody>
      </p:sp>
      <p:sp>
        <p:nvSpPr>
          <p:cNvPr id="178" name="Google Shape;178;p34"/>
          <p:cNvSpPr/>
          <p:nvPr/>
        </p:nvSpPr>
        <p:spPr>
          <a:xfrm>
            <a:off x="706450" y="2662875"/>
            <a:ext cx="4598100" cy="991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9" name="Google Shape;179;p34"/>
          <p:cNvCxnSpPr>
            <a:stCxn id="178" idx="3"/>
          </p:cNvCxnSpPr>
          <p:nvPr/>
        </p:nvCxnSpPr>
        <p:spPr>
          <a:xfrm flipH="1" rot="10800000">
            <a:off x="5304550" y="2491125"/>
            <a:ext cx="669300" cy="667500"/>
          </a:xfrm>
          <a:prstGeom prst="straightConnector1">
            <a:avLst/>
          </a:prstGeom>
          <a:noFill/>
          <a:ln cap="flat" cmpd="sng" w="9525">
            <a:solidFill>
              <a:srgbClr val="FF0000"/>
            </a:solidFill>
            <a:prstDash val="solid"/>
            <a:round/>
            <a:headEnd len="med" w="med" type="none"/>
            <a:tailEnd len="med" w="med" type="triangle"/>
          </a:ln>
        </p:spPr>
      </p:cxnSp>
      <p:sp>
        <p:nvSpPr>
          <p:cNvPr id="180" name="Google Shape;180;p34"/>
          <p:cNvSpPr txBox="1"/>
          <p:nvPr/>
        </p:nvSpPr>
        <p:spPr>
          <a:xfrm>
            <a:off x="5973850" y="1611225"/>
            <a:ext cx="2949900" cy="21069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444444"/>
                </a:solidFill>
                <a:highlight>
                  <a:srgbClr val="FFFFFF"/>
                </a:highlight>
                <a:latin typeface="Vollkorn"/>
                <a:ea typeface="Vollkorn"/>
                <a:cs typeface="Vollkorn"/>
                <a:sym typeface="Vollkorn"/>
              </a:rPr>
              <a:t>Jika kita memanggil session username dan session password, akan menampilkan error, karena  session tersebut sudah tidak ditemukan.</a:t>
            </a:r>
            <a:endParaRPr sz="1300">
              <a:solidFill>
                <a:srgbClr val="444444"/>
              </a:solidFill>
              <a:highlight>
                <a:srgbClr val="FFFFFF"/>
              </a:highlight>
              <a:latin typeface="Vollkorn"/>
              <a:ea typeface="Vollkorn"/>
              <a:cs typeface="Vollkorn"/>
              <a:sym typeface="Vollkorn"/>
            </a:endParaRPr>
          </a:p>
          <a:p>
            <a:pPr indent="0" lvl="0" marL="0" rtl="0" algn="l">
              <a:spcBef>
                <a:spcPts val="0"/>
              </a:spcBef>
              <a:spcAft>
                <a:spcPts val="0"/>
              </a:spcAft>
              <a:buNone/>
            </a:pPr>
            <a:r>
              <a:rPr lang="en" sz="1300">
                <a:solidFill>
                  <a:srgbClr val="444444"/>
                </a:solidFill>
                <a:highlight>
                  <a:srgbClr val="FFFFFF"/>
                </a:highlight>
                <a:latin typeface="Vollkorn"/>
                <a:ea typeface="Vollkorn"/>
                <a:cs typeface="Vollkorn"/>
                <a:sym typeface="Vollkorn"/>
              </a:rPr>
              <a:t>Ini dikarenakan, diawal kita menggunakan perintah session_unset(); dan session_destroy(); untuk menghapus dan menghancurkan session yang sudah terbuat</a:t>
            </a:r>
            <a:endParaRPr sz="1300">
              <a:latin typeface="Vollkorn"/>
              <a:ea typeface="Vollkorn"/>
              <a:cs typeface="Vollkorn"/>
              <a:sym typeface="Vollkor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5"/>
          <p:cNvSpPr/>
          <p:nvPr/>
        </p:nvSpPr>
        <p:spPr>
          <a:xfrm>
            <a:off x="1534333" y="269886"/>
            <a:ext cx="6079200" cy="552900"/>
          </a:xfrm>
          <a:prstGeom prst="roundRect">
            <a:avLst>
              <a:gd fmla="val 16667" name="adj"/>
            </a:avLst>
          </a:prstGeom>
          <a:solidFill>
            <a:schemeClr val="lt1"/>
          </a:solidFill>
          <a:ln cap="rnd" cmpd="sng" w="38100">
            <a:solidFill>
              <a:srgbClr val="FF0000">
                <a:alpha val="80000"/>
              </a:srgb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3000">
                <a:solidFill>
                  <a:srgbClr val="FF0000"/>
                </a:solidFill>
                <a:latin typeface="Vollkorn Regular"/>
                <a:ea typeface="Vollkorn Regular"/>
                <a:cs typeface="Vollkorn Regular"/>
                <a:sym typeface="Vollkorn Regular"/>
              </a:rPr>
              <a:t>TUGAS</a:t>
            </a:r>
            <a:endParaRPr b="1" i="0" sz="3000" u="none" cap="none" strike="noStrike">
              <a:solidFill>
                <a:srgbClr val="FF0000"/>
              </a:solidFill>
              <a:latin typeface="Vollkorn Regular"/>
              <a:ea typeface="Vollkorn Regular"/>
              <a:cs typeface="Vollkorn Regular"/>
              <a:sym typeface="Vollkorn Regular"/>
            </a:endParaRPr>
          </a:p>
        </p:txBody>
      </p:sp>
      <p:sp>
        <p:nvSpPr>
          <p:cNvPr id="186" name="Google Shape;186;p35"/>
          <p:cNvSpPr txBox="1"/>
          <p:nvPr/>
        </p:nvSpPr>
        <p:spPr>
          <a:xfrm>
            <a:off x="471450" y="1030000"/>
            <a:ext cx="8201100" cy="850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rgbClr val="444444"/>
                </a:solidFill>
                <a:highlight>
                  <a:srgbClr val="FFFFFF"/>
                </a:highlight>
                <a:latin typeface="Vollkorn"/>
                <a:ea typeface="Vollkorn"/>
                <a:cs typeface="Vollkorn"/>
                <a:sym typeface="Vollkorn"/>
              </a:rPr>
              <a:t>Selamat datang nama_user</a:t>
            </a:r>
            <a:endParaRPr b="1">
              <a:solidFill>
                <a:srgbClr val="444444"/>
              </a:solidFill>
              <a:highlight>
                <a:srgbClr val="FFFFFF"/>
              </a:highlight>
              <a:latin typeface="Vollkorn"/>
              <a:ea typeface="Vollkorn"/>
              <a:cs typeface="Vollkorn"/>
              <a:sym typeface="Vollkorn"/>
            </a:endParaRPr>
          </a:p>
          <a:p>
            <a:pPr indent="0" lvl="0" marL="0" rtl="0" algn="just">
              <a:spcBef>
                <a:spcPts val="0"/>
              </a:spcBef>
              <a:spcAft>
                <a:spcPts val="0"/>
              </a:spcAft>
              <a:buNone/>
            </a:pPr>
            <a:r>
              <a:rPr lang="en" u="sng">
                <a:solidFill>
                  <a:srgbClr val="444444"/>
                </a:solidFill>
                <a:highlight>
                  <a:srgbClr val="FFFFFF"/>
                </a:highlight>
                <a:latin typeface="Vollkorn"/>
                <a:ea typeface="Vollkorn"/>
                <a:cs typeface="Vollkorn"/>
                <a:sym typeface="Vollkorn"/>
              </a:rPr>
              <a:t>+Tambah data</a:t>
            </a:r>
            <a:endParaRPr b="1">
              <a:solidFill>
                <a:srgbClr val="444444"/>
              </a:solidFill>
              <a:highlight>
                <a:srgbClr val="FFFFFF"/>
              </a:highlight>
              <a:latin typeface="Vollkorn"/>
              <a:ea typeface="Vollkorn"/>
              <a:cs typeface="Vollkorn"/>
              <a:sym typeface="Vollkorn"/>
            </a:endParaRPr>
          </a:p>
        </p:txBody>
      </p:sp>
      <p:graphicFrame>
        <p:nvGraphicFramePr>
          <p:cNvPr id="187" name="Google Shape;187;p35"/>
          <p:cNvGraphicFramePr/>
          <p:nvPr/>
        </p:nvGraphicFramePr>
        <p:xfrm>
          <a:off x="506300" y="1651588"/>
          <a:ext cx="3000000" cy="3000000"/>
        </p:xfrm>
        <a:graphic>
          <a:graphicData uri="http://schemas.openxmlformats.org/drawingml/2006/table">
            <a:tbl>
              <a:tblPr>
                <a:noFill/>
                <a:tableStyleId>{EA36B945-8DCF-4538-B0B4-BA0964F2EF34}</a:tableStyleId>
              </a:tblPr>
              <a:tblGrid>
                <a:gridCol w="1331675"/>
                <a:gridCol w="2360350"/>
                <a:gridCol w="2422350"/>
                <a:gridCol w="749150"/>
                <a:gridCol w="786350"/>
              </a:tblGrid>
              <a:tr h="381000">
                <a:tc>
                  <a:txBody>
                    <a:bodyPr/>
                    <a:lstStyle/>
                    <a:p>
                      <a:pPr indent="0" lvl="0" marL="0" rtl="0" algn="ctr">
                        <a:spcBef>
                          <a:spcPts val="0"/>
                        </a:spcBef>
                        <a:spcAft>
                          <a:spcPts val="0"/>
                        </a:spcAft>
                        <a:buNone/>
                      </a:pPr>
                      <a:r>
                        <a:rPr lang="en"/>
                        <a:t>Nim</a:t>
                      </a:r>
                      <a:endParaRPr/>
                    </a:p>
                  </a:txBody>
                  <a:tcPr marT="91425" marB="91425" marR="91425" marL="91425"/>
                </a:tc>
                <a:tc>
                  <a:txBody>
                    <a:bodyPr/>
                    <a:lstStyle/>
                    <a:p>
                      <a:pPr indent="0" lvl="0" marL="0" rtl="0" algn="ctr">
                        <a:spcBef>
                          <a:spcPts val="0"/>
                        </a:spcBef>
                        <a:spcAft>
                          <a:spcPts val="0"/>
                        </a:spcAft>
                        <a:buNone/>
                      </a:pPr>
                      <a:r>
                        <a:rPr lang="en"/>
                        <a:t>Nama</a:t>
                      </a:r>
                      <a:endParaRPr/>
                    </a:p>
                  </a:txBody>
                  <a:tcPr marT="91425" marB="91425" marR="91425" marL="91425"/>
                </a:tc>
                <a:tc>
                  <a:txBody>
                    <a:bodyPr/>
                    <a:lstStyle/>
                    <a:p>
                      <a:pPr indent="0" lvl="0" marL="0" rtl="0" algn="ctr">
                        <a:spcBef>
                          <a:spcPts val="0"/>
                        </a:spcBef>
                        <a:spcAft>
                          <a:spcPts val="0"/>
                        </a:spcAft>
                        <a:buNone/>
                      </a:pPr>
                      <a:r>
                        <a:rPr lang="en"/>
                        <a:t>Alamat</a:t>
                      </a:r>
                      <a:endParaRPr/>
                    </a:p>
                  </a:txBody>
                  <a:tcPr marT="91425" marB="91425" marR="91425" marL="91425"/>
                </a:tc>
                <a:tc gridSpan="2">
                  <a:txBody>
                    <a:bodyPr/>
                    <a:lstStyle/>
                    <a:p>
                      <a:pPr indent="0" lvl="0" marL="0" rtl="0" algn="ctr">
                        <a:spcBef>
                          <a:spcPts val="0"/>
                        </a:spcBef>
                        <a:spcAft>
                          <a:spcPts val="0"/>
                        </a:spcAft>
                        <a:buNone/>
                      </a:pPr>
                      <a:r>
                        <a:rPr lang="en"/>
                        <a:t>Opsi</a:t>
                      </a:r>
                      <a:endParaRPr/>
                    </a:p>
                  </a:txBody>
                  <a:tcPr marT="91425" marB="91425" marR="91425" marL="91425"/>
                </a:tc>
                <a:tc hMerge="1"/>
              </a:tr>
              <a:tr h="396200">
                <a:tc>
                  <a:txBody>
                    <a:bodyPr/>
                    <a:lstStyle/>
                    <a:p>
                      <a:pPr indent="0" lvl="0" marL="0" rtl="0" algn="l">
                        <a:spcBef>
                          <a:spcPts val="0"/>
                        </a:spcBef>
                        <a:spcAft>
                          <a:spcPts val="0"/>
                        </a:spcAft>
                        <a:buNone/>
                      </a:pPr>
                      <a:r>
                        <a:rPr lang="en"/>
                        <a:t>18085610200</a:t>
                      </a:r>
                      <a:endParaRPr/>
                    </a:p>
                  </a:txBody>
                  <a:tcPr marT="91425" marB="91425" marR="91425" marL="91425"/>
                </a:tc>
                <a:tc>
                  <a:txBody>
                    <a:bodyPr/>
                    <a:lstStyle/>
                    <a:p>
                      <a:pPr indent="0" lvl="0" marL="0" rtl="0" algn="l">
                        <a:spcBef>
                          <a:spcPts val="0"/>
                        </a:spcBef>
                        <a:spcAft>
                          <a:spcPts val="0"/>
                        </a:spcAft>
                        <a:buNone/>
                      </a:pPr>
                      <a:r>
                        <a:rPr lang="en"/>
                        <a:t>Ni Putu Bunga CItra Lestari</a:t>
                      </a:r>
                      <a:endParaRPr/>
                    </a:p>
                  </a:txBody>
                  <a:tcPr marT="91425" marB="91425" marR="91425" marL="91425"/>
                </a:tc>
                <a:tc>
                  <a:txBody>
                    <a:bodyPr/>
                    <a:lstStyle/>
                    <a:p>
                      <a:pPr indent="0" lvl="0" marL="0" rtl="0" algn="l">
                        <a:spcBef>
                          <a:spcPts val="0"/>
                        </a:spcBef>
                        <a:spcAft>
                          <a:spcPts val="0"/>
                        </a:spcAft>
                        <a:buNone/>
                      </a:pPr>
                      <a:r>
                        <a:rPr lang="en"/>
                        <a:t>Jalan Merak 21 No 100</a:t>
                      </a:r>
                      <a:endParaRPr/>
                    </a:p>
                  </a:txBody>
                  <a:tcPr marT="91425" marB="91425" marR="91425" marL="91425"/>
                </a:tc>
                <a:tc>
                  <a:txBody>
                    <a:bodyPr/>
                    <a:lstStyle/>
                    <a:p>
                      <a:pPr indent="0" lvl="0" marL="0" rtl="0" algn="l">
                        <a:spcBef>
                          <a:spcPts val="0"/>
                        </a:spcBef>
                        <a:spcAft>
                          <a:spcPts val="0"/>
                        </a:spcAft>
                        <a:buNone/>
                      </a:pPr>
                      <a:r>
                        <a:rPr lang="en"/>
                        <a:t>edit</a:t>
                      </a:r>
                      <a:endParaRPr/>
                    </a:p>
                  </a:txBody>
                  <a:tcPr marT="91425" marB="91425" marR="91425" marL="91425"/>
                </a:tc>
                <a:tc>
                  <a:txBody>
                    <a:bodyPr/>
                    <a:lstStyle/>
                    <a:p>
                      <a:pPr indent="0" lvl="0" marL="0" rtl="0" algn="l">
                        <a:spcBef>
                          <a:spcPts val="0"/>
                        </a:spcBef>
                        <a:spcAft>
                          <a:spcPts val="0"/>
                        </a:spcAft>
                        <a:buNone/>
                      </a:pPr>
                      <a:r>
                        <a:rPr lang="en"/>
                        <a:t>delete</a:t>
                      </a:r>
                      <a:endParaRPr/>
                    </a:p>
                  </a:txBody>
                  <a:tcPr marT="91425" marB="91425" marR="91425" marL="91425"/>
                </a:tc>
              </a:tr>
              <a:tr h="396200">
                <a:tc>
                  <a:txBody>
                    <a:bodyPr/>
                    <a:lstStyle/>
                    <a:p>
                      <a:pPr indent="0" lvl="0" marL="0" rtl="0" algn="l">
                        <a:spcBef>
                          <a:spcPts val="0"/>
                        </a:spcBef>
                        <a:spcAft>
                          <a:spcPts val="0"/>
                        </a:spcAft>
                        <a:buClr>
                          <a:schemeClr val="dk1"/>
                        </a:buClr>
                        <a:buSzPts val="1100"/>
                        <a:buFont typeface="Arial"/>
                        <a:buNone/>
                      </a:pPr>
                      <a:r>
                        <a:rPr lang="en">
                          <a:solidFill>
                            <a:schemeClr val="dk1"/>
                          </a:solidFill>
                        </a:rPr>
                        <a:t>18085610201</a:t>
                      </a:r>
                      <a:endParaRPr/>
                    </a:p>
                  </a:txBody>
                  <a:tcPr marT="91425" marB="91425" marR="91425" marL="91425"/>
                </a:tc>
                <a:tc>
                  <a:txBody>
                    <a:bodyPr/>
                    <a:lstStyle/>
                    <a:p>
                      <a:pPr indent="0" lvl="0" marL="0" rtl="0" algn="l">
                        <a:spcBef>
                          <a:spcPts val="0"/>
                        </a:spcBef>
                        <a:spcAft>
                          <a:spcPts val="0"/>
                        </a:spcAft>
                        <a:buNone/>
                      </a:pPr>
                      <a:r>
                        <a:rPr lang="en"/>
                        <a:t>Bagyo Wicaksono</a:t>
                      </a:r>
                      <a:endParaRPr/>
                    </a:p>
                  </a:txBody>
                  <a:tcPr marT="91425" marB="91425" marR="91425" marL="91425"/>
                </a:tc>
                <a:tc>
                  <a:txBody>
                    <a:bodyPr/>
                    <a:lstStyle/>
                    <a:p>
                      <a:pPr indent="0" lvl="0" marL="0" rtl="0" algn="l">
                        <a:spcBef>
                          <a:spcPts val="0"/>
                        </a:spcBef>
                        <a:spcAft>
                          <a:spcPts val="0"/>
                        </a:spcAft>
                        <a:buNone/>
                      </a:pPr>
                      <a:r>
                        <a:rPr lang="en"/>
                        <a:t>Jalan Delima Barat IX No 1</a:t>
                      </a:r>
                      <a:endParaRPr/>
                    </a:p>
                  </a:txBody>
                  <a:tcPr marT="91425" marB="91425" marR="91425" marL="91425"/>
                </a:tc>
                <a:tc>
                  <a:txBody>
                    <a:bodyPr/>
                    <a:lstStyle/>
                    <a:p>
                      <a:pPr indent="0" lvl="0" marL="0" rtl="0" algn="l">
                        <a:spcBef>
                          <a:spcPts val="0"/>
                        </a:spcBef>
                        <a:spcAft>
                          <a:spcPts val="0"/>
                        </a:spcAft>
                        <a:buNone/>
                      </a:pPr>
                      <a:r>
                        <a:rPr lang="en"/>
                        <a:t>edit</a:t>
                      </a:r>
                      <a:endParaRPr/>
                    </a:p>
                  </a:txBody>
                  <a:tcPr marT="91425" marB="91425" marR="91425" marL="91425"/>
                </a:tc>
                <a:tc>
                  <a:txBody>
                    <a:bodyPr/>
                    <a:lstStyle/>
                    <a:p>
                      <a:pPr indent="0" lvl="0" marL="0" rtl="0" algn="l">
                        <a:spcBef>
                          <a:spcPts val="0"/>
                        </a:spcBef>
                        <a:spcAft>
                          <a:spcPts val="0"/>
                        </a:spcAft>
                        <a:buNone/>
                      </a:pPr>
                      <a:r>
                        <a:rPr lang="en"/>
                        <a:t>delete</a:t>
                      </a:r>
                      <a:endParaRPr/>
                    </a:p>
                  </a:txBody>
                  <a:tcPr marT="91425" marB="91425" marR="91425" marL="91425"/>
                </a:tc>
              </a:tr>
            </a:tbl>
          </a:graphicData>
        </a:graphic>
      </p:graphicFrame>
      <p:sp>
        <p:nvSpPr>
          <p:cNvPr id="188" name="Google Shape;188;p35"/>
          <p:cNvSpPr/>
          <p:nvPr/>
        </p:nvSpPr>
        <p:spPr>
          <a:xfrm>
            <a:off x="506300" y="2944300"/>
            <a:ext cx="823500" cy="28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Logout</a:t>
            </a:r>
            <a:endParaRPr/>
          </a:p>
        </p:txBody>
      </p:sp>
      <p:sp>
        <p:nvSpPr>
          <p:cNvPr id="189" name="Google Shape;189;p35"/>
          <p:cNvSpPr txBox="1"/>
          <p:nvPr/>
        </p:nvSpPr>
        <p:spPr>
          <a:xfrm>
            <a:off x="-42300" y="3410350"/>
            <a:ext cx="9144000" cy="1403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rgbClr val="444444"/>
                </a:solidFill>
                <a:highlight>
                  <a:srgbClr val="FFFFFF"/>
                </a:highlight>
                <a:latin typeface="Vollkorn"/>
                <a:ea typeface="Vollkorn"/>
                <a:cs typeface="Vollkorn"/>
                <a:sym typeface="Vollkorn"/>
              </a:rPr>
              <a:t>Keterangan Tugas:</a:t>
            </a:r>
            <a:endParaRPr b="1">
              <a:solidFill>
                <a:srgbClr val="444444"/>
              </a:solidFill>
              <a:highlight>
                <a:srgbClr val="FFFFFF"/>
              </a:highlight>
              <a:latin typeface="Vollkorn"/>
              <a:ea typeface="Vollkorn"/>
              <a:cs typeface="Vollkorn"/>
              <a:sym typeface="Vollkorn"/>
            </a:endParaRPr>
          </a:p>
          <a:p>
            <a:pPr indent="-317500" lvl="0" marL="457200" rtl="0" algn="just">
              <a:spcBef>
                <a:spcPts val="0"/>
              </a:spcBef>
              <a:spcAft>
                <a:spcPts val="0"/>
              </a:spcAft>
              <a:buClr>
                <a:srgbClr val="444444"/>
              </a:buClr>
              <a:buSzPts val="1400"/>
              <a:buFont typeface="Vollkorn"/>
              <a:buAutoNum type="arabicPeriod"/>
            </a:pPr>
            <a:r>
              <a:rPr b="1" lang="en">
                <a:solidFill>
                  <a:srgbClr val="444444"/>
                </a:solidFill>
                <a:highlight>
                  <a:srgbClr val="FFFFFF"/>
                </a:highlight>
                <a:latin typeface="Vollkorn"/>
                <a:ea typeface="Vollkorn"/>
                <a:cs typeface="Vollkorn"/>
                <a:sym typeface="Vollkorn"/>
              </a:rPr>
              <a:t>Terdapat 2 role (misal: admin dan pegawai).</a:t>
            </a:r>
            <a:endParaRPr b="1">
              <a:solidFill>
                <a:srgbClr val="444444"/>
              </a:solidFill>
              <a:highlight>
                <a:srgbClr val="FFFFFF"/>
              </a:highlight>
              <a:latin typeface="Vollkorn"/>
              <a:ea typeface="Vollkorn"/>
              <a:cs typeface="Vollkorn"/>
              <a:sym typeface="Vollkorn"/>
            </a:endParaRPr>
          </a:p>
          <a:p>
            <a:pPr indent="-317500" lvl="0" marL="457200" rtl="0" algn="just">
              <a:spcBef>
                <a:spcPts val="0"/>
              </a:spcBef>
              <a:spcAft>
                <a:spcPts val="0"/>
              </a:spcAft>
              <a:buClr>
                <a:srgbClr val="444444"/>
              </a:buClr>
              <a:buSzPts val="1400"/>
              <a:buFont typeface="Vollkorn"/>
              <a:buAutoNum type="arabicPeriod"/>
            </a:pPr>
            <a:r>
              <a:rPr b="1" lang="en">
                <a:solidFill>
                  <a:srgbClr val="444444"/>
                </a:solidFill>
                <a:highlight>
                  <a:srgbClr val="FFFFFF"/>
                </a:highlight>
                <a:latin typeface="Vollkorn"/>
                <a:ea typeface="Vollkorn"/>
                <a:cs typeface="Vollkorn"/>
                <a:sym typeface="Vollkorn"/>
              </a:rPr>
              <a:t>Terdapat form login (tidak perlu halaman untuk daftar; masukkan data manual di DB)</a:t>
            </a:r>
            <a:endParaRPr b="1">
              <a:solidFill>
                <a:srgbClr val="444444"/>
              </a:solidFill>
              <a:highlight>
                <a:srgbClr val="FFFFFF"/>
              </a:highlight>
              <a:latin typeface="Vollkorn"/>
              <a:ea typeface="Vollkorn"/>
              <a:cs typeface="Vollkorn"/>
              <a:sym typeface="Vollkorn"/>
            </a:endParaRPr>
          </a:p>
          <a:p>
            <a:pPr indent="-317500" lvl="0" marL="457200" rtl="0" algn="just">
              <a:spcBef>
                <a:spcPts val="0"/>
              </a:spcBef>
              <a:spcAft>
                <a:spcPts val="0"/>
              </a:spcAft>
              <a:buClr>
                <a:srgbClr val="444444"/>
              </a:buClr>
              <a:buSzPts val="1400"/>
              <a:buFont typeface="Vollkorn"/>
              <a:buAutoNum type="arabicPeriod"/>
            </a:pPr>
            <a:r>
              <a:rPr b="1" lang="en">
                <a:solidFill>
                  <a:srgbClr val="444444"/>
                </a:solidFill>
                <a:highlight>
                  <a:srgbClr val="FFFFFF"/>
                </a:highlight>
                <a:latin typeface="Vollkorn"/>
                <a:ea typeface="Vollkorn"/>
                <a:cs typeface="Vollkorn"/>
                <a:sym typeface="Vollkorn"/>
              </a:rPr>
              <a:t>Terdapat halaman indeks (Seperti Contoh Pada Kotak Biru Diatas; Terdapat Session+CRUD+Logout)</a:t>
            </a:r>
            <a:endParaRPr b="1">
              <a:solidFill>
                <a:srgbClr val="444444"/>
              </a:solidFill>
              <a:highlight>
                <a:srgbClr val="FFFFFF"/>
              </a:highlight>
              <a:latin typeface="Vollkorn"/>
              <a:ea typeface="Vollkorn"/>
              <a:cs typeface="Vollkorn"/>
              <a:sym typeface="Vollkorn"/>
            </a:endParaRPr>
          </a:p>
          <a:p>
            <a:pPr indent="-317500" lvl="0" marL="457200" rtl="0" algn="just">
              <a:spcBef>
                <a:spcPts val="0"/>
              </a:spcBef>
              <a:spcAft>
                <a:spcPts val="0"/>
              </a:spcAft>
              <a:buClr>
                <a:srgbClr val="444444"/>
              </a:buClr>
              <a:buSzPts val="1400"/>
              <a:buFont typeface="Vollkorn"/>
              <a:buAutoNum type="arabicPeriod"/>
            </a:pPr>
            <a:r>
              <a:rPr b="1" lang="en">
                <a:solidFill>
                  <a:srgbClr val="444444"/>
                </a:solidFill>
                <a:highlight>
                  <a:srgbClr val="FFFFFF"/>
                </a:highlight>
                <a:latin typeface="Vollkorn"/>
                <a:ea typeface="Vollkorn"/>
                <a:cs typeface="Vollkorn"/>
                <a:sym typeface="Vollkorn"/>
              </a:rPr>
              <a:t>Role admin memiliki hak untuk  melakukan insert, edit dan delete</a:t>
            </a:r>
            <a:endParaRPr b="1">
              <a:solidFill>
                <a:srgbClr val="444444"/>
              </a:solidFill>
              <a:highlight>
                <a:srgbClr val="FFFFFF"/>
              </a:highlight>
              <a:latin typeface="Vollkorn"/>
              <a:ea typeface="Vollkorn"/>
              <a:cs typeface="Vollkorn"/>
              <a:sym typeface="Vollkorn"/>
            </a:endParaRPr>
          </a:p>
          <a:p>
            <a:pPr indent="-317500" lvl="0" marL="457200" rtl="0" algn="just">
              <a:spcBef>
                <a:spcPts val="0"/>
              </a:spcBef>
              <a:spcAft>
                <a:spcPts val="0"/>
              </a:spcAft>
              <a:buClr>
                <a:srgbClr val="444444"/>
              </a:buClr>
              <a:buSzPts val="1400"/>
              <a:buFont typeface="Vollkorn"/>
              <a:buAutoNum type="arabicPeriod"/>
            </a:pPr>
            <a:r>
              <a:rPr b="1" lang="en">
                <a:solidFill>
                  <a:srgbClr val="444444"/>
                </a:solidFill>
                <a:highlight>
                  <a:srgbClr val="FFFFFF"/>
                </a:highlight>
                <a:latin typeface="Vollkorn"/>
                <a:ea typeface="Vollkorn"/>
                <a:cs typeface="Vollkorn"/>
                <a:sym typeface="Vollkorn"/>
              </a:rPr>
              <a:t>Role pegawai (misal) hanya dapat menginsert dan mengedit data </a:t>
            </a:r>
            <a:endParaRPr/>
          </a:p>
        </p:txBody>
      </p:sp>
      <p:sp>
        <p:nvSpPr>
          <p:cNvPr id="190" name="Google Shape;190;p35"/>
          <p:cNvSpPr/>
          <p:nvPr/>
        </p:nvSpPr>
        <p:spPr>
          <a:xfrm>
            <a:off x="421400" y="1065875"/>
            <a:ext cx="7932300" cy="22701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68" name="Shape 68"/>
        <p:cNvGrpSpPr/>
        <p:nvPr/>
      </p:nvGrpSpPr>
      <p:grpSpPr>
        <a:xfrm>
          <a:off x="0" y="0"/>
          <a:ext cx="0" cy="0"/>
          <a:chOff x="0" y="0"/>
          <a:chExt cx="0" cy="0"/>
        </a:xfrm>
      </p:grpSpPr>
      <p:sp>
        <p:nvSpPr>
          <p:cNvPr id="69" name="Google Shape;69;p17"/>
          <p:cNvSpPr/>
          <p:nvPr/>
        </p:nvSpPr>
        <p:spPr>
          <a:xfrm>
            <a:off x="1534333" y="574686"/>
            <a:ext cx="6079200" cy="552900"/>
          </a:xfrm>
          <a:prstGeom prst="roundRect">
            <a:avLst>
              <a:gd fmla="val 16667" name="adj"/>
            </a:avLst>
          </a:prstGeom>
          <a:solidFill>
            <a:schemeClr val="lt1"/>
          </a:solidFill>
          <a:ln cap="rnd" cmpd="sng" w="38100">
            <a:solidFill>
              <a:schemeClr val="dk2">
                <a:alpha val="800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3000">
                <a:solidFill>
                  <a:schemeClr val="dk2"/>
                </a:solidFill>
                <a:latin typeface="Vollkorn Regular"/>
                <a:ea typeface="Vollkorn Regular"/>
                <a:cs typeface="Vollkorn Regular"/>
                <a:sym typeface="Vollkorn Regular"/>
              </a:rPr>
              <a:t>CRUD: Read</a:t>
            </a:r>
            <a:endParaRPr b="1" i="0" sz="3000" u="none" cap="none" strike="noStrike">
              <a:solidFill>
                <a:schemeClr val="dk2"/>
              </a:solidFill>
              <a:latin typeface="Vollkorn Regular"/>
              <a:ea typeface="Vollkorn Regular"/>
              <a:cs typeface="Vollkorn Regular"/>
              <a:sym typeface="Vollkorn Regular"/>
            </a:endParaRPr>
          </a:p>
        </p:txBody>
      </p:sp>
      <p:sp>
        <p:nvSpPr>
          <p:cNvPr id="70" name="Google Shape;70;p17"/>
          <p:cNvSpPr txBox="1"/>
          <p:nvPr/>
        </p:nvSpPr>
        <p:spPr>
          <a:xfrm>
            <a:off x="552100" y="1365702"/>
            <a:ext cx="8043900" cy="2922600"/>
          </a:xfrm>
          <a:prstGeom prst="rect">
            <a:avLst/>
          </a:prstGeom>
          <a:noFill/>
          <a:ln>
            <a:noFill/>
          </a:ln>
        </p:spPr>
        <p:txBody>
          <a:bodyPr anchorCtr="0" anchor="t" bIns="34275" lIns="68575" spcFirstLastPara="1" rIns="68575" wrap="square" tIns="34275">
            <a:noAutofit/>
          </a:bodyPr>
          <a:lstStyle/>
          <a:p>
            <a:pPr indent="0" lvl="0" marL="0" marR="0" rtl="0" algn="l">
              <a:lnSpc>
                <a:spcPct val="140000"/>
              </a:lnSpc>
              <a:spcBef>
                <a:spcPts val="0"/>
              </a:spcBef>
              <a:spcAft>
                <a:spcPts val="0"/>
              </a:spcAft>
              <a:buNone/>
            </a:pPr>
            <a:r>
              <a:rPr b="1" lang="en">
                <a:solidFill>
                  <a:schemeClr val="dk1"/>
                </a:solidFill>
                <a:highlight>
                  <a:srgbClr val="FFFFFF"/>
                </a:highlight>
                <a:latin typeface="Vollkorn"/>
                <a:ea typeface="Vollkorn"/>
                <a:cs typeface="Vollkorn"/>
                <a:sym typeface="Vollkorn"/>
              </a:rPr>
              <a:t>1. mysqli_fetch_array() </a:t>
            </a:r>
            <a:endParaRPr b="1">
              <a:solidFill>
                <a:schemeClr val="dk1"/>
              </a:solidFill>
              <a:highlight>
                <a:srgbClr val="FFFFFF"/>
              </a:highlight>
              <a:latin typeface="Vollkorn"/>
              <a:ea typeface="Vollkorn"/>
              <a:cs typeface="Vollkorn"/>
              <a:sym typeface="Vollkorn"/>
            </a:endParaRPr>
          </a:p>
          <a:p>
            <a:pPr indent="0" lvl="0" marL="0" marR="0" rtl="0" algn="l">
              <a:lnSpc>
                <a:spcPct val="140000"/>
              </a:lnSpc>
              <a:spcBef>
                <a:spcPts val="0"/>
              </a:spcBef>
              <a:spcAft>
                <a:spcPts val="0"/>
              </a:spcAft>
              <a:buSzPts val="1100"/>
              <a:buNone/>
            </a:pPr>
            <a:r>
              <a:rPr lang="en">
                <a:solidFill>
                  <a:schemeClr val="dk1"/>
                </a:solidFill>
                <a:highlight>
                  <a:srgbClr val="FFFFFF"/>
                </a:highlight>
                <a:latin typeface="Vollkorn"/>
                <a:ea typeface="Vollkorn"/>
                <a:cs typeface="Vollkorn"/>
                <a:sym typeface="Vollkorn"/>
              </a:rPr>
              <a:t>Digunakan untuk melakukan pemrosesan hasil query yang dilakukan dengan perintah mysqli_query(), dan memasukkannya ke dalam array asosiatif, array numeris atau keduanya.</a:t>
            </a:r>
            <a:endParaRPr>
              <a:solidFill>
                <a:schemeClr val="dk1"/>
              </a:solidFill>
              <a:highlight>
                <a:srgbClr val="FFFFFF"/>
              </a:highlight>
              <a:latin typeface="Vollkorn"/>
              <a:ea typeface="Vollkorn"/>
              <a:cs typeface="Vollkorn"/>
              <a:sym typeface="Vollkorn"/>
            </a:endParaRPr>
          </a:p>
          <a:p>
            <a:pPr indent="0" lvl="0" marL="0" marR="0" rtl="0" algn="ctr">
              <a:lnSpc>
                <a:spcPct val="140000"/>
              </a:lnSpc>
              <a:spcBef>
                <a:spcPts val="0"/>
              </a:spcBef>
              <a:spcAft>
                <a:spcPts val="0"/>
              </a:spcAft>
              <a:buSzPts val="1100"/>
              <a:buNone/>
            </a:pPr>
            <a:r>
              <a:t/>
            </a:r>
            <a:endParaRPr b="1">
              <a:solidFill>
                <a:schemeClr val="dk1"/>
              </a:solidFill>
              <a:highlight>
                <a:srgbClr val="FFFFFF"/>
              </a:highlight>
              <a:latin typeface="Courier New"/>
              <a:ea typeface="Courier New"/>
              <a:cs typeface="Courier New"/>
              <a:sym typeface="Courier New"/>
            </a:endParaRPr>
          </a:p>
          <a:p>
            <a:pPr indent="0" lvl="0" marL="0" marR="0" rtl="0" algn="ctr">
              <a:lnSpc>
                <a:spcPct val="140000"/>
              </a:lnSpc>
              <a:spcBef>
                <a:spcPts val="0"/>
              </a:spcBef>
              <a:spcAft>
                <a:spcPts val="0"/>
              </a:spcAft>
              <a:buClr>
                <a:schemeClr val="dk1"/>
              </a:buClr>
              <a:buSzPts val="1100"/>
              <a:buFont typeface="Arial"/>
              <a:buNone/>
            </a:pPr>
            <a:r>
              <a:rPr b="1" lang="en">
                <a:solidFill>
                  <a:schemeClr val="dk1"/>
                </a:solidFill>
                <a:highlight>
                  <a:srgbClr val="FFFFFF"/>
                </a:highlight>
                <a:latin typeface="Courier New"/>
                <a:ea typeface="Courier New"/>
                <a:cs typeface="Courier New"/>
                <a:sym typeface="Courier New"/>
              </a:rPr>
              <a:t>$row = mysqli_fetch_array($hasil);</a:t>
            </a:r>
            <a:endParaRPr b="1">
              <a:solidFill>
                <a:schemeClr val="dk1"/>
              </a:solidFill>
              <a:highlight>
                <a:srgbClr val="FFFFFF"/>
              </a:highlight>
              <a:latin typeface="Courier New"/>
              <a:ea typeface="Courier New"/>
              <a:cs typeface="Courier New"/>
              <a:sym typeface="Courier New"/>
            </a:endParaRPr>
          </a:p>
          <a:p>
            <a:pPr indent="0" lvl="0" marL="0" marR="0" rtl="0" algn="l">
              <a:lnSpc>
                <a:spcPct val="140000"/>
              </a:lnSpc>
              <a:spcBef>
                <a:spcPts val="0"/>
              </a:spcBef>
              <a:spcAft>
                <a:spcPts val="0"/>
              </a:spcAft>
              <a:buClr>
                <a:schemeClr val="dk1"/>
              </a:buClr>
              <a:buSzPts val="1100"/>
              <a:buFont typeface="Arial"/>
              <a:buNone/>
            </a:pPr>
            <a:r>
              <a:t/>
            </a:r>
            <a:endParaRPr>
              <a:solidFill>
                <a:schemeClr val="dk1"/>
              </a:solidFill>
              <a:highlight>
                <a:srgbClr val="FFFFFF"/>
              </a:highlight>
              <a:latin typeface="Vollkorn"/>
              <a:ea typeface="Vollkorn"/>
              <a:cs typeface="Vollkorn"/>
              <a:sym typeface="Vollkorn"/>
            </a:endParaRPr>
          </a:p>
          <a:p>
            <a:pPr indent="0" lvl="0" marL="0" marR="0" rtl="0" algn="l">
              <a:lnSpc>
                <a:spcPct val="140000"/>
              </a:lnSpc>
              <a:spcBef>
                <a:spcPts val="0"/>
              </a:spcBef>
              <a:spcAft>
                <a:spcPts val="0"/>
              </a:spcAft>
              <a:buClr>
                <a:schemeClr val="dk1"/>
              </a:buClr>
              <a:buSzPts val="1100"/>
              <a:buFont typeface="Arial"/>
              <a:buNone/>
            </a:pPr>
            <a:r>
              <a:rPr b="1" lang="en">
                <a:solidFill>
                  <a:schemeClr val="dk1"/>
                </a:solidFill>
                <a:highlight>
                  <a:srgbClr val="FFFFFF"/>
                </a:highlight>
                <a:latin typeface="Vollkorn"/>
                <a:ea typeface="Vollkorn"/>
                <a:cs typeface="Vollkorn"/>
                <a:sym typeface="Vollkorn"/>
              </a:rPr>
              <a:t>$row</a:t>
            </a:r>
            <a:r>
              <a:rPr lang="en">
                <a:solidFill>
                  <a:schemeClr val="dk1"/>
                </a:solidFill>
                <a:highlight>
                  <a:srgbClr val="FFFFFF"/>
                </a:highlight>
                <a:latin typeface="Vollkorn"/>
                <a:ea typeface="Vollkorn"/>
                <a:cs typeface="Vollkorn"/>
                <a:sym typeface="Vollkorn"/>
              </a:rPr>
              <a:t> adalah array satu record dari record $hasil yang diproses nomor record sesuai dengan nomor urut dari proses mysqli_fetch_array yang sedang dilakukan.</a:t>
            </a:r>
            <a:endParaRPr>
              <a:solidFill>
                <a:schemeClr val="dk1"/>
              </a:solidFill>
              <a:highlight>
                <a:srgbClr val="FFFFFF"/>
              </a:highlight>
              <a:latin typeface="Vollkorn"/>
              <a:ea typeface="Vollkorn"/>
              <a:cs typeface="Vollkorn"/>
              <a:sym typeface="Vollkorn"/>
            </a:endParaRPr>
          </a:p>
          <a:p>
            <a:pPr indent="0" lvl="0" marL="0" marR="0" rtl="0" algn="l">
              <a:lnSpc>
                <a:spcPct val="140000"/>
              </a:lnSpc>
              <a:spcBef>
                <a:spcPts val="0"/>
              </a:spcBef>
              <a:spcAft>
                <a:spcPts val="0"/>
              </a:spcAft>
              <a:buClr>
                <a:schemeClr val="dk1"/>
              </a:buClr>
              <a:buSzPts val="1100"/>
              <a:buFont typeface="Arial"/>
              <a:buNone/>
            </a:pPr>
            <a:r>
              <a:rPr b="1" lang="en">
                <a:solidFill>
                  <a:schemeClr val="dk1"/>
                </a:solidFill>
                <a:highlight>
                  <a:srgbClr val="FFFFFF"/>
                </a:highlight>
                <a:latin typeface="Vollkorn"/>
                <a:ea typeface="Vollkorn"/>
                <a:cs typeface="Vollkorn"/>
                <a:sym typeface="Vollkorn"/>
              </a:rPr>
              <a:t>$hasil</a:t>
            </a:r>
            <a:r>
              <a:rPr lang="en">
                <a:solidFill>
                  <a:schemeClr val="dk1"/>
                </a:solidFill>
                <a:highlight>
                  <a:srgbClr val="FFFFFF"/>
                </a:highlight>
                <a:latin typeface="Vollkorn"/>
                <a:ea typeface="Vollkorn"/>
                <a:cs typeface="Vollkorn"/>
                <a:sym typeface="Vollkorn"/>
              </a:rPr>
              <a:t> adalah record set yang akan diproses.</a:t>
            </a:r>
            <a:endParaRPr>
              <a:solidFill>
                <a:schemeClr val="dk1"/>
              </a:solidFill>
              <a:highlight>
                <a:srgbClr val="FFFFFF"/>
              </a:highlight>
              <a:latin typeface="Vollkorn"/>
              <a:ea typeface="Vollkorn"/>
              <a:cs typeface="Vollkorn"/>
              <a:sym typeface="Vollkorn"/>
            </a:endParaRPr>
          </a:p>
          <a:p>
            <a:pPr indent="0" lvl="0" marL="0" marR="0" rtl="0" algn="l">
              <a:lnSpc>
                <a:spcPct val="140000"/>
              </a:lnSpc>
              <a:spcBef>
                <a:spcPts val="0"/>
              </a:spcBef>
              <a:spcAft>
                <a:spcPts val="0"/>
              </a:spcAft>
              <a:buClr>
                <a:schemeClr val="dk1"/>
              </a:buClr>
              <a:buSzPts val="1100"/>
              <a:buFont typeface="Arial"/>
              <a:buNone/>
            </a:pPr>
            <a:r>
              <a:t/>
            </a:r>
            <a:endParaRPr>
              <a:solidFill>
                <a:schemeClr val="dk1"/>
              </a:solidFill>
              <a:highlight>
                <a:srgbClr val="FFFFFF"/>
              </a:highlight>
              <a:latin typeface="Vollkorn"/>
              <a:ea typeface="Vollkorn"/>
              <a:cs typeface="Vollkorn"/>
              <a:sym typeface="Vollkorn"/>
            </a:endParaRPr>
          </a:p>
          <a:p>
            <a:pPr indent="0" lvl="0" marL="0" marR="0" rtl="0" algn="l">
              <a:lnSpc>
                <a:spcPct val="140000"/>
              </a:lnSpc>
              <a:spcBef>
                <a:spcPts val="0"/>
              </a:spcBef>
              <a:spcAft>
                <a:spcPts val="0"/>
              </a:spcAft>
              <a:buNone/>
            </a:pPr>
            <a:r>
              <a:t/>
            </a:r>
            <a:endParaRPr>
              <a:solidFill>
                <a:schemeClr val="dk1"/>
              </a:solidFill>
              <a:highlight>
                <a:srgbClr val="FFFFFF"/>
              </a:highlight>
              <a:latin typeface="Vollkorn"/>
              <a:ea typeface="Vollkorn"/>
              <a:cs typeface="Vollkorn"/>
              <a:sym typeface="Vollkor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74" name="Shape 74"/>
        <p:cNvGrpSpPr/>
        <p:nvPr/>
      </p:nvGrpSpPr>
      <p:grpSpPr>
        <a:xfrm>
          <a:off x="0" y="0"/>
          <a:ext cx="0" cy="0"/>
          <a:chOff x="0" y="0"/>
          <a:chExt cx="0" cy="0"/>
        </a:xfrm>
      </p:grpSpPr>
      <p:sp>
        <p:nvSpPr>
          <p:cNvPr id="75" name="Google Shape;75;p18"/>
          <p:cNvSpPr/>
          <p:nvPr/>
        </p:nvSpPr>
        <p:spPr>
          <a:xfrm>
            <a:off x="1534333" y="574686"/>
            <a:ext cx="6079200" cy="552900"/>
          </a:xfrm>
          <a:prstGeom prst="roundRect">
            <a:avLst>
              <a:gd fmla="val 16667" name="adj"/>
            </a:avLst>
          </a:prstGeom>
          <a:solidFill>
            <a:schemeClr val="lt1"/>
          </a:solidFill>
          <a:ln cap="rnd" cmpd="sng" w="38100">
            <a:solidFill>
              <a:schemeClr val="dk2">
                <a:alpha val="800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3000">
                <a:solidFill>
                  <a:schemeClr val="dk2"/>
                </a:solidFill>
                <a:latin typeface="Vollkorn Regular"/>
                <a:ea typeface="Vollkorn Regular"/>
                <a:cs typeface="Vollkorn Regular"/>
                <a:sym typeface="Vollkorn Regular"/>
              </a:rPr>
              <a:t>CRUD: Read</a:t>
            </a:r>
            <a:endParaRPr b="1" i="0" sz="3000" u="none" cap="none" strike="noStrike">
              <a:solidFill>
                <a:schemeClr val="dk2"/>
              </a:solidFill>
              <a:latin typeface="Vollkorn Regular"/>
              <a:ea typeface="Vollkorn Regular"/>
              <a:cs typeface="Vollkorn Regular"/>
              <a:sym typeface="Vollkorn Regular"/>
            </a:endParaRPr>
          </a:p>
        </p:txBody>
      </p:sp>
      <p:sp>
        <p:nvSpPr>
          <p:cNvPr id="76" name="Google Shape;76;p18"/>
          <p:cNvSpPr txBox="1"/>
          <p:nvPr/>
        </p:nvSpPr>
        <p:spPr>
          <a:xfrm>
            <a:off x="552100" y="1365702"/>
            <a:ext cx="8043900" cy="2922600"/>
          </a:xfrm>
          <a:prstGeom prst="rect">
            <a:avLst/>
          </a:prstGeom>
          <a:noFill/>
          <a:ln>
            <a:noFill/>
          </a:ln>
        </p:spPr>
        <p:txBody>
          <a:bodyPr anchorCtr="0" anchor="t" bIns="34275" lIns="68575" spcFirstLastPara="1" rIns="68575" wrap="square" tIns="34275">
            <a:noAutofit/>
          </a:bodyPr>
          <a:lstStyle/>
          <a:p>
            <a:pPr indent="0" lvl="0" marL="0" marR="0" rtl="0" algn="l">
              <a:lnSpc>
                <a:spcPct val="140000"/>
              </a:lnSpc>
              <a:spcBef>
                <a:spcPts val="0"/>
              </a:spcBef>
              <a:spcAft>
                <a:spcPts val="0"/>
              </a:spcAft>
              <a:buClr>
                <a:schemeClr val="dk1"/>
              </a:buClr>
              <a:buSzPts val="1100"/>
              <a:buFont typeface="Arial"/>
              <a:buNone/>
            </a:pPr>
            <a:r>
              <a:rPr b="1" lang="en">
                <a:solidFill>
                  <a:schemeClr val="dk1"/>
                </a:solidFill>
                <a:highlight>
                  <a:srgbClr val="FFFFFF"/>
                </a:highlight>
                <a:latin typeface="Vollkorn"/>
                <a:ea typeface="Vollkorn"/>
                <a:cs typeface="Vollkorn"/>
                <a:sym typeface="Vollkorn"/>
              </a:rPr>
              <a:t>2. mysqli_fetch_assoc()</a:t>
            </a:r>
            <a:endParaRPr b="1">
              <a:solidFill>
                <a:schemeClr val="dk1"/>
              </a:solidFill>
              <a:highlight>
                <a:srgbClr val="FFFFFF"/>
              </a:highlight>
              <a:latin typeface="Vollkorn"/>
              <a:ea typeface="Vollkorn"/>
              <a:cs typeface="Vollkorn"/>
              <a:sym typeface="Vollkorn"/>
            </a:endParaRPr>
          </a:p>
          <a:p>
            <a:pPr indent="0" lvl="0" marL="0" marR="0" rtl="0" algn="l">
              <a:lnSpc>
                <a:spcPct val="140000"/>
              </a:lnSpc>
              <a:spcBef>
                <a:spcPts val="0"/>
              </a:spcBef>
              <a:spcAft>
                <a:spcPts val="0"/>
              </a:spcAft>
              <a:buClr>
                <a:schemeClr val="dk1"/>
              </a:buClr>
              <a:buSzPts val="1100"/>
              <a:buFont typeface="Arial"/>
              <a:buNone/>
            </a:pPr>
            <a:r>
              <a:rPr lang="en">
                <a:solidFill>
                  <a:schemeClr val="dk1"/>
                </a:solidFill>
                <a:highlight>
                  <a:srgbClr val="FFFFFF"/>
                </a:highlight>
                <a:latin typeface="Vollkorn"/>
                <a:ea typeface="Vollkorn"/>
                <a:cs typeface="Vollkorn"/>
                <a:sym typeface="Vollkorn"/>
              </a:rPr>
              <a:t>Fungsi ini hampir sama dengan fungsi mysqli_fetch_array(), hanya saja array yang dihasilkan hanya array asosiatif.</a:t>
            </a:r>
            <a:endParaRPr>
              <a:solidFill>
                <a:schemeClr val="dk1"/>
              </a:solidFill>
              <a:highlight>
                <a:srgbClr val="FFFFFF"/>
              </a:highlight>
              <a:latin typeface="Vollkorn"/>
              <a:ea typeface="Vollkorn"/>
              <a:cs typeface="Vollkorn"/>
              <a:sym typeface="Vollkorn"/>
            </a:endParaRPr>
          </a:p>
          <a:p>
            <a:pPr indent="0" lvl="0" marL="0" rtl="0" algn="ctr">
              <a:lnSpc>
                <a:spcPct val="140000"/>
              </a:lnSpc>
              <a:spcBef>
                <a:spcPts val="0"/>
              </a:spcBef>
              <a:spcAft>
                <a:spcPts val="0"/>
              </a:spcAft>
              <a:buSzPts val="1100"/>
              <a:buNone/>
            </a:pPr>
            <a:r>
              <a:rPr b="1" lang="en">
                <a:solidFill>
                  <a:schemeClr val="dk1"/>
                </a:solidFill>
                <a:highlight>
                  <a:schemeClr val="lt1"/>
                </a:highlight>
                <a:latin typeface="Courier New"/>
                <a:ea typeface="Courier New"/>
                <a:cs typeface="Courier New"/>
                <a:sym typeface="Courier New"/>
              </a:rPr>
              <a:t>$row = mysqli_fetch_assoc($hasil);</a:t>
            </a:r>
            <a:endParaRPr>
              <a:solidFill>
                <a:schemeClr val="dk1"/>
              </a:solidFill>
              <a:highlight>
                <a:srgbClr val="FFFFFF"/>
              </a:highlight>
              <a:latin typeface="Vollkorn"/>
              <a:ea typeface="Vollkorn"/>
              <a:cs typeface="Vollkorn"/>
              <a:sym typeface="Vollkorn"/>
            </a:endParaRPr>
          </a:p>
          <a:p>
            <a:pPr indent="0" lvl="0" marL="0" marR="0" rtl="0" algn="l">
              <a:lnSpc>
                <a:spcPct val="140000"/>
              </a:lnSpc>
              <a:spcBef>
                <a:spcPts val="0"/>
              </a:spcBef>
              <a:spcAft>
                <a:spcPts val="0"/>
              </a:spcAft>
              <a:buSzPts val="1100"/>
              <a:buNone/>
            </a:pPr>
            <a:r>
              <a:t/>
            </a:r>
            <a:endParaRPr>
              <a:solidFill>
                <a:schemeClr val="dk1"/>
              </a:solidFill>
              <a:highlight>
                <a:srgbClr val="FFFFFF"/>
              </a:highlight>
              <a:latin typeface="Vollkorn"/>
              <a:ea typeface="Vollkorn"/>
              <a:cs typeface="Vollkorn"/>
              <a:sym typeface="Vollkorn"/>
            </a:endParaRPr>
          </a:p>
          <a:p>
            <a:pPr indent="0" lvl="0" marL="0" marR="0" rtl="0" algn="l">
              <a:lnSpc>
                <a:spcPct val="140000"/>
              </a:lnSpc>
              <a:spcBef>
                <a:spcPts val="0"/>
              </a:spcBef>
              <a:spcAft>
                <a:spcPts val="0"/>
              </a:spcAft>
              <a:buSzPts val="1100"/>
              <a:buNone/>
            </a:pPr>
            <a:r>
              <a:rPr b="1" lang="en">
                <a:solidFill>
                  <a:schemeClr val="dk1"/>
                </a:solidFill>
                <a:highlight>
                  <a:srgbClr val="FFFFFF"/>
                </a:highlight>
                <a:latin typeface="Vollkorn"/>
                <a:ea typeface="Vollkorn"/>
                <a:cs typeface="Vollkorn"/>
                <a:sym typeface="Vollkorn"/>
              </a:rPr>
              <a:t>$row</a:t>
            </a:r>
            <a:r>
              <a:rPr lang="en">
                <a:solidFill>
                  <a:schemeClr val="dk1"/>
                </a:solidFill>
                <a:highlight>
                  <a:srgbClr val="FFFFFF"/>
                </a:highlight>
                <a:latin typeface="Vollkorn"/>
                <a:ea typeface="Vollkorn"/>
                <a:cs typeface="Vollkorn"/>
                <a:sym typeface="Vollkorn"/>
              </a:rPr>
              <a:t> adalah array satu record dari record $hasil yang diproses nomor record sesuai dengan nomor urut dari proses mysql_fetch_as</a:t>
            </a:r>
            <a:r>
              <a:rPr lang="en">
                <a:solidFill>
                  <a:schemeClr val="dk1"/>
                </a:solidFill>
                <a:highlight>
                  <a:srgbClr val="FFFFFF"/>
                </a:highlight>
                <a:latin typeface="Vollkorn"/>
                <a:ea typeface="Vollkorn"/>
                <a:cs typeface="Vollkorn"/>
                <a:sym typeface="Vollkorn"/>
              </a:rPr>
              <a:t>soc</a:t>
            </a:r>
            <a:r>
              <a:rPr lang="en">
                <a:solidFill>
                  <a:schemeClr val="dk1"/>
                </a:solidFill>
                <a:highlight>
                  <a:srgbClr val="FFFFFF"/>
                </a:highlight>
                <a:latin typeface="Vollkorn"/>
                <a:ea typeface="Vollkorn"/>
                <a:cs typeface="Vollkorn"/>
                <a:sym typeface="Vollkorn"/>
              </a:rPr>
              <a:t> yang sedang dilakukan.</a:t>
            </a:r>
            <a:endParaRPr>
              <a:solidFill>
                <a:schemeClr val="dk1"/>
              </a:solidFill>
              <a:highlight>
                <a:srgbClr val="FFFFFF"/>
              </a:highlight>
              <a:latin typeface="Vollkorn"/>
              <a:ea typeface="Vollkorn"/>
              <a:cs typeface="Vollkorn"/>
              <a:sym typeface="Vollkorn"/>
            </a:endParaRPr>
          </a:p>
          <a:p>
            <a:pPr indent="0" lvl="0" marL="0" marR="0" rtl="0" algn="l">
              <a:lnSpc>
                <a:spcPct val="140000"/>
              </a:lnSpc>
              <a:spcBef>
                <a:spcPts val="0"/>
              </a:spcBef>
              <a:spcAft>
                <a:spcPts val="0"/>
              </a:spcAft>
              <a:buSzPts val="1100"/>
              <a:buNone/>
            </a:pPr>
            <a:r>
              <a:rPr b="1" lang="en">
                <a:solidFill>
                  <a:schemeClr val="dk1"/>
                </a:solidFill>
                <a:highlight>
                  <a:srgbClr val="FFFFFF"/>
                </a:highlight>
                <a:latin typeface="Vollkorn"/>
                <a:ea typeface="Vollkorn"/>
                <a:cs typeface="Vollkorn"/>
                <a:sym typeface="Vollkorn"/>
              </a:rPr>
              <a:t>$hasil </a:t>
            </a:r>
            <a:r>
              <a:rPr lang="en">
                <a:solidFill>
                  <a:schemeClr val="dk1"/>
                </a:solidFill>
                <a:highlight>
                  <a:srgbClr val="FFFFFF"/>
                </a:highlight>
                <a:latin typeface="Vollkorn"/>
                <a:ea typeface="Vollkorn"/>
                <a:cs typeface="Vollkorn"/>
                <a:sym typeface="Vollkorn"/>
              </a:rPr>
              <a:t>adalah record set yang akan diproses.</a:t>
            </a:r>
            <a:endParaRPr>
              <a:solidFill>
                <a:schemeClr val="dk1"/>
              </a:solidFill>
              <a:highlight>
                <a:srgbClr val="FFFFFF"/>
              </a:highlight>
              <a:latin typeface="Vollkorn"/>
              <a:ea typeface="Vollkorn"/>
              <a:cs typeface="Vollkorn"/>
              <a:sym typeface="Vollkorn"/>
            </a:endParaRPr>
          </a:p>
          <a:p>
            <a:pPr indent="0" lvl="0" marL="0" marR="0" rtl="0" algn="l">
              <a:lnSpc>
                <a:spcPct val="140000"/>
              </a:lnSpc>
              <a:spcBef>
                <a:spcPts val="0"/>
              </a:spcBef>
              <a:spcAft>
                <a:spcPts val="0"/>
              </a:spcAft>
              <a:buSzPts val="1100"/>
              <a:buNone/>
            </a:pPr>
            <a:r>
              <a:t/>
            </a:r>
            <a:endParaRPr>
              <a:solidFill>
                <a:schemeClr val="dk1"/>
              </a:solidFill>
              <a:highlight>
                <a:srgbClr val="FFFFFF"/>
              </a:highlight>
              <a:latin typeface="Vollkorn"/>
              <a:ea typeface="Vollkorn"/>
              <a:cs typeface="Vollkorn"/>
              <a:sym typeface="Vollkorn"/>
            </a:endParaRPr>
          </a:p>
          <a:p>
            <a:pPr indent="0" lvl="0" marL="0" marR="0" rtl="0" algn="l">
              <a:lnSpc>
                <a:spcPct val="140000"/>
              </a:lnSpc>
              <a:spcBef>
                <a:spcPts val="0"/>
              </a:spcBef>
              <a:spcAft>
                <a:spcPts val="0"/>
              </a:spcAft>
              <a:buClr>
                <a:schemeClr val="dk1"/>
              </a:buClr>
              <a:buSzPts val="1100"/>
              <a:buFont typeface="Arial"/>
              <a:buNone/>
            </a:pPr>
            <a:r>
              <a:t/>
            </a:r>
            <a:endParaRPr>
              <a:solidFill>
                <a:schemeClr val="dk1"/>
              </a:solidFill>
              <a:highlight>
                <a:srgbClr val="FFFFFF"/>
              </a:highlight>
              <a:latin typeface="Vollkorn"/>
              <a:ea typeface="Vollkorn"/>
              <a:cs typeface="Vollkorn"/>
              <a:sym typeface="Vollkor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80" name="Shape 80"/>
        <p:cNvGrpSpPr/>
        <p:nvPr/>
      </p:nvGrpSpPr>
      <p:grpSpPr>
        <a:xfrm>
          <a:off x="0" y="0"/>
          <a:ext cx="0" cy="0"/>
          <a:chOff x="0" y="0"/>
          <a:chExt cx="0" cy="0"/>
        </a:xfrm>
      </p:grpSpPr>
      <p:sp>
        <p:nvSpPr>
          <p:cNvPr id="81" name="Google Shape;81;p19"/>
          <p:cNvSpPr/>
          <p:nvPr/>
        </p:nvSpPr>
        <p:spPr>
          <a:xfrm>
            <a:off x="1534333" y="574686"/>
            <a:ext cx="6079200" cy="552900"/>
          </a:xfrm>
          <a:prstGeom prst="roundRect">
            <a:avLst>
              <a:gd fmla="val 16667" name="adj"/>
            </a:avLst>
          </a:prstGeom>
          <a:solidFill>
            <a:schemeClr val="lt1"/>
          </a:solidFill>
          <a:ln cap="rnd" cmpd="sng" w="38100">
            <a:solidFill>
              <a:schemeClr val="dk2">
                <a:alpha val="800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3000">
                <a:solidFill>
                  <a:schemeClr val="dk2"/>
                </a:solidFill>
                <a:latin typeface="Vollkorn Regular"/>
                <a:ea typeface="Vollkorn Regular"/>
                <a:cs typeface="Vollkorn Regular"/>
                <a:sym typeface="Vollkorn Regular"/>
              </a:rPr>
              <a:t>CRUD: Read</a:t>
            </a:r>
            <a:endParaRPr b="1" i="0" sz="3000" u="none" cap="none" strike="noStrike">
              <a:solidFill>
                <a:schemeClr val="dk2"/>
              </a:solidFill>
              <a:latin typeface="Vollkorn Regular"/>
              <a:ea typeface="Vollkorn Regular"/>
              <a:cs typeface="Vollkorn Regular"/>
              <a:sym typeface="Vollkorn Regular"/>
            </a:endParaRPr>
          </a:p>
        </p:txBody>
      </p:sp>
      <p:sp>
        <p:nvSpPr>
          <p:cNvPr id="82" name="Google Shape;82;p19"/>
          <p:cNvSpPr txBox="1"/>
          <p:nvPr/>
        </p:nvSpPr>
        <p:spPr>
          <a:xfrm>
            <a:off x="552100" y="1365702"/>
            <a:ext cx="8043900" cy="2922600"/>
          </a:xfrm>
          <a:prstGeom prst="rect">
            <a:avLst/>
          </a:prstGeom>
          <a:noFill/>
          <a:ln>
            <a:noFill/>
          </a:ln>
        </p:spPr>
        <p:txBody>
          <a:bodyPr anchorCtr="0" anchor="t" bIns="34275" lIns="68575" spcFirstLastPara="1" rIns="68575" wrap="square" tIns="34275">
            <a:noAutofit/>
          </a:bodyPr>
          <a:lstStyle/>
          <a:p>
            <a:pPr indent="0" lvl="0" marL="0" marR="0" rtl="0" algn="l">
              <a:lnSpc>
                <a:spcPct val="140000"/>
              </a:lnSpc>
              <a:spcBef>
                <a:spcPts val="0"/>
              </a:spcBef>
              <a:spcAft>
                <a:spcPts val="0"/>
              </a:spcAft>
              <a:buSzPts val="1100"/>
              <a:buNone/>
            </a:pPr>
            <a:r>
              <a:rPr b="1" lang="en">
                <a:solidFill>
                  <a:schemeClr val="dk1"/>
                </a:solidFill>
                <a:highlight>
                  <a:srgbClr val="FFFFFF"/>
                </a:highlight>
                <a:latin typeface="Vollkorn"/>
                <a:ea typeface="Vollkorn"/>
                <a:cs typeface="Vollkorn"/>
                <a:sym typeface="Vollkorn"/>
              </a:rPr>
              <a:t>3. mysqli_fetch_row()</a:t>
            </a:r>
            <a:endParaRPr b="1">
              <a:solidFill>
                <a:schemeClr val="dk1"/>
              </a:solidFill>
              <a:highlight>
                <a:srgbClr val="FFFFFF"/>
              </a:highlight>
              <a:latin typeface="Vollkorn"/>
              <a:ea typeface="Vollkorn"/>
              <a:cs typeface="Vollkorn"/>
              <a:sym typeface="Vollkorn"/>
            </a:endParaRPr>
          </a:p>
          <a:p>
            <a:pPr indent="0" lvl="0" marL="0" marR="0" rtl="0" algn="l">
              <a:lnSpc>
                <a:spcPct val="140000"/>
              </a:lnSpc>
              <a:spcBef>
                <a:spcPts val="0"/>
              </a:spcBef>
              <a:spcAft>
                <a:spcPts val="0"/>
              </a:spcAft>
              <a:buSzPts val="1100"/>
              <a:buNone/>
            </a:pPr>
            <a:r>
              <a:rPr lang="en">
                <a:solidFill>
                  <a:schemeClr val="dk1"/>
                </a:solidFill>
                <a:highlight>
                  <a:srgbClr val="FFFFFF"/>
                </a:highlight>
                <a:latin typeface="Vollkorn"/>
                <a:ea typeface="Vollkorn"/>
                <a:cs typeface="Vollkorn"/>
                <a:sym typeface="Vollkorn"/>
              </a:rPr>
              <a:t>Fungsi ini hampir sama dengan fungsi mysql_fetch_array(), hanya saja array yang dihasilkan hanya array numeris.</a:t>
            </a:r>
            <a:endParaRPr>
              <a:solidFill>
                <a:schemeClr val="dk1"/>
              </a:solidFill>
              <a:highlight>
                <a:srgbClr val="FFFFFF"/>
              </a:highlight>
              <a:latin typeface="Vollkorn"/>
              <a:ea typeface="Vollkorn"/>
              <a:cs typeface="Vollkorn"/>
              <a:sym typeface="Vollkorn"/>
            </a:endParaRPr>
          </a:p>
          <a:p>
            <a:pPr indent="0" lvl="0" marL="0" rtl="0" algn="ctr">
              <a:lnSpc>
                <a:spcPct val="140000"/>
              </a:lnSpc>
              <a:spcBef>
                <a:spcPts val="0"/>
              </a:spcBef>
              <a:spcAft>
                <a:spcPts val="0"/>
              </a:spcAft>
              <a:buSzPts val="1100"/>
              <a:buNone/>
            </a:pPr>
            <a:r>
              <a:rPr b="1" lang="en">
                <a:solidFill>
                  <a:schemeClr val="dk1"/>
                </a:solidFill>
                <a:highlight>
                  <a:schemeClr val="lt1"/>
                </a:highlight>
                <a:latin typeface="Courier New"/>
                <a:ea typeface="Courier New"/>
                <a:cs typeface="Courier New"/>
                <a:sym typeface="Courier New"/>
              </a:rPr>
              <a:t>$row = mysqli_fetch_row($hasil);</a:t>
            </a:r>
            <a:endParaRPr>
              <a:solidFill>
                <a:schemeClr val="dk1"/>
              </a:solidFill>
              <a:highlight>
                <a:srgbClr val="FFFFFF"/>
              </a:highlight>
              <a:latin typeface="Vollkorn"/>
              <a:ea typeface="Vollkorn"/>
              <a:cs typeface="Vollkorn"/>
              <a:sym typeface="Vollkorn"/>
            </a:endParaRPr>
          </a:p>
          <a:p>
            <a:pPr indent="0" lvl="0" marL="0" marR="0" rtl="0" algn="l">
              <a:lnSpc>
                <a:spcPct val="140000"/>
              </a:lnSpc>
              <a:spcBef>
                <a:spcPts val="0"/>
              </a:spcBef>
              <a:spcAft>
                <a:spcPts val="0"/>
              </a:spcAft>
              <a:buSzPts val="1100"/>
              <a:buNone/>
            </a:pPr>
            <a:r>
              <a:t/>
            </a:r>
            <a:endParaRPr>
              <a:solidFill>
                <a:schemeClr val="dk1"/>
              </a:solidFill>
              <a:highlight>
                <a:srgbClr val="FFFFFF"/>
              </a:highlight>
              <a:latin typeface="Vollkorn"/>
              <a:ea typeface="Vollkorn"/>
              <a:cs typeface="Vollkorn"/>
              <a:sym typeface="Vollkorn"/>
            </a:endParaRPr>
          </a:p>
          <a:p>
            <a:pPr indent="0" lvl="0" marL="0" marR="0" rtl="0" algn="l">
              <a:lnSpc>
                <a:spcPct val="140000"/>
              </a:lnSpc>
              <a:spcBef>
                <a:spcPts val="0"/>
              </a:spcBef>
              <a:spcAft>
                <a:spcPts val="0"/>
              </a:spcAft>
              <a:buSzPts val="1100"/>
              <a:buNone/>
            </a:pPr>
            <a:r>
              <a:rPr b="1" lang="en">
                <a:solidFill>
                  <a:schemeClr val="dk1"/>
                </a:solidFill>
                <a:highlight>
                  <a:srgbClr val="FFFFFF"/>
                </a:highlight>
                <a:latin typeface="Vollkorn"/>
                <a:ea typeface="Vollkorn"/>
                <a:cs typeface="Vollkorn"/>
                <a:sym typeface="Vollkorn"/>
              </a:rPr>
              <a:t>$row</a:t>
            </a:r>
            <a:r>
              <a:rPr lang="en">
                <a:solidFill>
                  <a:schemeClr val="dk1"/>
                </a:solidFill>
                <a:highlight>
                  <a:srgbClr val="FFFFFF"/>
                </a:highlight>
                <a:latin typeface="Vollkorn"/>
                <a:ea typeface="Vollkorn"/>
                <a:cs typeface="Vollkorn"/>
                <a:sym typeface="Vollkorn"/>
              </a:rPr>
              <a:t> adalah array satu record dari record $hasil yang diproses nomor record sesuai dengan nomor urut dari proses mysql_fetch_row yang sedang dilakukan.</a:t>
            </a:r>
            <a:endParaRPr>
              <a:solidFill>
                <a:schemeClr val="dk1"/>
              </a:solidFill>
              <a:highlight>
                <a:srgbClr val="FFFFFF"/>
              </a:highlight>
              <a:latin typeface="Vollkorn"/>
              <a:ea typeface="Vollkorn"/>
              <a:cs typeface="Vollkorn"/>
              <a:sym typeface="Vollkorn"/>
            </a:endParaRPr>
          </a:p>
          <a:p>
            <a:pPr indent="0" lvl="0" marL="0" marR="0" rtl="0" algn="l">
              <a:lnSpc>
                <a:spcPct val="140000"/>
              </a:lnSpc>
              <a:spcBef>
                <a:spcPts val="0"/>
              </a:spcBef>
              <a:spcAft>
                <a:spcPts val="0"/>
              </a:spcAft>
              <a:buSzPts val="1100"/>
              <a:buNone/>
            </a:pPr>
            <a:r>
              <a:rPr b="1" lang="en">
                <a:solidFill>
                  <a:schemeClr val="dk1"/>
                </a:solidFill>
                <a:highlight>
                  <a:srgbClr val="FFFFFF"/>
                </a:highlight>
                <a:latin typeface="Vollkorn"/>
                <a:ea typeface="Vollkorn"/>
                <a:cs typeface="Vollkorn"/>
                <a:sym typeface="Vollkorn"/>
              </a:rPr>
              <a:t>$hasil</a:t>
            </a:r>
            <a:r>
              <a:rPr lang="en">
                <a:solidFill>
                  <a:schemeClr val="dk1"/>
                </a:solidFill>
                <a:highlight>
                  <a:srgbClr val="FFFFFF"/>
                </a:highlight>
                <a:latin typeface="Vollkorn"/>
                <a:ea typeface="Vollkorn"/>
                <a:cs typeface="Vollkorn"/>
                <a:sym typeface="Vollkorn"/>
              </a:rPr>
              <a:t> adalah record set yang akan diproses.</a:t>
            </a:r>
            <a:endParaRPr>
              <a:solidFill>
                <a:schemeClr val="dk1"/>
              </a:solidFill>
              <a:highlight>
                <a:srgbClr val="FFFFFF"/>
              </a:highlight>
              <a:latin typeface="Vollkorn"/>
              <a:ea typeface="Vollkorn"/>
              <a:cs typeface="Vollkorn"/>
              <a:sym typeface="Vollkorn"/>
            </a:endParaRPr>
          </a:p>
          <a:p>
            <a:pPr indent="0" lvl="0" marL="0" marR="0" rtl="0" algn="l">
              <a:lnSpc>
                <a:spcPct val="140000"/>
              </a:lnSpc>
              <a:spcBef>
                <a:spcPts val="0"/>
              </a:spcBef>
              <a:spcAft>
                <a:spcPts val="0"/>
              </a:spcAft>
              <a:buSzPts val="1100"/>
              <a:buNone/>
            </a:pPr>
            <a:r>
              <a:t/>
            </a:r>
            <a:endParaRPr>
              <a:solidFill>
                <a:schemeClr val="dk1"/>
              </a:solidFill>
              <a:highlight>
                <a:srgbClr val="FFFFFF"/>
              </a:highlight>
              <a:latin typeface="Vollkorn"/>
              <a:ea typeface="Vollkorn"/>
              <a:cs typeface="Vollkorn"/>
              <a:sym typeface="Vollkorn"/>
            </a:endParaRPr>
          </a:p>
          <a:p>
            <a:pPr indent="0" lvl="0" marL="0" marR="0" rtl="0" algn="l">
              <a:lnSpc>
                <a:spcPct val="140000"/>
              </a:lnSpc>
              <a:spcBef>
                <a:spcPts val="0"/>
              </a:spcBef>
              <a:spcAft>
                <a:spcPts val="0"/>
              </a:spcAft>
              <a:buSzPts val="1100"/>
              <a:buNone/>
            </a:pPr>
            <a:r>
              <a:t/>
            </a:r>
            <a:endParaRPr>
              <a:solidFill>
                <a:schemeClr val="dk1"/>
              </a:solidFill>
              <a:highlight>
                <a:srgbClr val="FFFFFF"/>
              </a:highlight>
              <a:latin typeface="Vollkorn"/>
              <a:ea typeface="Vollkorn"/>
              <a:cs typeface="Vollkorn"/>
              <a:sym typeface="Vollkor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86" name="Shape 86"/>
        <p:cNvGrpSpPr/>
        <p:nvPr/>
      </p:nvGrpSpPr>
      <p:grpSpPr>
        <a:xfrm>
          <a:off x="0" y="0"/>
          <a:ext cx="0" cy="0"/>
          <a:chOff x="0" y="0"/>
          <a:chExt cx="0" cy="0"/>
        </a:xfrm>
      </p:grpSpPr>
      <p:sp>
        <p:nvSpPr>
          <p:cNvPr id="87" name="Google Shape;87;p20"/>
          <p:cNvSpPr/>
          <p:nvPr/>
        </p:nvSpPr>
        <p:spPr>
          <a:xfrm>
            <a:off x="1534333" y="574686"/>
            <a:ext cx="6079200" cy="552900"/>
          </a:xfrm>
          <a:prstGeom prst="roundRect">
            <a:avLst>
              <a:gd fmla="val 16667" name="adj"/>
            </a:avLst>
          </a:prstGeom>
          <a:solidFill>
            <a:schemeClr val="lt1"/>
          </a:solidFill>
          <a:ln cap="rnd" cmpd="sng" w="38100">
            <a:solidFill>
              <a:schemeClr val="dk2">
                <a:alpha val="800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3000">
                <a:solidFill>
                  <a:schemeClr val="dk2"/>
                </a:solidFill>
                <a:latin typeface="Vollkorn Regular"/>
                <a:ea typeface="Vollkorn Regular"/>
                <a:cs typeface="Vollkorn Regular"/>
                <a:sym typeface="Vollkorn Regular"/>
              </a:rPr>
              <a:t>CRUD: Read</a:t>
            </a:r>
            <a:endParaRPr b="1" i="0" sz="3000" u="none" cap="none" strike="noStrike">
              <a:solidFill>
                <a:schemeClr val="dk2"/>
              </a:solidFill>
              <a:latin typeface="Vollkorn Regular"/>
              <a:ea typeface="Vollkorn Regular"/>
              <a:cs typeface="Vollkorn Regular"/>
              <a:sym typeface="Vollkorn Regular"/>
            </a:endParaRPr>
          </a:p>
        </p:txBody>
      </p:sp>
      <p:sp>
        <p:nvSpPr>
          <p:cNvPr id="88" name="Google Shape;88;p20"/>
          <p:cNvSpPr txBox="1"/>
          <p:nvPr/>
        </p:nvSpPr>
        <p:spPr>
          <a:xfrm>
            <a:off x="552100" y="1365702"/>
            <a:ext cx="8043900" cy="2922600"/>
          </a:xfrm>
          <a:prstGeom prst="rect">
            <a:avLst/>
          </a:prstGeom>
          <a:noFill/>
          <a:ln>
            <a:noFill/>
          </a:ln>
        </p:spPr>
        <p:txBody>
          <a:bodyPr anchorCtr="0" anchor="t" bIns="34275" lIns="68575" spcFirstLastPara="1" rIns="68575" wrap="square" tIns="34275">
            <a:noAutofit/>
          </a:bodyPr>
          <a:lstStyle/>
          <a:p>
            <a:pPr indent="0" lvl="0" marL="0" marR="0" rtl="0" algn="l">
              <a:lnSpc>
                <a:spcPct val="140000"/>
              </a:lnSpc>
              <a:spcBef>
                <a:spcPts val="0"/>
              </a:spcBef>
              <a:spcAft>
                <a:spcPts val="0"/>
              </a:spcAft>
              <a:buSzPts val="1100"/>
              <a:buNone/>
            </a:pPr>
            <a:r>
              <a:rPr b="1" lang="en">
                <a:solidFill>
                  <a:schemeClr val="dk1"/>
                </a:solidFill>
                <a:highlight>
                  <a:srgbClr val="FFFFFF"/>
                </a:highlight>
                <a:latin typeface="Vollkorn"/>
                <a:ea typeface="Vollkorn"/>
                <a:cs typeface="Vollkorn"/>
                <a:sym typeface="Vollkorn"/>
              </a:rPr>
              <a:t>4</a:t>
            </a:r>
            <a:r>
              <a:rPr b="1" lang="en">
                <a:solidFill>
                  <a:schemeClr val="dk1"/>
                </a:solidFill>
                <a:highlight>
                  <a:srgbClr val="FFFFFF"/>
                </a:highlight>
                <a:latin typeface="Vollkorn"/>
                <a:ea typeface="Vollkorn"/>
                <a:cs typeface="Vollkorn"/>
                <a:sym typeface="Vollkorn"/>
              </a:rPr>
              <a:t>. mysqli_num_rows()</a:t>
            </a:r>
            <a:endParaRPr b="1">
              <a:solidFill>
                <a:schemeClr val="dk1"/>
              </a:solidFill>
              <a:highlight>
                <a:srgbClr val="FFFFFF"/>
              </a:highlight>
              <a:latin typeface="Vollkorn"/>
              <a:ea typeface="Vollkorn"/>
              <a:cs typeface="Vollkorn"/>
              <a:sym typeface="Vollkorn"/>
            </a:endParaRPr>
          </a:p>
          <a:p>
            <a:pPr indent="0" lvl="0" marL="0" marR="0" rtl="0" algn="l">
              <a:lnSpc>
                <a:spcPct val="140000"/>
              </a:lnSpc>
              <a:spcBef>
                <a:spcPts val="0"/>
              </a:spcBef>
              <a:spcAft>
                <a:spcPts val="0"/>
              </a:spcAft>
              <a:buSzPts val="1100"/>
              <a:buNone/>
            </a:pPr>
            <a:r>
              <a:rPr lang="en">
                <a:solidFill>
                  <a:schemeClr val="dk1"/>
                </a:solidFill>
                <a:highlight>
                  <a:srgbClr val="FFFFFF"/>
                </a:highlight>
                <a:latin typeface="Vollkorn"/>
                <a:ea typeface="Vollkorn"/>
                <a:cs typeface="Vollkorn"/>
                <a:sym typeface="Vollkorn"/>
              </a:rPr>
              <a:t>Fungsi ini digunakan untuk menghitung jumlah record yang ada pada database.</a:t>
            </a:r>
            <a:endParaRPr>
              <a:solidFill>
                <a:schemeClr val="dk1"/>
              </a:solidFill>
              <a:highlight>
                <a:srgbClr val="FFFFFF"/>
              </a:highlight>
              <a:latin typeface="Vollkorn"/>
              <a:ea typeface="Vollkorn"/>
              <a:cs typeface="Vollkorn"/>
              <a:sym typeface="Vollkorn"/>
            </a:endParaRPr>
          </a:p>
          <a:p>
            <a:pPr indent="0" lvl="0" marL="0" marR="0" rtl="0" algn="l">
              <a:lnSpc>
                <a:spcPct val="140000"/>
              </a:lnSpc>
              <a:spcBef>
                <a:spcPts val="0"/>
              </a:spcBef>
              <a:spcAft>
                <a:spcPts val="0"/>
              </a:spcAft>
              <a:buSzPts val="1100"/>
              <a:buNone/>
            </a:pPr>
            <a:r>
              <a:t/>
            </a:r>
            <a:endParaRPr>
              <a:solidFill>
                <a:schemeClr val="dk1"/>
              </a:solidFill>
              <a:highlight>
                <a:srgbClr val="FFFFFF"/>
              </a:highlight>
              <a:latin typeface="Vollkorn"/>
              <a:ea typeface="Vollkorn"/>
              <a:cs typeface="Vollkorn"/>
              <a:sym typeface="Vollkorn"/>
            </a:endParaRPr>
          </a:p>
          <a:p>
            <a:pPr indent="0" lvl="0" marL="0" rtl="0" algn="ctr">
              <a:spcBef>
                <a:spcPts val="0"/>
              </a:spcBef>
              <a:spcAft>
                <a:spcPts val="0"/>
              </a:spcAft>
              <a:buClr>
                <a:schemeClr val="dk1"/>
              </a:buClr>
              <a:buFont typeface="Arial"/>
              <a:buNone/>
            </a:pPr>
            <a:r>
              <a:rPr b="1" lang="en" sz="1200">
                <a:solidFill>
                  <a:schemeClr val="dk1"/>
                </a:solidFill>
                <a:latin typeface="Courier New"/>
                <a:ea typeface="Courier New"/>
                <a:cs typeface="Courier New"/>
                <a:sym typeface="Courier New"/>
              </a:rPr>
              <a:t>$jml = mysqli_num_rows($hasil); </a:t>
            </a:r>
            <a:endParaRPr b="1" sz="12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Font typeface="Arial"/>
              <a:buNone/>
            </a:pPr>
            <a:r>
              <a:t/>
            </a:r>
            <a:endParaRPr b="1" sz="11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b="1" lang="en">
                <a:solidFill>
                  <a:schemeClr val="dk1"/>
                </a:solidFill>
                <a:latin typeface="Vollkorn"/>
                <a:ea typeface="Vollkorn"/>
                <a:cs typeface="Vollkorn"/>
                <a:sym typeface="Vollkorn"/>
              </a:rPr>
              <a:t>$jml </a:t>
            </a:r>
            <a:r>
              <a:rPr lang="en">
                <a:solidFill>
                  <a:schemeClr val="dk1"/>
                </a:solidFill>
                <a:latin typeface="Vollkorn"/>
                <a:ea typeface="Vollkorn"/>
                <a:cs typeface="Vollkorn"/>
                <a:sym typeface="Vollkorn"/>
              </a:rPr>
              <a:t>akan memiliki nilai sesuai dengan jumlah record yang ada.</a:t>
            </a:r>
            <a:endParaRPr>
              <a:solidFill>
                <a:schemeClr val="dk1"/>
              </a:solidFill>
              <a:latin typeface="Vollkorn"/>
              <a:ea typeface="Vollkorn"/>
              <a:cs typeface="Vollkorn"/>
              <a:sym typeface="Vollkorn"/>
            </a:endParaRPr>
          </a:p>
          <a:p>
            <a:pPr indent="0" lvl="0" marL="0" marR="0" rtl="0" algn="l">
              <a:lnSpc>
                <a:spcPct val="140000"/>
              </a:lnSpc>
              <a:spcBef>
                <a:spcPts val="0"/>
              </a:spcBef>
              <a:spcAft>
                <a:spcPts val="0"/>
              </a:spcAft>
              <a:buSzPts val="1100"/>
              <a:buNone/>
            </a:pPr>
            <a:r>
              <a:t/>
            </a:r>
            <a:endParaRPr>
              <a:solidFill>
                <a:schemeClr val="dk1"/>
              </a:solidFill>
              <a:highlight>
                <a:srgbClr val="FFFFFF"/>
              </a:highlight>
              <a:latin typeface="Vollkorn"/>
              <a:ea typeface="Vollkorn"/>
              <a:cs typeface="Vollkorn"/>
              <a:sym typeface="Vollkorn"/>
            </a:endParaRPr>
          </a:p>
          <a:p>
            <a:pPr indent="0" lvl="0" marL="0" marR="0" rtl="0" algn="l">
              <a:lnSpc>
                <a:spcPct val="140000"/>
              </a:lnSpc>
              <a:spcBef>
                <a:spcPts val="0"/>
              </a:spcBef>
              <a:spcAft>
                <a:spcPts val="0"/>
              </a:spcAft>
              <a:buSzPts val="1100"/>
              <a:buNone/>
            </a:pPr>
            <a:r>
              <a:t/>
            </a:r>
            <a:endParaRPr>
              <a:solidFill>
                <a:schemeClr val="dk1"/>
              </a:solidFill>
              <a:highlight>
                <a:srgbClr val="FFFFFF"/>
              </a:highlight>
              <a:latin typeface="Vollkorn"/>
              <a:ea typeface="Vollkorn"/>
              <a:cs typeface="Vollkorn"/>
              <a:sym typeface="Vollkor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92" name="Shape 92"/>
        <p:cNvGrpSpPr/>
        <p:nvPr/>
      </p:nvGrpSpPr>
      <p:grpSpPr>
        <a:xfrm>
          <a:off x="0" y="0"/>
          <a:ext cx="0" cy="0"/>
          <a:chOff x="0" y="0"/>
          <a:chExt cx="0" cy="0"/>
        </a:xfrm>
      </p:grpSpPr>
      <p:sp>
        <p:nvSpPr>
          <p:cNvPr id="93" name="Google Shape;93;p21"/>
          <p:cNvSpPr/>
          <p:nvPr/>
        </p:nvSpPr>
        <p:spPr>
          <a:xfrm>
            <a:off x="1534333" y="574686"/>
            <a:ext cx="6079200" cy="552900"/>
          </a:xfrm>
          <a:prstGeom prst="roundRect">
            <a:avLst>
              <a:gd fmla="val 16667" name="adj"/>
            </a:avLst>
          </a:prstGeom>
          <a:solidFill>
            <a:schemeClr val="lt1"/>
          </a:solidFill>
          <a:ln cap="rnd" cmpd="sng" w="38100">
            <a:solidFill>
              <a:schemeClr val="dk2">
                <a:alpha val="800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3000">
                <a:solidFill>
                  <a:schemeClr val="dk2"/>
                </a:solidFill>
                <a:latin typeface="Vollkorn Regular"/>
                <a:ea typeface="Vollkorn Regular"/>
                <a:cs typeface="Vollkorn Regular"/>
                <a:sym typeface="Vollkorn Regular"/>
              </a:rPr>
              <a:t>CRUD: Read</a:t>
            </a:r>
            <a:endParaRPr b="1" i="0" sz="3000" u="none" cap="none" strike="noStrike">
              <a:solidFill>
                <a:schemeClr val="dk2"/>
              </a:solidFill>
              <a:latin typeface="Vollkorn Regular"/>
              <a:ea typeface="Vollkorn Regular"/>
              <a:cs typeface="Vollkorn Regular"/>
              <a:sym typeface="Vollkorn Regular"/>
            </a:endParaRPr>
          </a:p>
        </p:txBody>
      </p:sp>
      <p:sp>
        <p:nvSpPr>
          <p:cNvPr id="94" name="Google Shape;94;p21"/>
          <p:cNvSpPr txBox="1"/>
          <p:nvPr/>
        </p:nvSpPr>
        <p:spPr>
          <a:xfrm>
            <a:off x="552100" y="1365730"/>
            <a:ext cx="8043900" cy="552900"/>
          </a:xfrm>
          <a:prstGeom prst="rect">
            <a:avLst/>
          </a:prstGeom>
          <a:noFill/>
          <a:ln>
            <a:noFill/>
          </a:ln>
        </p:spPr>
        <p:txBody>
          <a:bodyPr anchorCtr="0" anchor="t" bIns="34275" lIns="68575" spcFirstLastPara="1" rIns="68575" wrap="square" tIns="34275">
            <a:noAutofit/>
          </a:bodyPr>
          <a:lstStyle/>
          <a:p>
            <a:pPr indent="0" lvl="0" marL="0" marR="0" rtl="0" algn="l">
              <a:lnSpc>
                <a:spcPct val="140000"/>
              </a:lnSpc>
              <a:spcBef>
                <a:spcPts val="0"/>
              </a:spcBef>
              <a:spcAft>
                <a:spcPts val="0"/>
              </a:spcAft>
              <a:buNone/>
            </a:pPr>
            <a:r>
              <a:rPr lang="en">
                <a:solidFill>
                  <a:schemeClr val="dk1"/>
                </a:solidFill>
                <a:highlight>
                  <a:srgbClr val="FFFFFF"/>
                </a:highlight>
                <a:latin typeface="Vollkorn"/>
                <a:ea typeface="Vollkorn"/>
                <a:cs typeface="Vollkorn"/>
                <a:sym typeface="Vollkorn"/>
              </a:rPr>
              <a:t>Untuk menampilkan data kita memerlukan query “</a:t>
            </a:r>
            <a:r>
              <a:rPr b="1" lang="en">
                <a:solidFill>
                  <a:schemeClr val="dk1"/>
                </a:solidFill>
                <a:highlight>
                  <a:srgbClr val="FFFFFF"/>
                </a:highlight>
                <a:latin typeface="Vollkorn"/>
                <a:ea typeface="Vollkorn"/>
                <a:cs typeface="Vollkorn"/>
                <a:sym typeface="Vollkorn"/>
              </a:rPr>
              <a:t>select</a:t>
            </a:r>
            <a:r>
              <a:rPr lang="en">
                <a:solidFill>
                  <a:schemeClr val="dk1"/>
                </a:solidFill>
                <a:highlight>
                  <a:srgbClr val="FFFFFF"/>
                </a:highlight>
                <a:latin typeface="Vollkorn"/>
                <a:ea typeface="Vollkorn"/>
                <a:cs typeface="Vollkorn"/>
                <a:sym typeface="Vollkorn"/>
              </a:rPr>
              <a:t>”. Dan jangan lupa untuk menyambungkan ke database dengan </a:t>
            </a:r>
            <a:r>
              <a:rPr lang="en">
                <a:solidFill>
                  <a:schemeClr val="dk1"/>
                </a:solidFill>
                <a:highlight>
                  <a:srgbClr val="FFFFFF"/>
                </a:highlight>
                <a:latin typeface="Courier New"/>
                <a:ea typeface="Courier New"/>
                <a:cs typeface="Courier New"/>
                <a:sym typeface="Courier New"/>
              </a:rPr>
              <a:t>include (koneksi.php);</a:t>
            </a:r>
            <a:r>
              <a:rPr lang="en">
                <a:solidFill>
                  <a:schemeClr val="dk1"/>
                </a:solidFill>
                <a:highlight>
                  <a:srgbClr val="FFFFFF"/>
                </a:highlight>
                <a:latin typeface="Vollkorn"/>
                <a:ea typeface="Vollkorn"/>
                <a:cs typeface="Vollkorn"/>
                <a:sym typeface="Vollkorn"/>
              </a:rPr>
              <a:t>.</a:t>
            </a:r>
            <a:endParaRPr>
              <a:solidFill>
                <a:schemeClr val="dk1"/>
              </a:solidFill>
              <a:highlight>
                <a:srgbClr val="FFFFFF"/>
              </a:highlight>
              <a:latin typeface="Vollkorn"/>
              <a:ea typeface="Vollkorn"/>
              <a:cs typeface="Vollkorn"/>
              <a:sym typeface="Vollkorn"/>
            </a:endParaRPr>
          </a:p>
          <a:p>
            <a:pPr indent="0" lvl="0" marL="0" marR="0" rtl="0" algn="l">
              <a:lnSpc>
                <a:spcPct val="140000"/>
              </a:lnSpc>
              <a:spcBef>
                <a:spcPts val="0"/>
              </a:spcBef>
              <a:spcAft>
                <a:spcPts val="0"/>
              </a:spcAft>
              <a:buSzPts val="1100"/>
              <a:buNone/>
            </a:pPr>
            <a:r>
              <a:t/>
            </a:r>
            <a:endParaRPr b="1">
              <a:solidFill>
                <a:schemeClr val="dk1"/>
              </a:solidFill>
              <a:highlight>
                <a:srgbClr val="FFFFFF"/>
              </a:highlight>
              <a:latin typeface="Vollkorn"/>
              <a:ea typeface="Vollkorn"/>
              <a:cs typeface="Vollkorn"/>
              <a:sym typeface="Vollkorn"/>
            </a:endParaRPr>
          </a:p>
          <a:p>
            <a:pPr indent="0" lvl="0" marL="0" marR="0" rtl="0" algn="l">
              <a:lnSpc>
                <a:spcPct val="140000"/>
              </a:lnSpc>
              <a:spcBef>
                <a:spcPts val="0"/>
              </a:spcBef>
              <a:spcAft>
                <a:spcPts val="0"/>
              </a:spcAft>
              <a:buNone/>
            </a:pPr>
            <a:r>
              <a:t/>
            </a:r>
            <a:endParaRPr b="1">
              <a:solidFill>
                <a:schemeClr val="dk1"/>
              </a:solidFill>
              <a:highlight>
                <a:srgbClr val="FFFFFF"/>
              </a:highlight>
              <a:latin typeface="Vollkorn"/>
              <a:ea typeface="Vollkorn"/>
              <a:cs typeface="Vollkorn"/>
              <a:sym typeface="Vollkorn"/>
            </a:endParaRPr>
          </a:p>
          <a:p>
            <a:pPr indent="0" lvl="0" marL="0" marR="0" rtl="0" algn="l">
              <a:lnSpc>
                <a:spcPct val="140000"/>
              </a:lnSpc>
              <a:spcBef>
                <a:spcPts val="0"/>
              </a:spcBef>
              <a:spcAft>
                <a:spcPts val="0"/>
              </a:spcAft>
              <a:buNone/>
            </a:pPr>
            <a:r>
              <a:t/>
            </a:r>
            <a:endParaRPr b="1">
              <a:solidFill>
                <a:schemeClr val="dk1"/>
              </a:solidFill>
              <a:highlight>
                <a:srgbClr val="FFFFFF"/>
              </a:highlight>
              <a:latin typeface="Vollkorn"/>
              <a:ea typeface="Vollkorn"/>
              <a:cs typeface="Vollkorn"/>
              <a:sym typeface="Vollkorn"/>
            </a:endParaRPr>
          </a:p>
        </p:txBody>
      </p:sp>
      <p:sp>
        <p:nvSpPr>
          <p:cNvPr id="95" name="Google Shape;95;p21"/>
          <p:cNvSpPr txBox="1"/>
          <p:nvPr/>
        </p:nvSpPr>
        <p:spPr>
          <a:xfrm>
            <a:off x="552100" y="1970625"/>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&lt;table border="1"&gt;</a:t>
            </a:r>
            <a:endParaRPr sz="1200">
              <a:solidFill>
                <a:schemeClr val="dk1"/>
              </a:solidFill>
              <a:highlight>
                <a:schemeClr val="lt1"/>
              </a:highlight>
              <a:latin typeface="Courier New"/>
              <a:ea typeface="Courier New"/>
              <a:cs typeface="Courier New"/>
              <a:sym typeface="Courier New"/>
            </a:endParaRPr>
          </a:p>
          <a:p>
            <a:pPr indent="0" lvl="0" marL="0" rtl="0" algn="l">
              <a:lnSpc>
                <a:spcPct val="140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&lt;tr&gt;</a:t>
            </a:r>
            <a:endParaRPr sz="1200">
              <a:solidFill>
                <a:schemeClr val="dk1"/>
              </a:solidFill>
              <a:highlight>
                <a:schemeClr val="lt1"/>
              </a:highlight>
              <a:latin typeface="Courier New"/>
              <a:ea typeface="Courier New"/>
              <a:cs typeface="Courier New"/>
              <a:sym typeface="Courier New"/>
            </a:endParaRPr>
          </a:p>
          <a:p>
            <a:pPr indent="0" lvl="0" marL="0" rtl="0" algn="l">
              <a:lnSpc>
                <a:spcPct val="140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&lt;th&gt;NO&lt;/th&gt;</a:t>
            </a:r>
            <a:endParaRPr sz="1200">
              <a:solidFill>
                <a:schemeClr val="dk1"/>
              </a:solidFill>
              <a:highlight>
                <a:schemeClr val="lt1"/>
              </a:highlight>
              <a:latin typeface="Courier New"/>
              <a:ea typeface="Courier New"/>
              <a:cs typeface="Courier New"/>
              <a:sym typeface="Courier New"/>
            </a:endParaRPr>
          </a:p>
          <a:p>
            <a:pPr indent="0" lvl="0" marL="0" rtl="0" algn="l">
              <a:lnSpc>
                <a:spcPct val="140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&lt;th&gt;Nama&lt;/th&gt;</a:t>
            </a:r>
            <a:endParaRPr sz="1200">
              <a:solidFill>
                <a:schemeClr val="dk1"/>
              </a:solidFill>
              <a:highlight>
                <a:schemeClr val="lt1"/>
              </a:highlight>
              <a:latin typeface="Courier New"/>
              <a:ea typeface="Courier New"/>
              <a:cs typeface="Courier New"/>
              <a:sym typeface="Courier New"/>
            </a:endParaRPr>
          </a:p>
          <a:p>
            <a:pPr indent="0" lvl="0" marL="0" rtl="0" algn="l">
              <a:lnSpc>
                <a:spcPct val="140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&lt;th&gt;NIM&lt;/th&gt;</a:t>
            </a:r>
            <a:endParaRPr sz="1200">
              <a:solidFill>
                <a:schemeClr val="dk1"/>
              </a:solidFill>
              <a:highlight>
                <a:schemeClr val="lt1"/>
              </a:highlight>
              <a:latin typeface="Courier New"/>
              <a:ea typeface="Courier New"/>
              <a:cs typeface="Courier New"/>
              <a:sym typeface="Courier New"/>
            </a:endParaRPr>
          </a:p>
          <a:p>
            <a:pPr indent="0" lvl="0" marL="0" rtl="0" algn="l">
              <a:lnSpc>
                <a:spcPct val="140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&lt;th&gt;Alamat&lt;/th&gt;</a:t>
            </a:r>
            <a:endParaRPr sz="1200">
              <a:solidFill>
                <a:schemeClr val="dk1"/>
              </a:solidFill>
              <a:highlight>
                <a:schemeClr val="lt1"/>
              </a:highlight>
              <a:latin typeface="Courier New"/>
              <a:ea typeface="Courier New"/>
              <a:cs typeface="Courier New"/>
              <a:sym typeface="Courier New"/>
            </a:endParaRPr>
          </a:p>
          <a:p>
            <a:pPr indent="0" lvl="0" marL="0" rtl="0" algn="l">
              <a:lnSpc>
                <a:spcPct val="140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&lt;/tr&gt;</a:t>
            </a:r>
            <a:endParaRPr sz="1200">
              <a:latin typeface="Courier New"/>
              <a:ea typeface="Courier New"/>
              <a:cs typeface="Courier New"/>
              <a:sym typeface="Courier New"/>
            </a:endParaRPr>
          </a:p>
        </p:txBody>
      </p:sp>
      <p:sp>
        <p:nvSpPr>
          <p:cNvPr id="96" name="Google Shape;96;p21"/>
          <p:cNvSpPr txBox="1"/>
          <p:nvPr/>
        </p:nvSpPr>
        <p:spPr>
          <a:xfrm>
            <a:off x="3160475" y="1918625"/>
            <a:ext cx="5841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&lt;?php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include 'koneksi.php';</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$no = 1;</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$data = </a:t>
            </a:r>
            <a:r>
              <a:rPr b="1" lang="en" sz="1200">
                <a:latin typeface="Courier New"/>
                <a:ea typeface="Courier New"/>
                <a:cs typeface="Courier New"/>
                <a:sym typeface="Courier New"/>
              </a:rPr>
              <a:t>mysqli_query($koneksi,"select * from mahasiswa");</a:t>
            </a:r>
            <a:endParaRPr b="1"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while($d = mysqli_fetch_array($data)){</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&lt;tr&gt;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&lt;td&gt;&lt;?php echo $no++; ?&gt;&lt;/td&gt;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&lt;td&gt;&lt;?php echo $d['nama']; ?&gt;&lt;/td&gt;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&lt;td&gt;&lt;?php echo $d['nim']; ?&gt;&lt;/td&gt;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&lt;td&gt;&lt;?php echo $d['alamat']; ?&gt;&lt;/td&gt;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&lt;/tr&gt;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&lt;?php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?&gt;</a:t>
            </a:r>
            <a:endParaRPr sz="1200">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2"/>
          <p:cNvSpPr/>
          <p:nvPr/>
        </p:nvSpPr>
        <p:spPr>
          <a:xfrm>
            <a:off x="1534333" y="574686"/>
            <a:ext cx="6079200" cy="552900"/>
          </a:xfrm>
          <a:prstGeom prst="roundRect">
            <a:avLst>
              <a:gd fmla="val 16667" name="adj"/>
            </a:avLst>
          </a:prstGeom>
          <a:solidFill>
            <a:schemeClr val="lt1"/>
          </a:solidFill>
          <a:ln cap="rnd" cmpd="sng" w="38100">
            <a:solidFill>
              <a:schemeClr val="dk2">
                <a:alpha val="800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3000">
                <a:solidFill>
                  <a:schemeClr val="dk2"/>
                </a:solidFill>
                <a:latin typeface="Vollkorn Regular"/>
                <a:ea typeface="Vollkorn Regular"/>
                <a:cs typeface="Vollkorn Regular"/>
                <a:sym typeface="Vollkorn Regular"/>
              </a:rPr>
              <a:t>CRUD: Update</a:t>
            </a:r>
            <a:endParaRPr b="1" i="0" sz="3000" u="none" cap="none" strike="noStrike">
              <a:solidFill>
                <a:schemeClr val="dk2"/>
              </a:solidFill>
              <a:latin typeface="Vollkorn Regular"/>
              <a:ea typeface="Vollkorn Regular"/>
              <a:cs typeface="Vollkorn Regular"/>
              <a:sym typeface="Vollkorn Regular"/>
            </a:endParaRPr>
          </a:p>
        </p:txBody>
      </p:sp>
      <p:sp>
        <p:nvSpPr>
          <p:cNvPr id="102" name="Google Shape;102;p22"/>
          <p:cNvSpPr txBox="1"/>
          <p:nvPr/>
        </p:nvSpPr>
        <p:spPr>
          <a:xfrm>
            <a:off x="552100" y="1365702"/>
            <a:ext cx="8043900" cy="2922600"/>
          </a:xfrm>
          <a:prstGeom prst="rect">
            <a:avLst/>
          </a:prstGeom>
          <a:noFill/>
          <a:ln>
            <a:noFill/>
          </a:ln>
        </p:spPr>
        <p:txBody>
          <a:bodyPr anchorCtr="0" anchor="t" bIns="34275" lIns="68575" spcFirstLastPara="1" rIns="68575" wrap="square" tIns="34275">
            <a:noAutofit/>
          </a:bodyPr>
          <a:lstStyle/>
          <a:p>
            <a:pPr indent="0" lvl="0" marL="0" marR="0" rtl="0" algn="l">
              <a:lnSpc>
                <a:spcPct val="140000"/>
              </a:lnSpc>
              <a:spcBef>
                <a:spcPts val="0"/>
              </a:spcBef>
              <a:spcAft>
                <a:spcPts val="0"/>
              </a:spcAft>
              <a:buSzPts val="1100"/>
              <a:buNone/>
            </a:pPr>
            <a:r>
              <a:rPr lang="en">
                <a:solidFill>
                  <a:schemeClr val="dk1"/>
                </a:solidFill>
                <a:highlight>
                  <a:srgbClr val="FFFFFF"/>
                </a:highlight>
                <a:latin typeface="Vollkorn"/>
                <a:ea typeface="Vollkorn"/>
                <a:cs typeface="Vollkorn"/>
                <a:sym typeface="Vollkorn"/>
              </a:rPr>
              <a:t>Untuk melakukan update pada data, diperlukan setidaknya 2 file yaitu file untuk form edit dan file untuk memproses data yang diedit</a:t>
            </a:r>
            <a:r>
              <a:rPr lang="en">
                <a:solidFill>
                  <a:schemeClr val="dk1"/>
                </a:solidFill>
                <a:highlight>
                  <a:srgbClr val="FFFFFF"/>
                </a:highlight>
                <a:latin typeface="Vollkorn"/>
                <a:ea typeface="Vollkorn"/>
                <a:cs typeface="Vollkorn"/>
                <a:sym typeface="Vollkorn"/>
              </a:rPr>
              <a:t>. </a:t>
            </a:r>
            <a:r>
              <a:rPr lang="en">
                <a:solidFill>
                  <a:schemeClr val="dk1"/>
                </a:solidFill>
                <a:highlight>
                  <a:schemeClr val="lt1"/>
                </a:highlight>
                <a:latin typeface="Vollkorn"/>
                <a:ea typeface="Vollkorn"/>
                <a:cs typeface="Vollkorn"/>
                <a:sym typeface="Vollkorn"/>
              </a:rPr>
              <a:t>Konsep dari melakukan update adalah:</a:t>
            </a:r>
            <a:endParaRPr>
              <a:solidFill>
                <a:schemeClr val="dk1"/>
              </a:solidFill>
              <a:highlight>
                <a:schemeClr val="lt1"/>
              </a:highlight>
              <a:latin typeface="Vollkorn"/>
              <a:ea typeface="Vollkorn"/>
              <a:cs typeface="Vollkorn"/>
              <a:sym typeface="Vollkorn"/>
            </a:endParaRPr>
          </a:p>
          <a:p>
            <a:pPr indent="-317500" lvl="0" marL="457200" rtl="0" algn="l">
              <a:lnSpc>
                <a:spcPct val="140000"/>
              </a:lnSpc>
              <a:spcBef>
                <a:spcPts val="0"/>
              </a:spcBef>
              <a:spcAft>
                <a:spcPts val="0"/>
              </a:spcAft>
              <a:buClr>
                <a:schemeClr val="dk1"/>
              </a:buClr>
              <a:buSzPts val="1400"/>
              <a:buFont typeface="Vollkorn"/>
              <a:buAutoNum type="arabicPeriod"/>
            </a:pPr>
            <a:r>
              <a:rPr lang="en">
                <a:solidFill>
                  <a:schemeClr val="dk1"/>
                </a:solidFill>
                <a:highlight>
                  <a:schemeClr val="lt1"/>
                </a:highlight>
                <a:latin typeface="Vollkorn"/>
                <a:ea typeface="Vollkorn"/>
                <a:cs typeface="Vollkorn"/>
                <a:sym typeface="Vollkorn"/>
              </a:rPr>
              <a:t> ambil “id” data yang akan diedit</a:t>
            </a:r>
            <a:endParaRPr>
              <a:solidFill>
                <a:schemeClr val="dk1"/>
              </a:solidFill>
              <a:highlight>
                <a:schemeClr val="lt1"/>
              </a:highlight>
              <a:latin typeface="Vollkorn"/>
              <a:ea typeface="Vollkorn"/>
              <a:cs typeface="Vollkorn"/>
              <a:sym typeface="Vollkorn"/>
            </a:endParaRPr>
          </a:p>
          <a:p>
            <a:pPr indent="-317500" lvl="0" marL="457200" rtl="0" algn="l">
              <a:lnSpc>
                <a:spcPct val="140000"/>
              </a:lnSpc>
              <a:spcBef>
                <a:spcPts val="0"/>
              </a:spcBef>
              <a:spcAft>
                <a:spcPts val="0"/>
              </a:spcAft>
              <a:buClr>
                <a:schemeClr val="dk1"/>
              </a:buClr>
              <a:buSzPts val="1400"/>
              <a:buFont typeface="Vollkorn"/>
              <a:buAutoNum type="arabicPeriod"/>
            </a:pPr>
            <a:r>
              <a:rPr lang="en">
                <a:solidFill>
                  <a:schemeClr val="dk1"/>
                </a:solidFill>
                <a:highlight>
                  <a:schemeClr val="lt1"/>
                </a:highlight>
                <a:latin typeface="Vollkorn"/>
                <a:ea typeface="Vollkorn"/>
                <a:cs typeface="Vollkorn"/>
                <a:sym typeface="Vollkorn"/>
              </a:rPr>
              <a:t>tulis query untuk mengambil data dari database untuk ditampilkan ke form</a:t>
            </a:r>
            <a:endParaRPr>
              <a:solidFill>
                <a:schemeClr val="dk1"/>
              </a:solidFill>
              <a:highlight>
                <a:schemeClr val="lt1"/>
              </a:highlight>
              <a:latin typeface="Vollkorn"/>
              <a:ea typeface="Vollkorn"/>
              <a:cs typeface="Vollkorn"/>
              <a:sym typeface="Vollkorn"/>
            </a:endParaRPr>
          </a:p>
          <a:p>
            <a:pPr indent="-317500" lvl="0" marL="457200" rtl="0" algn="l">
              <a:lnSpc>
                <a:spcPct val="140000"/>
              </a:lnSpc>
              <a:spcBef>
                <a:spcPts val="0"/>
              </a:spcBef>
              <a:spcAft>
                <a:spcPts val="0"/>
              </a:spcAft>
              <a:buClr>
                <a:schemeClr val="dk1"/>
              </a:buClr>
              <a:buSzPts val="1400"/>
              <a:buFont typeface="Vollkorn"/>
              <a:buAutoNum type="arabicPeriod"/>
            </a:pPr>
            <a:r>
              <a:rPr lang="en">
                <a:solidFill>
                  <a:schemeClr val="dk1"/>
                </a:solidFill>
                <a:highlight>
                  <a:schemeClr val="lt1"/>
                </a:highlight>
                <a:latin typeface="Vollkorn"/>
                <a:ea typeface="Vollkorn"/>
                <a:cs typeface="Vollkorn"/>
                <a:sym typeface="Vollkorn"/>
              </a:rPr>
              <a:t>Setelah data diedit, gunakan query “update” untuk menyimpan perubahan</a:t>
            </a:r>
            <a:endParaRPr>
              <a:solidFill>
                <a:schemeClr val="dk1"/>
              </a:solidFill>
              <a:highlight>
                <a:schemeClr val="lt1"/>
              </a:highlight>
              <a:latin typeface="Vollkorn"/>
              <a:ea typeface="Vollkorn"/>
              <a:cs typeface="Vollkorn"/>
              <a:sym typeface="Vollkorn"/>
            </a:endParaRPr>
          </a:p>
          <a:p>
            <a:pPr indent="0" lvl="0" marL="0" rtl="0" algn="l">
              <a:lnSpc>
                <a:spcPct val="140000"/>
              </a:lnSpc>
              <a:spcBef>
                <a:spcPts val="0"/>
              </a:spcBef>
              <a:spcAft>
                <a:spcPts val="0"/>
              </a:spcAft>
              <a:buClr>
                <a:schemeClr val="dk1"/>
              </a:buClr>
              <a:buSzPts val="1100"/>
              <a:buFont typeface="Arial"/>
              <a:buNone/>
            </a:pPr>
            <a:r>
              <a:rPr lang="en">
                <a:solidFill>
                  <a:schemeClr val="dk1"/>
                </a:solidFill>
                <a:highlight>
                  <a:schemeClr val="lt1"/>
                </a:highlight>
                <a:latin typeface="Vollkorn"/>
                <a:ea typeface="Vollkorn"/>
                <a:cs typeface="Vollkorn"/>
                <a:sym typeface="Vollkorn"/>
              </a:rPr>
              <a:t>Pada file yang digunakan untuk menampilkan data. Kita perlu membuat suatu link atau tombol untuk mengedit data yang kita pilih. </a:t>
            </a:r>
            <a:endParaRPr>
              <a:solidFill>
                <a:schemeClr val="dk1"/>
              </a:solidFill>
              <a:highlight>
                <a:schemeClr val="lt1"/>
              </a:highlight>
              <a:latin typeface="Vollkorn"/>
              <a:ea typeface="Vollkorn"/>
              <a:cs typeface="Vollkorn"/>
              <a:sym typeface="Vollkorn"/>
            </a:endParaRPr>
          </a:p>
          <a:p>
            <a:pPr indent="0" lvl="0" marL="0" rtl="0" algn="l">
              <a:lnSpc>
                <a:spcPct val="140000"/>
              </a:lnSpc>
              <a:spcBef>
                <a:spcPts val="0"/>
              </a:spcBef>
              <a:spcAft>
                <a:spcPts val="0"/>
              </a:spcAft>
              <a:buClr>
                <a:schemeClr val="dk1"/>
              </a:buClr>
              <a:buSzPts val="1100"/>
              <a:buFont typeface="Arial"/>
              <a:buNone/>
            </a:pPr>
            <a:r>
              <a:rPr b="1" lang="en">
                <a:solidFill>
                  <a:schemeClr val="dk1"/>
                </a:solidFill>
                <a:highlight>
                  <a:schemeClr val="lt1"/>
                </a:highlight>
                <a:latin typeface="Vollkorn"/>
                <a:ea typeface="Vollkorn"/>
                <a:cs typeface="Vollkorn"/>
                <a:sym typeface="Vollkorn"/>
              </a:rPr>
              <a:t>Contoh:</a:t>
            </a:r>
            <a:endParaRPr b="1">
              <a:solidFill>
                <a:schemeClr val="dk1"/>
              </a:solidFill>
              <a:highlight>
                <a:schemeClr val="lt1"/>
              </a:highlight>
              <a:latin typeface="Vollkorn"/>
              <a:ea typeface="Vollkorn"/>
              <a:cs typeface="Vollkorn"/>
              <a:sym typeface="Vollkorn"/>
            </a:endParaRPr>
          </a:p>
          <a:p>
            <a:pPr indent="0" lvl="0" marL="0" rtl="0" algn="l">
              <a:lnSpc>
                <a:spcPct val="140000"/>
              </a:lnSpc>
              <a:spcBef>
                <a:spcPts val="0"/>
              </a:spcBef>
              <a:spcAft>
                <a:spcPts val="0"/>
              </a:spcAft>
              <a:buClr>
                <a:schemeClr val="dk1"/>
              </a:buClr>
              <a:buSzPts val="1100"/>
              <a:buFont typeface="Arial"/>
              <a:buNone/>
            </a:pPr>
            <a:r>
              <a:rPr lang="en" sz="1200">
                <a:solidFill>
                  <a:schemeClr val="dk1"/>
                </a:solidFill>
                <a:highlight>
                  <a:srgbClr val="FDFDFD"/>
                </a:highlight>
                <a:latin typeface="Courier New"/>
                <a:ea typeface="Courier New"/>
                <a:cs typeface="Courier New"/>
                <a:sym typeface="Courier New"/>
              </a:rPr>
              <a:t>&lt;a href="edit.php?id=&lt;?php echo $data['id']; ?&gt;"&gt;Edit&lt;/a&gt;</a:t>
            </a:r>
            <a:endParaRPr sz="1200">
              <a:solidFill>
                <a:schemeClr val="dk1"/>
              </a:solidFill>
              <a:highlight>
                <a:srgbClr val="FDFDFD"/>
              </a:highlight>
              <a:latin typeface="Courier New"/>
              <a:ea typeface="Courier New"/>
              <a:cs typeface="Courier New"/>
              <a:sym typeface="Courier New"/>
            </a:endParaRPr>
          </a:p>
          <a:p>
            <a:pPr indent="0" lvl="0" marL="0" rtl="0" algn="l">
              <a:lnSpc>
                <a:spcPct val="140000"/>
              </a:lnSpc>
              <a:spcBef>
                <a:spcPts val="0"/>
              </a:spcBef>
              <a:spcAft>
                <a:spcPts val="0"/>
              </a:spcAft>
              <a:buClr>
                <a:schemeClr val="dk1"/>
              </a:buClr>
              <a:buSzPts val="1100"/>
              <a:buFont typeface="Arial"/>
              <a:buNone/>
            </a:pPr>
            <a:r>
              <a:rPr lang="en">
                <a:solidFill>
                  <a:schemeClr val="dk1"/>
                </a:solidFill>
                <a:highlight>
                  <a:schemeClr val="lt1"/>
                </a:highlight>
                <a:latin typeface="Vollkorn"/>
                <a:ea typeface="Vollkorn"/>
                <a:cs typeface="Vollkorn"/>
                <a:sym typeface="Vollkorn"/>
              </a:rPr>
              <a:t>Pada contoh diatas menggunakan link yang akan diarahkan ke file edit.php, dimana link itu juga mengambil nilai atribut id (primary key) yang disimpan ke variabel id.</a:t>
            </a:r>
            <a:endParaRPr>
              <a:solidFill>
                <a:schemeClr val="dk1"/>
              </a:solidFill>
              <a:highlight>
                <a:srgbClr val="FFFFFF"/>
              </a:highlight>
              <a:latin typeface="Vollkorn"/>
              <a:ea typeface="Vollkorn"/>
              <a:cs typeface="Vollkorn"/>
              <a:sym typeface="Vollkorn"/>
            </a:endParaRPr>
          </a:p>
          <a:p>
            <a:pPr indent="0" lvl="0" marL="0" marR="0" rtl="0" algn="l">
              <a:lnSpc>
                <a:spcPct val="140000"/>
              </a:lnSpc>
              <a:spcBef>
                <a:spcPts val="0"/>
              </a:spcBef>
              <a:spcAft>
                <a:spcPts val="0"/>
              </a:spcAft>
              <a:buSzPts val="1100"/>
              <a:buNone/>
            </a:pPr>
            <a:r>
              <a:t/>
            </a:r>
            <a:endParaRPr sz="1200">
              <a:solidFill>
                <a:schemeClr val="dk1"/>
              </a:solidFill>
              <a:latin typeface="Courier New"/>
              <a:ea typeface="Courier New"/>
              <a:cs typeface="Courier New"/>
              <a:sym typeface="Courier New"/>
            </a:endParaRPr>
          </a:p>
          <a:p>
            <a:pPr indent="0" lvl="0" marL="0" marR="0" rtl="0" algn="l">
              <a:lnSpc>
                <a:spcPct val="140000"/>
              </a:lnSpc>
              <a:spcBef>
                <a:spcPts val="0"/>
              </a:spcBef>
              <a:spcAft>
                <a:spcPts val="0"/>
              </a:spcAft>
              <a:buSzPts val="1100"/>
              <a:buNone/>
            </a:pPr>
            <a:r>
              <a:t/>
            </a:r>
            <a:endParaRPr>
              <a:solidFill>
                <a:schemeClr val="dk1"/>
              </a:solidFill>
              <a:highlight>
                <a:srgbClr val="FFFFFF"/>
              </a:highlight>
              <a:latin typeface="Vollkorn"/>
              <a:ea typeface="Vollkorn"/>
              <a:cs typeface="Vollkorn"/>
              <a:sym typeface="Vollkor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3"/>
          <p:cNvSpPr/>
          <p:nvPr/>
        </p:nvSpPr>
        <p:spPr>
          <a:xfrm>
            <a:off x="1534333" y="574686"/>
            <a:ext cx="6079200" cy="552900"/>
          </a:xfrm>
          <a:prstGeom prst="roundRect">
            <a:avLst>
              <a:gd fmla="val 16667" name="adj"/>
            </a:avLst>
          </a:prstGeom>
          <a:solidFill>
            <a:schemeClr val="lt1"/>
          </a:solidFill>
          <a:ln cap="rnd" cmpd="sng" w="38100">
            <a:solidFill>
              <a:schemeClr val="dk2">
                <a:alpha val="800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3000">
                <a:solidFill>
                  <a:schemeClr val="dk2"/>
                </a:solidFill>
                <a:latin typeface="Vollkorn Regular"/>
                <a:ea typeface="Vollkorn Regular"/>
                <a:cs typeface="Vollkorn Regular"/>
                <a:sym typeface="Vollkorn Regular"/>
              </a:rPr>
              <a:t>CRUD: Update</a:t>
            </a:r>
            <a:endParaRPr b="1" i="0" sz="3000" u="none" cap="none" strike="noStrike">
              <a:solidFill>
                <a:schemeClr val="dk2"/>
              </a:solidFill>
              <a:latin typeface="Vollkorn Regular"/>
              <a:ea typeface="Vollkorn Regular"/>
              <a:cs typeface="Vollkorn Regular"/>
              <a:sym typeface="Vollkorn Regular"/>
            </a:endParaRPr>
          </a:p>
        </p:txBody>
      </p:sp>
      <p:sp>
        <p:nvSpPr>
          <p:cNvPr id="108" name="Google Shape;108;p23"/>
          <p:cNvSpPr txBox="1"/>
          <p:nvPr/>
        </p:nvSpPr>
        <p:spPr>
          <a:xfrm>
            <a:off x="552100" y="1365702"/>
            <a:ext cx="8043900" cy="2922600"/>
          </a:xfrm>
          <a:prstGeom prst="rect">
            <a:avLst/>
          </a:prstGeom>
          <a:noFill/>
          <a:ln>
            <a:noFill/>
          </a:ln>
        </p:spPr>
        <p:txBody>
          <a:bodyPr anchorCtr="0" anchor="t" bIns="34275" lIns="68575" spcFirstLastPara="1" rIns="68575" wrap="square" tIns="34275">
            <a:noAutofit/>
          </a:bodyPr>
          <a:lstStyle/>
          <a:p>
            <a:pPr indent="-317500" lvl="0" marL="457200" rtl="0" algn="l">
              <a:lnSpc>
                <a:spcPct val="140000"/>
              </a:lnSpc>
              <a:spcBef>
                <a:spcPts val="0"/>
              </a:spcBef>
              <a:spcAft>
                <a:spcPts val="0"/>
              </a:spcAft>
              <a:buClr>
                <a:schemeClr val="dk1"/>
              </a:buClr>
              <a:buSzPts val="1400"/>
              <a:buFont typeface="Vollkorn"/>
              <a:buChar char="●"/>
            </a:pPr>
            <a:r>
              <a:rPr lang="en">
                <a:solidFill>
                  <a:schemeClr val="dk1"/>
                </a:solidFill>
                <a:highlight>
                  <a:schemeClr val="lt1"/>
                </a:highlight>
                <a:latin typeface="Vollkorn"/>
                <a:ea typeface="Vollkorn"/>
                <a:cs typeface="Vollkorn"/>
                <a:sym typeface="Vollkorn"/>
              </a:rPr>
              <a:t>Pada file edit.php kita memanggil file koneksi untuk menghubungkannya dengan database menggunakan </a:t>
            </a:r>
            <a:r>
              <a:rPr b="1" lang="en">
                <a:solidFill>
                  <a:schemeClr val="dk1"/>
                </a:solidFill>
                <a:highlight>
                  <a:schemeClr val="lt1"/>
                </a:highlight>
                <a:latin typeface="Vollkorn"/>
                <a:ea typeface="Vollkorn"/>
                <a:cs typeface="Vollkorn"/>
                <a:sym typeface="Vollkorn"/>
              </a:rPr>
              <a:t>include</a:t>
            </a:r>
            <a:r>
              <a:rPr lang="en">
                <a:solidFill>
                  <a:schemeClr val="dk1"/>
                </a:solidFill>
                <a:highlight>
                  <a:schemeClr val="lt1"/>
                </a:highlight>
                <a:latin typeface="Vollkorn"/>
                <a:ea typeface="Vollkorn"/>
                <a:cs typeface="Vollkorn"/>
                <a:sym typeface="Vollkorn"/>
              </a:rPr>
              <a:t>.</a:t>
            </a:r>
            <a:endParaRPr>
              <a:solidFill>
                <a:schemeClr val="dk1"/>
              </a:solidFill>
              <a:highlight>
                <a:schemeClr val="lt1"/>
              </a:highlight>
              <a:latin typeface="Vollkorn"/>
              <a:ea typeface="Vollkorn"/>
              <a:cs typeface="Vollkorn"/>
              <a:sym typeface="Vollkorn"/>
            </a:endParaRPr>
          </a:p>
          <a:p>
            <a:pPr indent="-317500" lvl="0" marL="457200" rtl="0" algn="l">
              <a:lnSpc>
                <a:spcPct val="140000"/>
              </a:lnSpc>
              <a:spcBef>
                <a:spcPts val="0"/>
              </a:spcBef>
              <a:spcAft>
                <a:spcPts val="0"/>
              </a:spcAft>
              <a:buClr>
                <a:schemeClr val="dk1"/>
              </a:buClr>
              <a:buSzPts val="1400"/>
              <a:buFont typeface="Vollkorn"/>
              <a:buChar char="●"/>
            </a:pPr>
            <a:r>
              <a:rPr lang="en">
                <a:solidFill>
                  <a:schemeClr val="dk1"/>
                </a:solidFill>
                <a:highlight>
                  <a:schemeClr val="lt1"/>
                </a:highlight>
                <a:latin typeface="Vollkorn"/>
                <a:ea typeface="Vollkorn"/>
                <a:cs typeface="Vollkorn"/>
                <a:sym typeface="Vollkorn"/>
              </a:rPr>
              <a:t>Kemudian menangkap data id yang dikirimkan menggunakan </a:t>
            </a:r>
            <a:r>
              <a:rPr b="1" lang="en">
                <a:solidFill>
                  <a:schemeClr val="dk1"/>
                </a:solidFill>
                <a:highlight>
                  <a:schemeClr val="lt1"/>
                </a:highlight>
                <a:latin typeface="Vollkorn"/>
                <a:ea typeface="Vollkorn"/>
                <a:cs typeface="Vollkorn"/>
                <a:sym typeface="Vollkorn"/>
              </a:rPr>
              <a:t>GET </a:t>
            </a:r>
            <a:r>
              <a:rPr lang="en">
                <a:solidFill>
                  <a:schemeClr val="dk1"/>
                </a:solidFill>
                <a:highlight>
                  <a:schemeClr val="lt1"/>
                </a:highlight>
                <a:latin typeface="Vollkorn"/>
                <a:ea typeface="Vollkorn"/>
                <a:cs typeface="Vollkorn"/>
                <a:sym typeface="Vollkorn"/>
              </a:rPr>
              <a:t>lalu dimasukkan ke dalam variabel id (bebas menggunakan variabel apa).</a:t>
            </a:r>
            <a:endParaRPr>
              <a:solidFill>
                <a:schemeClr val="dk1"/>
              </a:solidFill>
              <a:highlight>
                <a:schemeClr val="lt1"/>
              </a:highlight>
              <a:latin typeface="Vollkorn"/>
              <a:ea typeface="Vollkorn"/>
              <a:cs typeface="Vollkorn"/>
              <a:sym typeface="Vollkorn"/>
            </a:endParaRPr>
          </a:p>
          <a:p>
            <a:pPr indent="-317500" lvl="0" marL="457200" rtl="0" algn="l">
              <a:lnSpc>
                <a:spcPct val="140000"/>
              </a:lnSpc>
              <a:spcBef>
                <a:spcPts val="0"/>
              </a:spcBef>
              <a:spcAft>
                <a:spcPts val="0"/>
              </a:spcAft>
              <a:buClr>
                <a:schemeClr val="dk1"/>
              </a:buClr>
              <a:buSzPts val="1400"/>
              <a:buFont typeface="Vollkorn"/>
              <a:buChar char="●"/>
            </a:pPr>
            <a:r>
              <a:rPr lang="en">
                <a:solidFill>
                  <a:schemeClr val="dk1"/>
                </a:solidFill>
                <a:highlight>
                  <a:schemeClr val="lt1"/>
                </a:highlight>
                <a:latin typeface="Vollkorn"/>
                <a:ea typeface="Vollkorn"/>
                <a:cs typeface="Vollkorn"/>
                <a:sym typeface="Vollkorn"/>
              </a:rPr>
              <a:t>Kemudian, gunakan perintah query “</a:t>
            </a:r>
            <a:r>
              <a:rPr b="1" lang="en">
                <a:solidFill>
                  <a:schemeClr val="dk1"/>
                </a:solidFill>
                <a:highlight>
                  <a:schemeClr val="lt1"/>
                </a:highlight>
                <a:latin typeface="Vollkorn"/>
                <a:ea typeface="Vollkorn"/>
                <a:cs typeface="Vollkorn"/>
                <a:sym typeface="Vollkorn"/>
              </a:rPr>
              <a:t>select</a:t>
            </a:r>
            <a:r>
              <a:rPr lang="en">
                <a:solidFill>
                  <a:schemeClr val="dk1"/>
                </a:solidFill>
                <a:highlight>
                  <a:schemeClr val="lt1"/>
                </a:highlight>
                <a:latin typeface="Vollkorn"/>
                <a:ea typeface="Vollkorn"/>
                <a:cs typeface="Vollkorn"/>
                <a:sym typeface="Vollkorn"/>
              </a:rPr>
              <a:t>” untuk menampilkan data menurut id yang ditangkap</a:t>
            </a:r>
            <a:endParaRPr>
              <a:solidFill>
                <a:schemeClr val="dk1"/>
              </a:solidFill>
              <a:highlight>
                <a:schemeClr val="lt1"/>
              </a:highlight>
              <a:latin typeface="Vollkorn"/>
              <a:ea typeface="Vollkorn"/>
              <a:cs typeface="Vollkorn"/>
              <a:sym typeface="Vollkorn"/>
            </a:endParaRPr>
          </a:p>
          <a:p>
            <a:pPr indent="-317500" lvl="0" marL="457200" rtl="0" algn="l">
              <a:lnSpc>
                <a:spcPct val="140000"/>
              </a:lnSpc>
              <a:spcBef>
                <a:spcPts val="0"/>
              </a:spcBef>
              <a:spcAft>
                <a:spcPts val="0"/>
              </a:spcAft>
              <a:buClr>
                <a:schemeClr val="dk1"/>
              </a:buClr>
              <a:buSzPts val="1400"/>
              <a:buFont typeface="Vollkorn"/>
              <a:buChar char="●"/>
            </a:pPr>
            <a:r>
              <a:rPr lang="en">
                <a:solidFill>
                  <a:schemeClr val="dk1"/>
                </a:solidFill>
                <a:highlight>
                  <a:schemeClr val="lt1"/>
                </a:highlight>
                <a:latin typeface="Vollkorn"/>
                <a:ea typeface="Vollkorn"/>
                <a:cs typeface="Vollkorn"/>
                <a:sym typeface="Vollkorn"/>
              </a:rPr>
              <a:t>Data tersebut nantinya akan tampil pada form edit. Pada form edit pengiriman data menggunakan metode </a:t>
            </a:r>
            <a:r>
              <a:rPr b="1" lang="en">
                <a:solidFill>
                  <a:schemeClr val="dk1"/>
                </a:solidFill>
                <a:highlight>
                  <a:schemeClr val="lt1"/>
                </a:highlight>
                <a:latin typeface="Vollkorn"/>
                <a:ea typeface="Vollkorn"/>
                <a:cs typeface="Vollkorn"/>
                <a:sym typeface="Vollkorn"/>
              </a:rPr>
              <a:t>POST </a:t>
            </a:r>
            <a:r>
              <a:rPr lang="en">
                <a:solidFill>
                  <a:schemeClr val="dk1"/>
                </a:solidFill>
                <a:highlight>
                  <a:schemeClr val="lt1"/>
                </a:highlight>
                <a:latin typeface="Vollkorn"/>
                <a:ea typeface="Vollkorn"/>
                <a:cs typeface="Vollkorn"/>
                <a:sym typeface="Vollkorn"/>
              </a:rPr>
              <a:t>dengan action ke update.php</a:t>
            </a:r>
            <a:endParaRPr>
              <a:solidFill>
                <a:schemeClr val="dk1"/>
              </a:solidFill>
              <a:highlight>
                <a:schemeClr val="lt1"/>
              </a:highlight>
              <a:latin typeface="Vollkorn"/>
              <a:ea typeface="Vollkorn"/>
              <a:cs typeface="Vollkorn"/>
              <a:sym typeface="Vollkorn"/>
            </a:endParaRPr>
          </a:p>
          <a:p>
            <a:pPr indent="-317500" lvl="0" marL="457200" rtl="0" algn="l">
              <a:lnSpc>
                <a:spcPct val="140000"/>
              </a:lnSpc>
              <a:spcBef>
                <a:spcPts val="0"/>
              </a:spcBef>
              <a:spcAft>
                <a:spcPts val="0"/>
              </a:spcAft>
              <a:buClr>
                <a:schemeClr val="dk1"/>
              </a:buClr>
              <a:buSzPts val="1400"/>
              <a:buFont typeface="Vollkorn"/>
              <a:buChar char="●"/>
            </a:pPr>
            <a:r>
              <a:rPr lang="en">
                <a:solidFill>
                  <a:schemeClr val="dk1"/>
                </a:solidFill>
                <a:highlight>
                  <a:schemeClr val="lt1"/>
                </a:highlight>
                <a:latin typeface="Vollkorn"/>
                <a:ea typeface="Vollkorn"/>
                <a:cs typeface="Vollkorn"/>
                <a:sym typeface="Vollkorn"/>
              </a:rPr>
              <a:t>Pada saat dilakukan submit maka halaman akan beralih ke update.php</a:t>
            </a:r>
            <a:endParaRPr>
              <a:solidFill>
                <a:schemeClr val="dk1"/>
              </a:solidFill>
              <a:highlight>
                <a:schemeClr val="lt1"/>
              </a:highlight>
              <a:latin typeface="Vollkorn"/>
              <a:ea typeface="Vollkorn"/>
              <a:cs typeface="Vollkorn"/>
              <a:sym typeface="Vollkorn"/>
            </a:endParaRPr>
          </a:p>
          <a:p>
            <a:pPr indent="0" lvl="0" marL="457200" rtl="0" algn="l">
              <a:lnSpc>
                <a:spcPct val="140000"/>
              </a:lnSpc>
              <a:spcBef>
                <a:spcPts val="0"/>
              </a:spcBef>
              <a:spcAft>
                <a:spcPts val="0"/>
              </a:spcAft>
              <a:buNone/>
            </a:pPr>
            <a:r>
              <a:t/>
            </a:r>
            <a:endParaRPr>
              <a:solidFill>
                <a:schemeClr val="dk1"/>
              </a:solidFill>
              <a:highlight>
                <a:schemeClr val="lt1"/>
              </a:highlight>
              <a:latin typeface="Vollkorn"/>
              <a:ea typeface="Vollkorn"/>
              <a:cs typeface="Vollkorn"/>
              <a:sym typeface="Vollkor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