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6" r:id="rId6"/>
    <p:sldId id="265" r:id="rId7"/>
    <p:sldId id="282" r:id="rId8"/>
    <p:sldId id="283" r:id="rId9"/>
    <p:sldId id="267" r:id="rId10"/>
    <p:sldId id="269" r:id="rId11"/>
    <p:sldId id="271" r:id="rId12"/>
    <p:sldId id="297" r:id="rId13"/>
    <p:sldId id="274" r:id="rId14"/>
    <p:sldId id="272" r:id="rId15"/>
    <p:sldId id="275" r:id="rId16"/>
    <p:sldId id="276" r:id="rId17"/>
    <p:sldId id="277" r:id="rId18"/>
    <p:sldId id="279" r:id="rId19"/>
    <p:sldId id="278" r:id="rId20"/>
    <p:sldId id="281" r:id="rId21"/>
    <p:sldId id="280" r:id="rId22"/>
    <p:sldId id="285" r:id="rId23"/>
    <p:sldId id="286" r:id="rId24"/>
    <p:sldId id="288" r:id="rId25"/>
    <p:sldId id="289" r:id="rId26"/>
    <p:sldId id="290" r:id="rId27"/>
    <p:sldId id="287" r:id="rId28"/>
    <p:sldId id="291" r:id="rId29"/>
    <p:sldId id="284" r:id="rId30"/>
    <p:sldId id="292" r:id="rId31"/>
    <p:sldId id="293" r:id="rId32"/>
    <p:sldId id="294" r:id="rId33"/>
    <p:sldId id="257" r:id="rId34"/>
    <p:sldId id="258" r:id="rId35"/>
    <p:sldId id="259" r:id="rId36"/>
    <p:sldId id="295" r:id="rId37"/>
    <p:sldId id="298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D82B9-CD62-4143-999E-2F858BC39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8C657A-A575-41ED-8DA2-D33E29A40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008DD7-4EBC-40B1-AE4C-E6D815B5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924-9C26-4845-BE23-BAE20EC5A59E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4E15C0-40C2-46B8-BB01-54B424CC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7FAEAE-52FE-4EC5-89B7-E903B88D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DFF-F115-4410-ABAA-D01467862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90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5D3E3-880D-4AA5-86E4-DE583F5F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83B167-23F3-4B83-83C3-6E1FE7F35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D3BD45-A579-48F6-B197-4545803F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924-9C26-4845-BE23-BAE20EC5A59E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BFB15C-D532-4F37-8C1F-614ACEDD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F88996-8EC2-44FA-93C1-F7DC4B55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DFF-F115-4410-ABAA-D01467862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51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9D10FA-393D-4F1F-AAD6-AD0B8794F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8E108A-AD28-4542-846A-2857B4DBE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557C52-18B1-46A2-8A8C-9AF7FD61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924-9C26-4845-BE23-BAE20EC5A59E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0ECA75-2E95-4941-9296-74CF2834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3F893C-462C-4847-AE6C-FE571199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DFF-F115-4410-ABAA-D01467862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44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E39CD0-C686-47C8-8137-24C85F46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C3C925-AA35-4E43-B91D-8516DF8BE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39381E-E20C-4477-8637-A3D45402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924-9C26-4845-BE23-BAE20EC5A59E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B1BC71-8A52-40FF-A372-6DD54E37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C6FA43-D33A-4504-9F06-87F03D8B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DFF-F115-4410-ABAA-D01467862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5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64E24C-48FA-439D-92B2-14E2EC50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642542-CA53-4C5D-8728-A39010818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2FE6E6-04DD-4163-9672-2864A9B5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924-9C26-4845-BE23-BAE20EC5A59E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326284-545F-40D9-BA4C-08626F50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DD1CA8-D5CC-4221-A22A-E154B276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DFF-F115-4410-ABAA-D01467862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42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AEA59-1554-4928-B67A-D570A904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884D6F-6815-478B-97E5-7FCF2E4B3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9F5080-BF4F-4BFE-B59E-1988D4F46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94C8D5-7CDA-49BB-9191-EE84959A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924-9C26-4845-BE23-BAE20EC5A59E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6FC650-FBA1-4F0A-BE43-D6EEECFE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1802F1-050F-4E7D-BEEF-F0D3CD4E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DFF-F115-4410-ABAA-D01467862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88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62284E-D369-4B35-B15B-CD392DF7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260B47-B435-460A-BBE4-14154D2A9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95A8DD-3D62-42D8-9939-76E2C475A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EAD78A-4BBF-4CE1-86E2-E5FD20300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E8E38C-8B78-408B-8888-A2389DFDB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5142F1-214D-46D6-BFF2-044EEA45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924-9C26-4845-BE23-BAE20EC5A59E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98B0DA5-5650-4E44-9496-469CA9E5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731BA18-36D1-4435-9CB0-45E6469B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DFF-F115-4410-ABAA-D01467862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61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FB9231-9EBB-4F29-A94E-68269EA8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19B44F-2C55-4C7F-A345-50F35161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924-9C26-4845-BE23-BAE20EC5A59E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EB1B8A-5603-44AA-B53C-53D062B0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9E5D2C-C934-4290-A514-2AAA852E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DFF-F115-4410-ABAA-D01467862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54502E-7779-44E8-89D8-FBD6F0F4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924-9C26-4845-BE23-BAE20EC5A59E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A62307-903E-4F61-8E6A-50298139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BE37DF-B8C8-4683-91B6-834E8400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DFF-F115-4410-ABAA-D01467862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42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541F5-09EC-420A-B7FD-E3507A63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F39606-2001-45B0-8587-AF5FF2A2D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DC3610-139F-4927-B04E-1069CFE14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52F5C7-7C47-40B8-BE16-A9905BD8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924-9C26-4845-BE23-BAE20EC5A59E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DCD58C-5FAF-4EC8-B851-F503496C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DDBAC1-634F-4650-95D1-0AC8745B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DFF-F115-4410-ABAA-D01467862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11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4058B-F551-4D5B-BEA5-61F502AB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7C86979-7408-4B2D-A787-CA987CF95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99528C-8F03-4D99-80D0-DA4236071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01C5AE-6F24-44DC-891D-7C9D9CC7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924-9C26-4845-BE23-BAE20EC5A59E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A4B7F1-19D9-425E-9276-3CD1B9E2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B69ACB-D893-4CE9-979B-74071063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DFF-F115-4410-ABAA-D01467862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88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4A3226-A40C-4420-853B-2E93EB9B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79C447-FBA6-4BD6-8600-D0E8EB20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F83275-E3C4-40DA-B836-3CF18052B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0924-9C26-4845-BE23-BAE20EC5A59E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145FEF-E193-42E1-9407-98ACFCD21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BB2B88-0A19-40C2-887C-71D7B2A75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CDFF-F115-4410-ABAA-D01467862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1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3AFFB-B53D-4F38-87FF-F5ADC1AEF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Lab02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AA8622-926D-40A9-AC4A-89E54A206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106062653 </a:t>
            </a:r>
            <a:r>
              <a:rPr lang="zh-TW" altLang="en-US" dirty="0"/>
              <a:t>盧建霖</a:t>
            </a:r>
          </a:p>
        </p:txBody>
      </p:sp>
    </p:spTree>
    <p:extLst>
      <p:ext uri="{BB962C8B-B14F-4D97-AF65-F5344CB8AC3E}">
        <p14:creationId xmlns:p14="http://schemas.microsoft.com/office/powerpoint/2010/main" val="316631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6F15709-8DDD-4A44-B836-3B22BC0E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reverse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315E007-497A-437B-B3FB-9457EFCD7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丟進</a:t>
            </a:r>
            <a:r>
              <a:rPr lang="en-US" altLang="zh-TW" dirty="0" err="1"/>
              <a:t>ghidra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AB06C80-9930-4FC0-8856-3C3139431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2937"/>
            <a:ext cx="5056413" cy="459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4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6F15709-8DDD-4A44-B836-3B22BC0E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reverse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315E007-497A-437B-B3FB-9457EFCD7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丟進</a:t>
            </a:r>
            <a:r>
              <a:rPr lang="en-US" altLang="zh-TW" dirty="0" err="1"/>
              <a:t>ghidra</a:t>
            </a:r>
            <a:endParaRPr lang="en-US" altLang="zh-TW" dirty="0"/>
          </a:p>
          <a:p>
            <a:r>
              <a:rPr lang="zh-TW" altLang="en-US" dirty="0"/>
              <a:t>輸入的結果完全無法影響輸出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結果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要用</a:t>
            </a:r>
            <a:r>
              <a:rPr lang="en-US" altLang="zh-TW" dirty="0">
                <a:sym typeface="Wingdings" panose="05000000000000000000" pitchFamily="2" charset="2"/>
              </a:rPr>
              <a:t>binary overflow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AB06C80-9930-4FC0-8856-3C3139431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2937"/>
            <a:ext cx="5056413" cy="4594026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BF727A2-45F7-42B2-B5D8-0070E2B5E7C9}"/>
              </a:ext>
            </a:extLst>
          </p:cNvPr>
          <p:cNvCxnSpPr>
            <a:cxnSpLocks/>
          </p:cNvCxnSpPr>
          <p:nvPr/>
        </p:nvCxnSpPr>
        <p:spPr>
          <a:xfrm>
            <a:off x="6832600" y="4086198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1381273-E7AD-4821-9102-E10F55B2B955}"/>
              </a:ext>
            </a:extLst>
          </p:cNvPr>
          <p:cNvCxnSpPr>
            <a:cxnSpLocks/>
          </p:cNvCxnSpPr>
          <p:nvPr/>
        </p:nvCxnSpPr>
        <p:spPr>
          <a:xfrm>
            <a:off x="6654800" y="4390998"/>
            <a:ext cx="15113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34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6F15709-8DDD-4A44-B836-3B22BC0E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reverse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315E007-497A-437B-B3FB-9457EFCD7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丟進</a:t>
            </a:r>
            <a:r>
              <a:rPr lang="en-US" altLang="zh-TW" dirty="0" err="1"/>
              <a:t>ghidra</a:t>
            </a:r>
            <a:endParaRPr lang="en-US" altLang="zh-TW" dirty="0"/>
          </a:p>
          <a:p>
            <a:r>
              <a:rPr lang="zh-TW" altLang="en-US" dirty="0"/>
              <a:t>輸入的結果完全無法影響輸出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結果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要用</a:t>
            </a:r>
            <a:r>
              <a:rPr lang="en-US" altLang="zh-TW" dirty="0">
                <a:sym typeface="Wingdings" panose="05000000000000000000" pitchFamily="2" charset="2"/>
              </a:rPr>
              <a:t>binary overflow</a:t>
            </a:r>
            <a:endParaRPr lang="en-US" altLang="zh-TW" dirty="0"/>
          </a:p>
          <a:p>
            <a:r>
              <a:rPr lang="zh-TW" altLang="en-US" dirty="0"/>
              <a:t>要利用</a:t>
            </a:r>
            <a:r>
              <a:rPr lang="en-US" altLang="zh-TW" dirty="0"/>
              <a:t>gets</a:t>
            </a:r>
            <a:r>
              <a:rPr lang="zh-TW" altLang="en-US" dirty="0"/>
              <a:t>給 </a:t>
            </a:r>
            <a:r>
              <a:rPr lang="en-US" altLang="zh-TW" dirty="0"/>
              <a:t>local_54</a:t>
            </a:r>
            <a:r>
              <a:rPr lang="zh-TW" altLang="en-US" dirty="0"/>
              <a:t>的賦值的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zh-TW" altLang="en-US" dirty="0"/>
              <a:t>時機</a:t>
            </a:r>
            <a:r>
              <a:rPr lang="en-US" altLang="zh-TW" dirty="0"/>
              <a:t>binary overflow</a:t>
            </a:r>
            <a:r>
              <a:rPr lang="zh-TW" altLang="en-US" dirty="0"/>
              <a:t>來汙染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local_14</a:t>
            </a:r>
            <a:r>
              <a:rPr lang="zh-TW" altLang="en-US" dirty="0"/>
              <a:t>的值</a:t>
            </a:r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AB06C80-9930-4FC0-8856-3C3139431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2937"/>
            <a:ext cx="5056413" cy="4594026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BF727A2-45F7-42B2-B5D8-0070E2B5E7C9}"/>
              </a:ext>
            </a:extLst>
          </p:cNvPr>
          <p:cNvCxnSpPr>
            <a:cxnSpLocks/>
          </p:cNvCxnSpPr>
          <p:nvPr/>
        </p:nvCxnSpPr>
        <p:spPr>
          <a:xfrm>
            <a:off x="6832600" y="4086198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1381273-E7AD-4821-9102-E10F55B2B955}"/>
              </a:ext>
            </a:extLst>
          </p:cNvPr>
          <p:cNvCxnSpPr>
            <a:cxnSpLocks/>
          </p:cNvCxnSpPr>
          <p:nvPr/>
        </p:nvCxnSpPr>
        <p:spPr>
          <a:xfrm>
            <a:off x="6654800" y="4390998"/>
            <a:ext cx="15113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98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6F15709-8DDD-4A44-B836-3B22BC0E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reverse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315E007-497A-437B-B3FB-9457EFCD7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丟進</a:t>
            </a:r>
            <a:r>
              <a:rPr lang="en-US" altLang="zh-TW" dirty="0" err="1"/>
              <a:t>ghidra</a:t>
            </a:r>
            <a:endParaRPr lang="en-US" altLang="zh-TW" dirty="0"/>
          </a:p>
          <a:p>
            <a:r>
              <a:rPr lang="zh-TW" altLang="en-US" dirty="0"/>
              <a:t>輸入的結果完全無法影響輸出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結果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要用</a:t>
            </a:r>
            <a:r>
              <a:rPr lang="en-US" altLang="zh-TW" dirty="0">
                <a:sym typeface="Wingdings" panose="05000000000000000000" pitchFamily="2" charset="2"/>
              </a:rPr>
              <a:t>binary overflow</a:t>
            </a:r>
            <a:endParaRPr lang="en-US" altLang="zh-TW" dirty="0"/>
          </a:p>
          <a:p>
            <a:r>
              <a:rPr lang="zh-TW" altLang="en-US" dirty="0"/>
              <a:t>要利用</a:t>
            </a:r>
            <a:r>
              <a:rPr lang="en-US" altLang="zh-TW" dirty="0"/>
              <a:t>gets</a:t>
            </a:r>
            <a:r>
              <a:rPr lang="zh-TW" altLang="en-US" dirty="0"/>
              <a:t>給 </a:t>
            </a:r>
            <a:r>
              <a:rPr lang="en-US" altLang="zh-TW" dirty="0"/>
              <a:t>local_54</a:t>
            </a:r>
            <a:r>
              <a:rPr lang="zh-TW" altLang="en-US" dirty="0"/>
              <a:t>的賦值的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zh-TW" altLang="en-US" dirty="0"/>
              <a:t>時機</a:t>
            </a:r>
            <a:r>
              <a:rPr lang="en-US" altLang="zh-TW" dirty="0"/>
              <a:t>binary overflow</a:t>
            </a:r>
            <a:r>
              <a:rPr lang="zh-TW" altLang="en-US" dirty="0"/>
              <a:t>來汙染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local_14</a:t>
            </a:r>
            <a:r>
              <a:rPr lang="zh-TW" altLang="en-US" dirty="0"/>
              <a:t>的值</a:t>
            </a:r>
            <a:endParaRPr lang="en-US" altLang="zh-TW" dirty="0"/>
          </a:p>
          <a:p>
            <a:r>
              <a:rPr lang="zh-TW" altLang="en-US" dirty="0"/>
              <a:t>吐槽一下，這題是不是直接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strings reverse</a:t>
            </a:r>
            <a:r>
              <a:rPr lang="zh-TW" altLang="en-US" dirty="0"/>
              <a:t>就可以了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AB06C80-9930-4FC0-8856-3C3139431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2937"/>
            <a:ext cx="5056413" cy="4594026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6C528B6-9E61-4486-AF32-6B7BC360EF8D}"/>
              </a:ext>
            </a:extLst>
          </p:cNvPr>
          <p:cNvCxnSpPr>
            <a:cxnSpLocks/>
          </p:cNvCxnSpPr>
          <p:nvPr/>
        </p:nvCxnSpPr>
        <p:spPr>
          <a:xfrm>
            <a:off x="7099300" y="5318098"/>
            <a:ext cx="3721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920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2258B-C58A-4EBF-88CC-76A19B98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reverse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85928-5FA3-4EA6-B5A4-2C344CF1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r2</a:t>
            </a:r>
            <a:r>
              <a:rPr lang="zh-TW" altLang="en-US" dirty="0"/>
              <a:t>打開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597AA6-D84F-4597-9C5B-881AE7F6E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68" y="0"/>
            <a:ext cx="6874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51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2258B-C58A-4EBF-88CC-76A19B98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reverse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85928-5FA3-4EA6-B5A4-2C344CF1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r2</a:t>
            </a:r>
            <a:r>
              <a:rPr lang="zh-TW" altLang="en-US" dirty="0"/>
              <a:t>打開</a:t>
            </a:r>
            <a:endParaRPr lang="en-US" altLang="zh-TW" dirty="0"/>
          </a:p>
          <a:p>
            <a:r>
              <a:rPr lang="zh-TW" altLang="en-US" dirty="0"/>
              <a:t>下面的部分不用管，只要看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local_14</a:t>
            </a:r>
            <a:r>
              <a:rPr lang="zh-TW" altLang="en-US" dirty="0"/>
              <a:t>跟</a:t>
            </a:r>
            <a:r>
              <a:rPr lang="en-US" altLang="zh-TW" dirty="0"/>
              <a:t>local_54</a:t>
            </a:r>
            <a:r>
              <a:rPr lang="zh-TW" altLang="en-US" dirty="0"/>
              <a:t>儲存在哪就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可以了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597AA6-D84F-4597-9C5B-881AE7F6E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1" r="22539" b="38634"/>
          <a:stretch/>
        </p:blipFill>
        <p:spPr>
          <a:xfrm>
            <a:off x="6388100" y="495538"/>
            <a:ext cx="4800600" cy="56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0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2258B-C58A-4EBF-88CC-76A19B98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reverse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85928-5FA3-4EA6-B5A4-2C344CF1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r2</a:t>
            </a:r>
            <a:r>
              <a:rPr lang="zh-TW" altLang="en-US" dirty="0"/>
              <a:t>打開</a:t>
            </a:r>
            <a:endParaRPr lang="en-US" altLang="zh-TW" dirty="0"/>
          </a:p>
          <a:p>
            <a:r>
              <a:rPr lang="zh-TW" altLang="en-US" dirty="0"/>
              <a:t>下面的部分不用管，只要看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local_14</a:t>
            </a:r>
            <a:r>
              <a:rPr lang="zh-TW" altLang="en-US" dirty="0"/>
              <a:t>跟</a:t>
            </a:r>
            <a:r>
              <a:rPr lang="en-US" altLang="zh-TW" dirty="0"/>
              <a:t>local_54</a:t>
            </a:r>
            <a:r>
              <a:rPr lang="zh-TW" altLang="en-US" dirty="0"/>
              <a:t>儲存在哪就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可以了</a:t>
            </a:r>
            <a:endParaRPr lang="en-US" altLang="zh-TW" dirty="0"/>
          </a:p>
          <a:p>
            <a:r>
              <a:rPr lang="en-US" altLang="zh-TW" dirty="0"/>
              <a:t>local_54</a:t>
            </a:r>
            <a:r>
              <a:rPr lang="zh-TW" altLang="en-US" dirty="0"/>
              <a:t>存了</a:t>
            </a:r>
            <a:r>
              <a:rPr lang="en-US" altLang="zh-TW" dirty="0"/>
              <a:t>64bytes</a:t>
            </a:r>
            <a:r>
              <a:rPr lang="zh-TW" altLang="en-US" dirty="0"/>
              <a:t>，根據大小推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斷，即為</a:t>
            </a:r>
            <a:r>
              <a:rPr lang="en-US" altLang="zh-TW" dirty="0"/>
              <a:t>r2</a:t>
            </a:r>
            <a:r>
              <a:rPr lang="zh-TW" altLang="en-US" dirty="0"/>
              <a:t>的 </a:t>
            </a:r>
            <a:r>
              <a:rPr lang="en-US" altLang="zh-TW" dirty="0"/>
              <a:t>local_4ch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597AA6-D84F-4597-9C5B-881AE7F6E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1" r="22539" b="38634"/>
          <a:stretch/>
        </p:blipFill>
        <p:spPr>
          <a:xfrm>
            <a:off x="6388100" y="495538"/>
            <a:ext cx="4800600" cy="568142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86E2A92-B65A-4594-82C8-A3CA065010E5}"/>
              </a:ext>
            </a:extLst>
          </p:cNvPr>
          <p:cNvCxnSpPr>
            <a:cxnSpLocks/>
          </p:cNvCxnSpPr>
          <p:nvPr/>
        </p:nvCxnSpPr>
        <p:spPr>
          <a:xfrm>
            <a:off x="7195930" y="1467789"/>
            <a:ext cx="23058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54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2258B-C58A-4EBF-88CC-76A19B98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reverse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85928-5FA3-4EA6-B5A4-2C344CF1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r2</a:t>
            </a:r>
            <a:r>
              <a:rPr lang="zh-TW" altLang="en-US" dirty="0"/>
              <a:t>打開</a:t>
            </a:r>
            <a:endParaRPr lang="en-US" altLang="zh-TW" dirty="0"/>
          </a:p>
          <a:p>
            <a:r>
              <a:rPr lang="zh-TW" altLang="en-US" dirty="0"/>
              <a:t>下面的部分不用管，只要看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local_14</a:t>
            </a:r>
            <a:r>
              <a:rPr lang="zh-TW" altLang="en-US" dirty="0"/>
              <a:t>跟</a:t>
            </a:r>
            <a:r>
              <a:rPr lang="en-US" altLang="zh-TW" dirty="0"/>
              <a:t>local_54</a:t>
            </a:r>
            <a:r>
              <a:rPr lang="zh-TW" altLang="en-US" dirty="0"/>
              <a:t>儲存在哪就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可以了</a:t>
            </a:r>
            <a:endParaRPr lang="en-US" altLang="zh-TW" dirty="0"/>
          </a:p>
          <a:p>
            <a:r>
              <a:rPr lang="en-US" altLang="zh-TW" dirty="0"/>
              <a:t>local_54</a:t>
            </a:r>
            <a:r>
              <a:rPr lang="zh-TW" altLang="en-US" dirty="0"/>
              <a:t>存了</a:t>
            </a:r>
            <a:r>
              <a:rPr lang="en-US" altLang="zh-TW" dirty="0"/>
              <a:t>64bytes</a:t>
            </a:r>
            <a:r>
              <a:rPr lang="zh-TW" altLang="en-US" dirty="0"/>
              <a:t>，根據大小推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斷，即為</a:t>
            </a:r>
            <a:r>
              <a:rPr lang="en-US" altLang="zh-TW" dirty="0"/>
              <a:t>r2</a:t>
            </a:r>
            <a:r>
              <a:rPr lang="zh-TW" altLang="en-US" dirty="0"/>
              <a:t>的 </a:t>
            </a:r>
            <a:r>
              <a:rPr lang="en-US" altLang="zh-TW" dirty="0"/>
              <a:t>local_4ch</a:t>
            </a:r>
          </a:p>
          <a:p>
            <a:r>
              <a:rPr lang="zh-TW" altLang="en-US" dirty="0"/>
              <a:t>根據此行，可以得知</a:t>
            </a:r>
            <a:r>
              <a:rPr lang="en-US" altLang="zh-TW" dirty="0"/>
              <a:t>local_14</a:t>
            </a:r>
            <a:r>
              <a:rPr lang="zh-TW" altLang="en-US" dirty="0"/>
              <a:t>存在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 err="1"/>
              <a:t>local_ch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597AA6-D84F-4597-9C5B-881AE7F6E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1" r="22539" b="38634"/>
          <a:stretch/>
        </p:blipFill>
        <p:spPr>
          <a:xfrm>
            <a:off x="6388100" y="495538"/>
            <a:ext cx="4800600" cy="568142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86E2A92-B65A-4594-82C8-A3CA065010E5}"/>
              </a:ext>
            </a:extLst>
          </p:cNvPr>
          <p:cNvCxnSpPr>
            <a:cxnSpLocks/>
          </p:cNvCxnSpPr>
          <p:nvPr/>
        </p:nvCxnSpPr>
        <p:spPr>
          <a:xfrm>
            <a:off x="6551874" y="5626322"/>
            <a:ext cx="24171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43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73101-B34A-4BA5-A8C1-DD2EAC93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44AAF0-AD6F-45F0-830F-F881903E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0x4c-0xc=0x40=64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總共塞</a:t>
            </a:r>
            <a:r>
              <a:rPr lang="en-US" altLang="zh-TW" dirty="0">
                <a:sym typeface="Wingdings" panose="05000000000000000000" pitchFamily="2" charset="2"/>
              </a:rPr>
              <a:t>64</a:t>
            </a:r>
            <a:r>
              <a:rPr lang="zh-TW" altLang="en-US" dirty="0">
                <a:sym typeface="Wingdings" panose="05000000000000000000" pitchFamily="2" charset="2"/>
              </a:rPr>
              <a:t>個</a:t>
            </a:r>
            <a:r>
              <a:rPr lang="en-US" altLang="zh-TW" dirty="0">
                <a:sym typeface="Wingdings" panose="05000000000000000000" pitchFamily="2" charset="2"/>
              </a:rPr>
              <a:t>bytes</a:t>
            </a:r>
            <a:r>
              <a:rPr lang="zh-TW" altLang="en-US" dirty="0">
                <a:sym typeface="Wingdings" panose="05000000000000000000" pitchFamily="2" charset="2"/>
              </a:rPr>
              <a:t>，再加上汙染</a:t>
            </a:r>
            <a:r>
              <a:rPr lang="en-US" altLang="zh-TW" dirty="0">
                <a:sym typeface="Wingdings" panose="05000000000000000000" pitchFamily="2" charset="2"/>
              </a:rPr>
              <a:t>local_14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>
                <a:sym typeface="Wingdings" panose="05000000000000000000" pitchFamily="2" charset="2"/>
              </a:rPr>
              <a:t>1</a:t>
            </a:r>
            <a:r>
              <a:rPr lang="zh-TW" altLang="en-US" dirty="0">
                <a:sym typeface="Wingdings" panose="05000000000000000000" pitchFamily="2" charset="2"/>
              </a:rPr>
              <a:t>個</a:t>
            </a:r>
            <a:r>
              <a:rPr lang="en-US" altLang="zh-TW" dirty="0">
                <a:sym typeface="Wingdings" panose="05000000000000000000" pitchFamily="2" charset="2"/>
              </a:rPr>
              <a:t>byte</a:t>
            </a:r>
            <a:r>
              <a:rPr lang="zh-TW" altLang="en-US" dirty="0">
                <a:sym typeface="Wingdings" panose="05000000000000000000" pitchFamily="2" charset="2"/>
              </a:rPr>
              <a:t>，塞</a:t>
            </a:r>
            <a:r>
              <a:rPr lang="en-US" altLang="zh-TW" dirty="0">
                <a:sym typeface="Wingdings" panose="05000000000000000000" pitchFamily="2" charset="2"/>
              </a:rPr>
              <a:t>65</a:t>
            </a:r>
            <a:r>
              <a:rPr lang="zh-TW" altLang="en-US" dirty="0">
                <a:sym typeface="Wingdings" panose="05000000000000000000" pitchFamily="2" charset="2"/>
              </a:rPr>
              <a:t>個</a:t>
            </a:r>
            <a:r>
              <a:rPr lang="en-US" altLang="zh-TW" dirty="0">
                <a:sym typeface="Wingdings" panose="05000000000000000000" pitchFamily="2" charset="2"/>
              </a:rPr>
              <a:t>’A’</a:t>
            </a:r>
            <a:r>
              <a:rPr lang="zh-TW" altLang="en-US" dirty="0">
                <a:sym typeface="Wingdings" panose="05000000000000000000" pitchFamily="2" charset="2"/>
              </a:rPr>
              <a:t>進去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16C8DDB-5CF7-43A5-85F9-408CE56B3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73" y="3429000"/>
            <a:ext cx="217200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02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73101-B34A-4BA5-A8C1-DD2EAC93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44AAF0-AD6F-45F0-830F-F881903E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0x4c-0xc=0x40=64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總共塞</a:t>
            </a:r>
            <a:r>
              <a:rPr lang="en-US" altLang="zh-TW" dirty="0">
                <a:sym typeface="Wingdings" panose="05000000000000000000" pitchFamily="2" charset="2"/>
              </a:rPr>
              <a:t>64</a:t>
            </a:r>
            <a:r>
              <a:rPr lang="zh-TW" altLang="en-US" dirty="0">
                <a:sym typeface="Wingdings" panose="05000000000000000000" pitchFamily="2" charset="2"/>
              </a:rPr>
              <a:t>個</a:t>
            </a:r>
            <a:r>
              <a:rPr lang="en-US" altLang="zh-TW" dirty="0">
                <a:sym typeface="Wingdings" panose="05000000000000000000" pitchFamily="2" charset="2"/>
              </a:rPr>
              <a:t>bytes</a:t>
            </a:r>
            <a:r>
              <a:rPr lang="zh-TW" altLang="en-US" dirty="0">
                <a:sym typeface="Wingdings" panose="05000000000000000000" pitchFamily="2" charset="2"/>
              </a:rPr>
              <a:t>，再加上汙染</a:t>
            </a:r>
            <a:r>
              <a:rPr lang="en-US" altLang="zh-TW" dirty="0">
                <a:sym typeface="Wingdings" panose="05000000000000000000" pitchFamily="2" charset="2"/>
              </a:rPr>
              <a:t>local_14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>
                <a:sym typeface="Wingdings" panose="05000000000000000000" pitchFamily="2" charset="2"/>
              </a:rPr>
              <a:t>1</a:t>
            </a:r>
            <a:r>
              <a:rPr lang="zh-TW" altLang="en-US" dirty="0">
                <a:sym typeface="Wingdings" panose="05000000000000000000" pitchFamily="2" charset="2"/>
              </a:rPr>
              <a:t>個</a:t>
            </a:r>
            <a:r>
              <a:rPr lang="en-US" altLang="zh-TW" dirty="0">
                <a:sym typeface="Wingdings" panose="05000000000000000000" pitchFamily="2" charset="2"/>
              </a:rPr>
              <a:t>byte</a:t>
            </a:r>
            <a:r>
              <a:rPr lang="zh-TW" altLang="en-US" dirty="0">
                <a:sym typeface="Wingdings" panose="05000000000000000000" pitchFamily="2" charset="2"/>
              </a:rPr>
              <a:t>，塞</a:t>
            </a:r>
            <a:r>
              <a:rPr lang="en-US" altLang="zh-TW" dirty="0">
                <a:sym typeface="Wingdings" panose="05000000000000000000" pitchFamily="2" charset="2"/>
              </a:rPr>
              <a:t>65</a:t>
            </a:r>
            <a:r>
              <a:rPr lang="zh-TW" altLang="en-US" dirty="0">
                <a:sym typeface="Wingdings" panose="05000000000000000000" pitchFamily="2" charset="2"/>
              </a:rPr>
              <a:t>個</a:t>
            </a:r>
            <a:r>
              <a:rPr lang="en-US" altLang="zh-TW" dirty="0">
                <a:sym typeface="Wingdings" panose="05000000000000000000" pitchFamily="2" charset="2"/>
              </a:rPr>
              <a:t>’A’</a:t>
            </a:r>
            <a:r>
              <a:rPr lang="zh-TW" altLang="en-US" dirty="0">
                <a:sym typeface="Wingdings" panose="05000000000000000000" pitchFamily="2" charset="2"/>
              </a:rPr>
              <a:t>進去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/>
              <a:t>執行結果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F3EE0E-71F3-4EE0-8B42-269D81452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96" y="5252909"/>
            <a:ext cx="6477904" cy="9240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16C8DDB-5CF7-43A5-85F9-408CE56B3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73" y="3429000"/>
            <a:ext cx="217200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E90C3-9770-4213-B6F7-918D74A0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FD7607-7441-490F-9C96-0F588F6D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adder</a:t>
            </a:r>
          </a:p>
          <a:p>
            <a:r>
              <a:rPr lang="en-US" altLang="zh-TW" dirty="0"/>
              <a:t>reverse</a:t>
            </a:r>
          </a:p>
          <a:p>
            <a:r>
              <a:rPr lang="en-US" altLang="zh-TW" dirty="0"/>
              <a:t>encode</a:t>
            </a:r>
          </a:p>
          <a:p>
            <a:r>
              <a:rPr lang="en-US" altLang="zh-TW" dirty="0" err="1"/>
              <a:t>ezreverse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45917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AFEB156-33F9-4AE7-9D49-F97676BE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encode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DE65E6-DCA0-4598-861C-1E2F4DA31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016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59BE51-A7CA-42A8-A758-E584F98B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encode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90E266-0999-4451-8910-125ED84D5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丟進</a:t>
            </a:r>
            <a:r>
              <a:rPr lang="en-US" altLang="zh-TW" dirty="0" err="1"/>
              <a:t>ghidra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0E12F06-B74C-4801-ACB3-36A29C8C7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91" y="1825625"/>
            <a:ext cx="6335009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9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59BE51-A7CA-42A8-A758-E584F98B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encode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90E266-0999-4451-8910-125ED84D5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丟進</a:t>
            </a:r>
            <a:r>
              <a:rPr lang="en-US" altLang="zh-TW" dirty="0" err="1"/>
              <a:t>ghidra</a:t>
            </a:r>
            <a:endParaRPr lang="en-US" altLang="zh-TW" dirty="0"/>
          </a:p>
          <a:p>
            <a:r>
              <a:rPr lang="zh-TW" altLang="en-US" dirty="0"/>
              <a:t>輸入的每個</a:t>
            </a:r>
            <a:r>
              <a:rPr lang="en-US" altLang="zh-TW" dirty="0"/>
              <a:t>bytes</a:t>
            </a:r>
            <a:r>
              <a:rPr lang="zh-TW" altLang="en-US" dirty="0"/>
              <a:t>會經歷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某種轉化，最後得到一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一個數字</a:t>
            </a:r>
          </a:p>
          <a:p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0E12F06-B74C-4801-ACB3-36A29C8C7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91" y="1825625"/>
            <a:ext cx="6335009" cy="3848637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A2BBCF4-F44A-4F1A-BE51-C7D7A6245B96}"/>
              </a:ext>
            </a:extLst>
          </p:cNvPr>
          <p:cNvCxnSpPr>
            <a:cxnSpLocks/>
          </p:cNvCxnSpPr>
          <p:nvPr/>
        </p:nvCxnSpPr>
        <p:spPr>
          <a:xfrm>
            <a:off x="5456030" y="3995089"/>
            <a:ext cx="58977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99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59BE51-A7CA-42A8-A758-E584F98B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encode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90E266-0999-4451-8910-125ED84D5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丟進</a:t>
            </a:r>
            <a:r>
              <a:rPr lang="en-US" altLang="zh-TW" dirty="0" err="1"/>
              <a:t>ghidra</a:t>
            </a:r>
            <a:endParaRPr lang="en-US" altLang="zh-TW" dirty="0"/>
          </a:p>
          <a:p>
            <a:r>
              <a:rPr lang="zh-TW" altLang="en-US" dirty="0"/>
              <a:t>輸入的每個</a:t>
            </a:r>
            <a:r>
              <a:rPr lang="en-US" altLang="zh-TW" dirty="0"/>
              <a:t>bytes</a:t>
            </a:r>
            <a:r>
              <a:rPr lang="zh-TW" altLang="en-US" dirty="0"/>
              <a:t>會經歷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某種轉化，最後得到一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一個數字</a:t>
            </a:r>
          </a:p>
          <a:p>
            <a:r>
              <a:rPr lang="zh-TW" altLang="en-US" dirty="0"/>
              <a:t>我們要讓這個數字等於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0x9cac105bc36a45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0E12F06-B74C-4801-ACB3-36A29C8C7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91" y="1825625"/>
            <a:ext cx="6335009" cy="3848637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A2BBCF4-F44A-4F1A-BE51-C7D7A6245B96}"/>
              </a:ext>
            </a:extLst>
          </p:cNvPr>
          <p:cNvCxnSpPr>
            <a:cxnSpLocks/>
          </p:cNvCxnSpPr>
          <p:nvPr/>
        </p:nvCxnSpPr>
        <p:spPr>
          <a:xfrm>
            <a:off x="5214730" y="4604689"/>
            <a:ext cx="22020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417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5DEB41-986D-46EA-8187-A7912ED1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encode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35516D-5CE4-4ECF-AB3F-7A4B81F91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輸入的</a:t>
            </a:r>
            <a:r>
              <a:rPr lang="en-US" altLang="zh-TW" dirty="0"/>
              <a:t>byte</a:t>
            </a:r>
            <a:r>
              <a:rPr lang="zh-TW" altLang="en-US" dirty="0"/>
              <a:t>必須介於</a:t>
            </a:r>
            <a:r>
              <a:rPr lang="en-US" altLang="zh-TW" dirty="0"/>
              <a:t>’@’</a:t>
            </a:r>
          </a:p>
          <a:p>
            <a:pPr marL="0" indent="0">
              <a:buNone/>
            </a:pPr>
            <a:r>
              <a:rPr lang="zh-TW" altLang="en-US" dirty="0"/>
              <a:t>   與</a:t>
            </a:r>
            <a:r>
              <a:rPr lang="en-US" altLang="zh-TW" dirty="0"/>
              <a:t>’[’</a:t>
            </a:r>
            <a:r>
              <a:rPr lang="zh-TW" altLang="en-US" dirty="0"/>
              <a:t>之間，也就是大寫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的英文字母才能有意義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00DA99-E715-4ABD-A54B-C2F37F92B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91" y="1825625"/>
            <a:ext cx="6335009" cy="3848637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ED4DEC7-4A77-44B8-862C-68D6D34512E3}"/>
              </a:ext>
            </a:extLst>
          </p:cNvPr>
          <p:cNvCxnSpPr>
            <a:cxnSpLocks/>
          </p:cNvCxnSpPr>
          <p:nvPr/>
        </p:nvCxnSpPr>
        <p:spPr>
          <a:xfrm>
            <a:off x="5529249" y="3677036"/>
            <a:ext cx="32171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AB16E9B-DBAC-4239-8785-3C04FDE88367}"/>
              </a:ext>
            </a:extLst>
          </p:cNvPr>
          <p:cNvCxnSpPr>
            <a:cxnSpLocks/>
          </p:cNvCxnSpPr>
          <p:nvPr/>
        </p:nvCxnSpPr>
        <p:spPr>
          <a:xfrm>
            <a:off x="5529249" y="3813533"/>
            <a:ext cx="32171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234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5DEB41-986D-46EA-8187-A7912ED1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encode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35516D-5CE4-4ECF-AB3F-7A4B81F91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輸入的</a:t>
            </a:r>
            <a:r>
              <a:rPr lang="en-US" altLang="zh-TW" dirty="0"/>
              <a:t>byte</a:t>
            </a:r>
            <a:r>
              <a:rPr lang="zh-TW" altLang="en-US" dirty="0"/>
              <a:t>必須介於</a:t>
            </a:r>
            <a:r>
              <a:rPr lang="en-US" altLang="zh-TW" dirty="0"/>
              <a:t>’@’</a:t>
            </a:r>
          </a:p>
          <a:p>
            <a:pPr marL="0" indent="0">
              <a:buNone/>
            </a:pPr>
            <a:r>
              <a:rPr lang="zh-TW" altLang="en-US" dirty="0"/>
              <a:t>   與</a:t>
            </a:r>
            <a:r>
              <a:rPr lang="en-US" altLang="zh-TW" dirty="0"/>
              <a:t>’[’</a:t>
            </a:r>
            <a:r>
              <a:rPr lang="zh-TW" altLang="en-US" dirty="0"/>
              <a:t>之間，也就是大寫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的英文字母才能有意義</a:t>
            </a:r>
            <a:endParaRPr lang="en-US" altLang="zh-TW" dirty="0"/>
          </a:p>
          <a:p>
            <a:r>
              <a:rPr lang="zh-TW" altLang="en-US" dirty="0"/>
              <a:t>這個</a:t>
            </a:r>
            <a:r>
              <a:rPr lang="en-US" altLang="zh-TW" dirty="0"/>
              <a:t>byte</a:t>
            </a:r>
            <a:r>
              <a:rPr lang="zh-TW" altLang="en-US" dirty="0"/>
              <a:t>會先被減去</a:t>
            </a:r>
            <a:r>
              <a:rPr lang="en-US" altLang="zh-TW" dirty="0"/>
              <a:t>65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(</a:t>
            </a:r>
            <a:r>
              <a:rPr lang="zh-TW" altLang="en-US" dirty="0"/>
              <a:t>也就是使</a:t>
            </a:r>
            <a:r>
              <a:rPr lang="en-US" altLang="zh-TW" dirty="0"/>
              <a:t>A</a:t>
            </a:r>
            <a:r>
              <a:rPr lang="zh-TW" altLang="en-US" dirty="0"/>
              <a:t>對應到</a:t>
            </a:r>
            <a:r>
              <a:rPr lang="en-US" altLang="zh-TW" dirty="0"/>
              <a:t>0)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，加進</a:t>
            </a:r>
            <a:r>
              <a:rPr lang="en-US" altLang="zh-TW" dirty="0"/>
              <a:t>local_10</a:t>
            </a:r>
            <a:r>
              <a:rPr lang="zh-TW" altLang="en-US" dirty="0"/>
              <a:t>，然後每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zh-TW" altLang="en-US" dirty="0"/>
              <a:t>輪乘</a:t>
            </a:r>
            <a:r>
              <a:rPr lang="en-US" altLang="zh-TW" dirty="0"/>
              <a:t>26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26</a:t>
            </a:r>
            <a:r>
              <a:rPr lang="zh-TW" altLang="en-US" dirty="0">
                <a:sym typeface="Wingdings" panose="05000000000000000000" pitchFamily="2" charset="2"/>
              </a:rPr>
              <a:t>進位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00DA99-E715-4ABD-A54B-C2F37F92B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91" y="1825625"/>
            <a:ext cx="6335009" cy="3848637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ED4DEC7-4A77-44B8-862C-68D6D34512E3}"/>
              </a:ext>
            </a:extLst>
          </p:cNvPr>
          <p:cNvCxnSpPr>
            <a:cxnSpLocks/>
          </p:cNvCxnSpPr>
          <p:nvPr/>
        </p:nvCxnSpPr>
        <p:spPr>
          <a:xfrm>
            <a:off x="5454595" y="4003039"/>
            <a:ext cx="5820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88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2621D-D6DE-408F-B1FD-1FC1B204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encode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47966A-4B99-49E9-90DC-57C9E0383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寫個程式把</a:t>
            </a:r>
            <a:r>
              <a:rPr lang="en-US" altLang="zh-TW" dirty="0"/>
              <a:t>0x9cac105bc36a45</a:t>
            </a:r>
            <a:r>
              <a:rPr lang="zh-TW" altLang="en-US" dirty="0"/>
              <a:t>轉成</a:t>
            </a:r>
            <a:r>
              <a:rPr lang="en-US" altLang="zh-TW" dirty="0"/>
              <a:t>26</a:t>
            </a:r>
            <a:r>
              <a:rPr lang="zh-TW" altLang="en-US" dirty="0"/>
              <a:t>進位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得到</a:t>
            </a:r>
            <a:r>
              <a:rPr lang="en-US" altLang="zh-TW" dirty="0"/>
              <a:t>[12,0,10,4,2,7,17,19,14,8,13,19]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0FE576-EFF2-46A3-B3DD-BDD4CE1F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37" y="2590683"/>
            <a:ext cx="3000794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00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665E2-9D3A-4F9C-9732-DB7AE57A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encode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8CFB53-0F5A-4C8C-AD8D-055853848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[12,0,10,4,2,7,17,19,14,8,13,19]</a:t>
            </a:r>
            <a:r>
              <a:rPr lang="zh-TW" altLang="en-US" dirty="0"/>
              <a:t>轉成對應的</a:t>
            </a:r>
            <a:r>
              <a:rPr lang="en-US" altLang="zh-TW" dirty="0"/>
              <a:t>byte</a:t>
            </a:r>
            <a:r>
              <a:rPr lang="zh-TW" altLang="en-US" dirty="0"/>
              <a:t>然後輸入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61D0F3-6555-406C-A34E-1439515C6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794" y="2408040"/>
            <a:ext cx="4344006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32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665E2-9D3A-4F9C-9732-DB7AE57A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encode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8CFB53-0F5A-4C8C-AD8D-055853848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[12,0,10,4,2,7,17,19,14,8,13,19]</a:t>
            </a:r>
            <a:r>
              <a:rPr lang="zh-TW" altLang="en-US" dirty="0"/>
              <a:t>轉成對應的</a:t>
            </a:r>
            <a:r>
              <a:rPr lang="en-US" altLang="zh-TW" dirty="0"/>
              <a:t>byte</a:t>
            </a:r>
            <a:r>
              <a:rPr lang="zh-TW" altLang="en-US" dirty="0"/>
              <a:t>然後輸入</a:t>
            </a:r>
            <a:endParaRPr lang="en-US" altLang="zh-TW" dirty="0"/>
          </a:p>
          <a:p>
            <a:r>
              <a:rPr lang="zh-TW" altLang="en-US" dirty="0"/>
              <a:t>執行結果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8537105-16DE-4BF0-A535-A9601ED6A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3245583"/>
            <a:ext cx="629690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67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11B874E-0596-4953-9CA5-D0F473B3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ezreverse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68171F3-DB8C-44AE-AB5B-A48A6AA42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39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F85A9E3-11BB-46CA-9285-0E774A4E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adder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8B1206-EF62-4D9E-8C70-E0A48B3DE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8262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2E1B142-FFD9-4351-963F-F8E1036A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ezreverse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F38D429-4875-4D71-9546-D5D7422F3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丟進</a:t>
            </a:r>
            <a:r>
              <a:rPr lang="en-US" altLang="zh-TW" dirty="0" err="1"/>
              <a:t>ghidra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951B007-39F6-4366-99B3-05F25CC7C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82" y="1331084"/>
            <a:ext cx="5800518" cy="534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31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2E1B142-FFD9-4351-963F-F8E1036A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ezreverse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F38D429-4875-4D71-9546-D5D7422F3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丟進</a:t>
            </a:r>
            <a:r>
              <a:rPr lang="en-US" altLang="zh-TW" dirty="0" err="1"/>
              <a:t>ghidra</a:t>
            </a:r>
            <a:endParaRPr lang="en-US" altLang="zh-TW" dirty="0"/>
          </a:p>
          <a:p>
            <a:r>
              <a:rPr lang="zh-TW" altLang="en-US" dirty="0"/>
              <a:t>發現輸入的值要符合某些條件才能得到</a:t>
            </a:r>
            <a:r>
              <a:rPr lang="en-US" altLang="zh-TW" dirty="0"/>
              <a:t>flag</a:t>
            </a:r>
          </a:p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3604B00-B316-41DB-8F68-FD758FF85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9" t="36343" r="189" b="14859"/>
          <a:stretch/>
        </p:blipFill>
        <p:spPr>
          <a:xfrm>
            <a:off x="2248116" y="3470275"/>
            <a:ext cx="6730567" cy="30226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2C5337-6B72-4B30-96F0-6F1CB0F158B7}"/>
              </a:ext>
            </a:extLst>
          </p:cNvPr>
          <p:cNvSpPr/>
          <p:nvPr/>
        </p:nvSpPr>
        <p:spPr>
          <a:xfrm>
            <a:off x="2425700" y="3470275"/>
            <a:ext cx="6552983" cy="2054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604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2E1B142-FFD9-4351-963F-F8E1036A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ezreverse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F38D429-4875-4D71-9546-D5D7422F3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丟進</a:t>
            </a:r>
            <a:r>
              <a:rPr lang="en-US" altLang="zh-TW" dirty="0" err="1"/>
              <a:t>ghidra</a:t>
            </a:r>
            <a:endParaRPr lang="en-US" altLang="zh-TW" dirty="0"/>
          </a:p>
          <a:p>
            <a:r>
              <a:rPr lang="zh-TW" altLang="en-US" dirty="0"/>
              <a:t>發現輸入的值要符合某些條件才能得到</a:t>
            </a:r>
            <a:r>
              <a:rPr lang="en-US" altLang="zh-TW" dirty="0"/>
              <a:t>flag</a:t>
            </a:r>
          </a:p>
          <a:p>
            <a:r>
              <a:rPr lang="zh-TW" altLang="en-US" dirty="0"/>
              <a:t>輸錯的話還會很惡毒的把程式刪了</a:t>
            </a:r>
            <a:r>
              <a:rPr lang="en-US" altLang="zh-TW" dirty="0"/>
              <a:t>…</a:t>
            </a:r>
            <a:r>
              <a:rPr lang="zh-TW" altLang="en-US" dirty="0"/>
              <a:t>，要重新載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3604B00-B316-41DB-8F68-FD758FF85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9" t="36343" r="189" b="14859"/>
          <a:stretch/>
        </p:blipFill>
        <p:spPr>
          <a:xfrm>
            <a:off x="2248116" y="3470275"/>
            <a:ext cx="6730567" cy="30226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2C5337-6B72-4B30-96F0-6F1CB0F158B7}"/>
              </a:ext>
            </a:extLst>
          </p:cNvPr>
          <p:cNvSpPr/>
          <p:nvPr/>
        </p:nvSpPr>
        <p:spPr>
          <a:xfrm>
            <a:off x="2375117" y="5499100"/>
            <a:ext cx="2488984" cy="993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072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CC946-41CB-424E-AA37-7E8074D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ezreverse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9916FE-E86E-4A8D-A72A-97BF252FC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為方便起見我假設輸入是</a:t>
            </a:r>
            <a:r>
              <a:rPr lang="en-US" altLang="zh-TW" dirty="0"/>
              <a:t>A[0:5]</a:t>
            </a:r>
          </a:p>
          <a:p>
            <a:r>
              <a:rPr lang="zh-TW" altLang="en-US" dirty="0"/>
              <a:t>從此部分列出以下等式</a:t>
            </a:r>
            <a:endParaRPr lang="en-US" altLang="zh-TW" dirty="0"/>
          </a:p>
          <a:p>
            <a:r>
              <a:rPr lang="en-US" altLang="zh-TW" dirty="0"/>
              <a:t>local_28=A[0]+1</a:t>
            </a:r>
          </a:p>
          <a:p>
            <a:r>
              <a:rPr lang="en-US" altLang="zh-TW" dirty="0"/>
              <a:t>local_24=A[1]+2</a:t>
            </a:r>
          </a:p>
          <a:p>
            <a:r>
              <a:rPr lang="en-US" altLang="zh-TW" dirty="0"/>
              <a:t>local_20=A[2]+3</a:t>
            </a:r>
          </a:p>
          <a:p>
            <a:r>
              <a:rPr lang="en-US" altLang="zh-TW" dirty="0"/>
              <a:t>iVar1=A[3]</a:t>
            </a:r>
          </a:p>
          <a:p>
            <a:r>
              <a:rPr lang="en-US" altLang="zh-TW" dirty="0"/>
              <a:t>local_1c=iVar1+4</a:t>
            </a:r>
          </a:p>
          <a:p>
            <a:r>
              <a:rPr lang="en-US" altLang="zh-TW" dirty="0"/>
              <a:t>local_18=A[4]+5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AC92F7-9CA3-4F78-A6F2-7D05041EF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9" t="36343" r="189" b="29840"/>
          <a:stretch/>
        </p:blipFill>
        <p:spPr>
          <a:xfrm>
            <a:off x="3663389" y="3098800"/>
            <a:ext cx="8528612" cy="26542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FBC4D1-4FD0-4EAB-BA7A-4CB46F891CE3}"/>
              </a:ext>
            </a:extLst>
          </p:cNvPr>
          <p:cNvSpPr/>
          <p:nvPr/>
        </p:nvSpPr>
        <p:spPr>
          <a:xfrm>
            <a:off x="4013200" y="3098800"/>
            <a:ext cx="2844800" cy="15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359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25F6E-BEF8-44C1-8A6B-DCD5A616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ezreverse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D11A01-386C-4F1F-9261-18250D25D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由此部分列出下列五個等式</a:t>
            </a:r>
            <a:endParaRPr lang="en-US" altLang="zh-TW" dirty="0"/>
          </a:p>
          <a:p>
            <a:r>
              <a:rPr lang="en-US" altLang="zh-TW" dirty="0"/>
              <a:t>local_1c=0x6f</a:t>
            </a:r>
          </a:p>
          <a:p>
            <a:r>
              <a:rPr lang="en-US" altLang="zh-TW" dirty="0"/>
              <a:t>local_20=ivar1+0x12</a:t>
            </a:r>
          </a:p>
          <a:p>
            <a:r>
              <a:rPr lang="en-US" altLang="zh-TW" dirty="0"/>
              <a:t>local_28=A[4]-5</a:t>
            </a:r>
          </a:p>
          <a:p>
            <a:r>
              <a:rPr lang="en-US" altLang="zh-TW" dirty="0"/>
              <a:t>local_24=0x35</a:t>
            </a:r>
          </a:p>
          <a:p>
            <a:r>
              <a:rPr lang="en-US" altLang="zh-TW" dirty="0"/>
              <a:t>local_18=iVar1+7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F9890B-929C-4B2C-ABEB-16901B741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9" t="36343" r="189" b="29840"/>
          <a:stretch/>
        </p:blipFill>
        <p:spPr>
          <a:xfrm>
            <a:off x="4140199" y="2407027"/>
            <a:ext cx="8051801" cy="250590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859BFDB-E668-40B4-AFB9-CFD52165C777}"/>
              </a:ext>
            </a:extLst>
          </p:cNvPr>
          <p:cNvSpPr/>
          <p:nvPr/>
        </p:nvSpPr>
        <p:spPr>
          <a:xfrm>
            <a:off x="4483100" y="3784599"/>
            <a:ext cx="7708900" cy="4191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188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4C1B0-7D3A-4D64-8757-C04C3198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ezreverse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FC4EC4-A352-442A-BDC5-2A85045D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結合這十個等式，我們可以解出</a:t>
            </a:r>
            <a:endParaRPr lang="en-US" altLang="zh-TW" dirty="0"/>
          </a:p>
          <a:p>
            <a:r>
              <a:rPr lang="en-US" altLang="zh-TW" dirty="0"/>
              <a:t>A[0]=0x67</a:t>
            </a:r>
          </a:p>
          <a:p>
            <a:r>
              <a:rPr lang="en-US" altLang="zh-TW" dirty="0"/>
              <a:t>A[1]=0x33</a:t>
            </a:r>
          </a:p>
          <a:p>
            <a:r>
              <a:rPr lang="en-US" altLang="zh-TW" dirty="0"/>
              <a:t>A[2]=0x7a</a:t>
            </a:r>
          </a:p>
          <a:p>
            <a:r>
              <a:rPr lang="en-US" altLang="zh-TW" dirty="0"/>
              <a:t>A[3]=0x6b</a:t>
            </a:r>
          </a:p>
          <a:p>
            <a:r>
              <a:rPr lang="en-US" altLang="zh-TW" dirty="0"/>
              <a:t>A[4]=0x6d</a:t>
            </a:r>
          </a:p>
        </p:txBody>
      </p:sp>
    </p:spTree>
    <p:extLst>
      <p:ext uri="{BB962C8B-B14F-4D97-AF65-F5344CB8AC3E}">
        <p14:creationId xmlns:p14="http://schemas.microsoft.com/office/powerpoint/2010/main" val="2759128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CBCAC-82FB-42DF-8800-F4A00F2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ezreverse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80DA04-6076-4136-81A7-125B1BB2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將之輸入程式，即可得到</a:t>
            </a:r>
            <a:r>
              <a:rPr lang="en-US" altLang="zh-TW" dirty="0"/>
              <a:t>flag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36C428-5A7C-45CD-A979-BD77BF111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2457450"/>
            <a:ext cx="51339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12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CBCAC-82FB-42DF-8800-F4A00F2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ezreverse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80DA04-6076-4136-81A7-125B1BB2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將之輸入程式，即可得到</a:t>
            </a:r>
            <a:r>
              <a:rPr lang="en-US" altLang="zh-TW" dirty="0"/>
              <a:t>flag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執行結果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36C428-5A7C-45CD-A979-BD77BF111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2457450"/>
            <a:ext cx="5133975" cy="1104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8FAA085-799B-4062-9864-6E99A3B28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49" y="4521200"/>
            <a:ext cx="66675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6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331EA2F-397F-42B2-92EA-55770E24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adder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8933378-96D1-4545-AF02-44466665E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丟進</a:t>
            </a:r>
            <a:r>
              <a:rPr lang="en-US" altLang="zh-TW" dirty="0" err="1"/>
              <a:t>ghidra</a:t>
            </a:r>
            <a:r>
              <a:rPr lang="zh-TW" altLang="en-US" dirty="0"/>
              <a:t>，發現要輸入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3</a:t>
            </a:r>
            <a:r>
              <a:rPr lang="zh-TW" altLang="en-US" dirty="0"/>
              <a:t>個數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74B3E2-ABEE-477B-AECE-70BC467D2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212" y="1591132"/>
            <a:ext cx="6001588" cy="4820323"/>
          </a:xfrm>
          <a:prstGeom prst="rect">
            <a:avLst/>
          </a:prstGeom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C35D6A11-C7E2-433D-A0B0-59DEF1BF7385}"/>
              </a:ext>
            </a:extLst>
          </p:cNvPr>
          <p:cNvCxnSpPr/>
          <p:nvPr/>
        </p:nvCxnSpPr>
        <p:spPr>
          <a:xfrm>
            <a:off x="10296498" y="4073498"/>
            <a:ext cx="64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CE7EC48-FFC3-4D00-8E44-68C9D602575C}"/>
              </a:ext>
            </a:extLst>
          </p:cNvPr>
          <p:cNvCxnSpPr/>
          <p:nvPr/>
        </p:nvCxnSpPr>
        <p:spPr>
          <a:xfrm>
            <a:off x="10296498" y="4249752"/>
            <a:ext cx="64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EE62C1B-4E58-4C79-B8D7-479D3F86F74B}"/>
              </a:ext>
            </a:extLst>
          </p:cNvPr>
          <p:cNvCxnSpPr/>
          <p:nvPr/>
        </p:nvCxnSpPr>
        <p:spPr>
          <a:xfrm>
            <a:off x="6807201" y="4384924"/>
            <a:ext cx="64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9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331EA2F-397F-42B2-92EA-55770E24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adder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8933378-96D1-4545-AF02-44466665E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丟進</a:t>
            </a:r>
            <a:r>
              <a:rPr lang="en-US" altLang="zh-TW" dirty="0" err="1"/>
              <a:t>ghidra</a:t>
            </a:r>
            <a:r>
              <a:rPr lang="zh-TW" altLang="en-US" dirty="0"/>
              <a:t>，發現要輸入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3</a:t>
            </a:r>
            <a:r>
              <a:rPr lang="zh-TW" altLang="en-US" dirty="0"/>
              <a:t>個數</a:t>
            </a:r>
            <a:endParaRPr lang="en-US" altLang="zh-TW" dirty="0"/>
          </a:p>
          <a:p>
            <a:r>
              <a:rPr lang="zh-TW" altLang="en-US" dirty="0"/>
              <a:t>此三個數，加起來要等於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0x539</a:t>
            </a:r>
          </a:p>
          <a:p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74B3E2-ABEE-477B-AECE-70BC467D2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212" y="1591132"/>
            <a:ext cx="6001588" cy="4820323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F6DEE17-19F3-4584-89E3-C01CC61A6451}"/>
              </a:ext>
            </a:extLst>
          </p:cNvPr>
          <p:cNvCxnSpPr>
            <a:cxnSpLocks/>
          </p:cNvCxnSpPr>
          <p:nvPr/>
        </p:nvCxnSpPr>
        <p:spPr>
          <a:xfrm>
            <a:off x="5963037" y="4701651"/>
            <a:ext cx="26959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93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331EA2F-397F-42B2-92EA-55770E24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adder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8933378-96D1-4545-AF02-44466665E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丟進</a:t>
            </a:r>
            <a:r>
              <a:rPr lang="en-US" altLang="zh-TW" dirty="0" err="1"/>
              <a:t>ghidra</a:t>
            </a:r>
            <a:r>
              <a:rPr lang="zh-TW" altLang="en-US" dirty="0"/>
              <a:t>，發現要輸入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3</a:t>
            </a:r>
            <a:r>
              <a:rPr lang="zh-TW" altLang="en-US" dirty="0"/>
              <a:t>個數</a:t>
            </a:r>
            <a:endParaRPr lang="en-US" altLang="zh-TW" dirty="0"/>
          </a:p>
          <a:p>
            <a:r>
              <a:rPr lang="zh-TW" altLang="en-US" dirty="0"/>
              <a:t>此三個數，加起來要等於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0x539</a:t>
            </a:r>
          </a:p>
          <a:p>
            <a:r>
              <a:rPr lang="zh-TW" altLang="en-US" dirty="0"/>
              <a:t>將之轉成十進位，得到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1337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74B3E2-ABEE-477B-AECE-70BC467D2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212" y="1591132"/>
            <a:ext cx="6001588" cy="4820323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F6DEE17-19F3-4584-89E3-C01CC61A6451}"/>
              </a:ext>
            </a:extLst>
          </p:cNvPr>
          <p:cNvCxnSpPr>
            <a:cxnSpLocks/>
          </p:cNvCxnSpPr>
          <p:nvPr/>
        </p:nvCxnSpPr>
        <p:spPr>
          <a:xfrm>
            <a:off x="5963037" y="4701651"/>
            <a:ext cx="26959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5EE97-790E-4B42-90EE-807A9F71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0FCA35-4C56-4042-8079-8C1A5E150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讓程式輸入</a:t>
            </a:r>
            <a:r>
              <a:rPr lang="en-US" altLang="zh-TW" dirty="0"/>
              <a:t>1\n1\n1335</a:t>
            </a:r>
            <a:r>
              <a:rPr lang="zh-TW" altLang="en-US" dirty="0"/>
              <a:t>，即可得到</a:t>
            </a:r>
            <a:r>
              <a:rPr lang="en-US" altLang="zh-TW" dirty="0"/>
              <a:t>flag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2A29E2-D9CD-4F52-A496-9122C1E57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57" y="2628788"/>
            <a:ext cx="211484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5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5EE97-790E-4B42-90EE-807A9F71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0FCA35-4C56-4042-8079-8C1A5E150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讓程式輸入</a:t>
            </a:r>
            <a:r>
              <a:rPr lang="en-US" altLang="zh-TW" dirty="0"/>
              <a:t>1\n1\n1335</a:t>
            </a:r>
            <a:r>
              <a:rPr lang="zh-TW" altLang="en-US" dirty="0"/>
              <a:t>，即可得到</a:t>
            </a:r>
            <a:r>
              <a:rPr lang="en-US" altLang="zh-TW" dirty="0"/>
              <a:t>flag</a:t>
            </a:r>
          </a:p>
          <a:p>
            <a:r>
              <a:rPr lang="zh-TW" altLang="en-US" dirty="0"/>
              <a:t>執行結果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2A29E2-D9CD-4F52-A496-9122C1E57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57" y="2628788"/>
            <a:ext cx="2114845" cy="80021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B77B286-41D7-413A-A3D0-2DA1D4BA4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28" y="4115263"/>
            <a:ext cx="5458587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1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5D808C0-CBD2-4D45-9BE9-2B7E3DB7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reverse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A4D2DB-279C-45D7-ADA1-7DD874D44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07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786</Words>
  <Application>Microsoft Office PowerPoint</Application>
  <PresentationFormat>寬螢幕</PresentationFormat>
  <Paragraphs>160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佈景主題</vt:lpstr>
      <vt:lpstr>Lab02</vt:lpstr>
      <vt:lpstr>Outline</vt:lpstr>
      <vt:lpstr>adder</vt:lpstr>
      <vt:lpstr>adder</vt:lpstr>
      <vt:lpstr>adder</vt:lpstr>
      <vt:lpstr>adder</vt:lpstr>
      <vt:lpstr>adder</vt:lpstr>
      <vt:lpstr>adder</vt:lpstr>
      <vt:lpstr>reverse</vt:lpstr>
      <vt:lpstr>reverse</vt:lpstr>
      <vt:lpstr>reverse</vt:lpstr>
      <vt:lpstr>reverse</vt:lpstr>
      <vt:lpstr>reverse</vt:lpstr>
      <vt:lpstr>reverse</vt:lpstr>
      <vt:lpstr>reverse</vt:lpstr>
      <vt:lpstr>reverse</vt:lpstr>
      <vt:lpstr>reverse</vt:lpstr>
      <vt:lpstr>PowerPoint 簡報</vt:lpstr>
      <vt:lpstr>PowerPoint 簡報</vt:lpstr>
      <vt:lpstr>encode</vt:lpstr>
      <vt:lpstr>encode</vt:lpstr>
      <vt:lpstr>encode</vt:lpstr>
      <vt:lpstr>encode</vt:lpstr>
      <vt:lpstr>encode</vt:lpstr>
      <vt:lpstr>encode</vt:lpstr>
      <vt:lpstr>encode</vt:lpstr>
      <vt:lpstr>encode</vt:lpstr>
      <vt:lpstr>encode</vt:lpstr>
      <vt:lpstr>ezreverse</vt:lpstr>
      <vt:lpstr>ezreverse</vt:lpstr>
      <vt:lpstr>ezreverse</vt:lpstr>
      <vt:lpstr>ezreverse</vt:lpstr>
      <vt:lpstr>ezreverse</vt:lpstr>
      <vt:lpstr>ezreverse</vt:lpstr>
      <vt:lpstr>ezreverse</vt:lpstr>
      <vt:lpstr>ezreverse</vt:lpstr>
      <vt:lpstr>ezreverse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Lab02</dc:title>
  <dc:creator>建霖 盧</dc:creator>
  <cp:lastModifiedBy>建霖 盧</cp:lastModifiedBy>
  <cp:revision>1</cp:revision>
  <dcterms:created xsi:type="dcterms:W3CDTF">2021-10-26T12:56:11Z</dcterms:created>
  <dcterms:modified xsi:type="dcterms:W3CDTF">2021-10-26T14:50:37Z</dcterms:modified>
</cp:coreProperties>
</file>