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1" r:id="rId1"/>
  </p:sldMasterIdLst>
  <p:notesMasterIdLst>
    <p:notesMasterId r:id="rId4"/>
  </p:notesMasterIdLst>
  <p:sldIdLst>
    <p:sldId id="318" r:id="rId2"/>
    <p:sldId id="319" r:id="rId3"/>
  </p:sldIdLst>
  <p:sldSz cx="12192000" cy="6858000"/>
  <p:notesSz cx="6794500" cy="99187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17" autoAdjust="0"/>
    <p:restoredTop sz="94660"/>
  </p:normalViewPr>
  <p:slideViewPr>
    <p:cSldViewPr snapToGrid="0">
      <p:cViewPr varScale="1">
        <p:scale>
          <a:sx n="91" d="100"/>
          <a:sy n="91" d="100"/>
        </p:scale>
        <p:origin x="216" y="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124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024" cy="496491"/>
          </a:xfrm>
          <a:prstGeom prst="rect">
            <a:avLst/>
          </a:prstGeom>
        </p:spPr>
        <p:txBody>
          <a:bodyPr vert="horz" lIns="91376" tIns="45688" rIns="91376" bIns="45688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7890" y="0"/>
            <a:ext cx="2945024" cy="496491"/>
          </a:xfrm>
          <a:prstGeom prst="rect">
            <a:avLst/>
          </a:prstGeom>
        </p:spPr>
        <p:txBody>
          <a:bodyPr vert="horz" lIns="91376" tIns="45688" rIns="91376" bIns="45688" rtlCol="0"/>
          <a:lstStyle>
            <a:lvl1pPr algn="r">
              <a:defRPr sz="1200"/>
            </a:lvl1pPr>
          </a:lstStyle>
          <a:p>
            <a:fld id="{7938754F-0677-4D6D-A27B-C778131AE7C2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39838"/>
            <a:ext cx="5949950" cy="3348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76" tIns="45688" rIns="91376" bIns="45688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133" y="4772968"/>
            <a:ext cx="5436235" cy="3905300"/>
          </a:xfrm>
          <a:prstGeom prst="rect">
            <a:avLst/>
          </a:prstGeom>
        </p:spPr>
        <p:txBody>
          <a:bodyPr vert="horz" lIns="91376" tIns="45688" rIns="91376" bIns="45688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2209"/>
            <a:ext cx="2945024" cy="496491"/>
          </a:xfrm>
          <a:prstGeom prst="rect">
            <a:avLst/>
          </a:prstGeom>
        </p:spPr>
        <p:txBody>
          <a:bodyPr vert="horz" lIns="91376" tIns="45688" rIns="91376" bIns="45688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7890" y="9422209"/>
            <a:ext cx="2945024" cy="496491"/>
          </a:xfrm>
          <a:prstGeom prst="rect">
            <a:avLst/>
          </a:prstGeom>
        </p:spPr>
        <p:txBody>
          <a:bodyPr vert="horz" lIns="91376" tIns="45688" rIns="91376" bIns="45688" rtlCol="0" anchor="b"/>
          <a:lstStyle>
            <a:lvl1pPr algn="r">
              <a:defRPr sz="1200"/>
            </a:lvl1pPr>
          </a:lstStyle>
          <a:p>
            <a:fld id="{3CC25EE3-3485-4A72-9FA6-B57ABC2C4D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182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574E2A-86F5-4452-99F5-0B3D055A5823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0626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93635" y="1720851"/>
            <a:ext cx="7330958" cy="1171575"/>
          </a:xfrm>
        </p:spPr>
        <p:txBody>
          <a:bodyPr/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52851" y="3167064"/>
            <a:ext cx="8238067" cy="82708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6" name="圖片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656" y="836712"/>
            <a:ext cx="3389096" cy="3389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57225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444568" y="260350"/>
            <a:ext cx="2747433" cy="58356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00151" y="260350"/>
            <a:ext cx="8041216" cy="58356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57225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23018" y="260350"/>
            <a:ext cx="10068983" cy="82708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1200152" y="1484314"/>
            <a:ext cx="10367433" cy="4611687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57225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481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00151" y="1484314"/>
            <a:ext cx="5082116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485467" y="1484314"/>
            <a:ext cx="5082117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47528" y="274638"/>
            <a:ext cx="97348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5712884" y="3429001"/>
            <a:ext cx="1871133" cy="1412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123018" y="260350"/>
            <a:ext cx="10068983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0152" y="1484314"/>
            <a:ext cx="10367433" cy="461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361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27585" y="621447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99"/>
                </a:solidFill>
                <a:latin typeface="+mj-lt"/>
                <a:ea typeface="+mn-ea"/>
              </a:defRPr>
            </a:lvl1pPr>
          </a:lstStyle>
          <a:p>
            <a:pPr>
              <a:defRPr/>
            </a:pPr>
            <a:fld id="{31B69079-30FE-45CF-954A-A72564769073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136200" name="Text Box 8"/>
          <p:cNvSpPr txBox="1">
            <a:spLocks noChangeArrowheads="1"/>
          </p:cNvSpPr>
          <p:nvPr/>
        </p:nvSpPr>
        <p:spPr bwMode="auto">
          <a:xfrm>
            <a:off x="2245783" y="6600826"/>
            <a:ext cx="8805333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kumimoji="0" lang="en-US" altLang="zh-TW" sz="1000" dirty="0">
                <a:solidFill>
                  <a:srgbClr val="003399"/>
                </a:solidFill>
                <a:latin typeface="Verdana" pitchFamily="34" charset="0"/>
              </a:rPr>
              <a:t>©</a:t>
            </a:r>
            <a:r>
              <a:rPr kumimoji="0" lang="en-US" altLang="zh-TW" sz="1000" dirty="0" smtClean="0">
                <a:solidFill>
                  <a:srgbClr val="003399"/>
                </a:solidFill>
                <a:latin typeface="Verdana" pitchFamily="34" charset="0"/>
              </a:rPr>
              <a:t>2017 </a:t>
            </a:r>
            <a:r>
              <a:rPr kumimoji="0" lang="en-US" altLang="zh-TW" sz="1000" dirty="0">
                <a:solidFill>
                  <a:srgbClr val="003399"/>
                </a:solidFill>
                <a:latin typeface="Verdana" pitchFamily="34" charset="0"/>
              </a:rPr>
              <a:t>Jonathan Lee, CSIE Department, National Taiwan University.</a:t>
            </a:r>
          </a:p>
        </p:txBody>
      </p:sp>
      <p:pic>
        <p:nvPicPr>
          <p:cNvPr id="1031" name="Picture 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871133" y="1125539"/>
            <a:ext cx="1032086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圖片 2"/>
          <p:cNvPicPr>
            <a:picLocks noChangeAspect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91344" y="126227"/>
            <a:ext cx="1430565" cy="1430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3" r:id="rId2"/>
    <p:sldLayoutId id="2147483992" r:id="rId3"/>
    <p:sldLayoutId id="2147483991" r:id="rId4"/>
    <p:sldLayoutId id="2147483990" r:id="rId5"/>
    <p:sldLayoutId id="2147483989" r:id="rId6"/>
    <p:sldLayoutId id="2147483988" r:id="rId7"/>
    <p:sldLayoutId id="2147483987" r:id="rId8"/>
    <p:sldLayoutId id="2147483986" r:id="rId9"/>
    <p:sldLayoutId id="2147483995" r:id="rId10"/>
    <p:sldLayoutId id="2147483996" r:id="rId11"/>
    <p:sldLayoutId id="2147483997" r:id="rId12"/>
    <p:sldLayoutId id="2147484000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555DAB"/>
        </a:buClr>
        <a:buFont typeface="Wingdings" pitchFamily="2" charset="2"/>
        <a:buChar char="q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555DAB"/>
        </a:buClr>
        <a:buFont typeface="Wingdings" pitchFamily="2" charset="2"/>
        <a:buChar char="Ø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An Order Handling System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7AB41-CACC-4847-950D-315DABD93BE6}" type="slidenum">
              <a:rPr lang="zh-TW" altLang="en-US" smtClean="0"/>
              <a:pPr/>
              <a:t>1</a:t>
            </a:fld>
            <a:endParaRPr lang="zh-TW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167188" y="4214814"/>
            <a:ext cx="6178550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6" tIns="45718" rIns="91436" bIns="45718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555DAB"/>
              </a:buClr>
              <a:buFont typeface="Wingdings" pitchFamily="2" charset="2"/>
              <a:buNone/>
              <a:defRPr/>
            </a:pPr>
            <a:r>
              <a:rPr lang="en-US" altLang="zh-TW" sz="2800" kern="0" dirty="0">
                <a:latin typeface="Times New Roman" pitchFamily="18" charset="0"/>
                <a:ea typeface="華康康楷體W5(P)" pitchFamily="66" charset="-120"/>
                <a:cs typeface="Times New Roman" pitchFamily="18" charset="0"/>
              </a:rPr>
              <a:t>Prof. Jonathan Lee (</a:t>
            </a:r>
            <a:r>
              <a:rPr lang="zh-TW" altLang="en-US" sz="2800" kern="0" dirty="0">
                <a:latin typeface="+mj-ea"/>
                <a:ea typeface="+mj-ea"/>
                <a:cs typeface="Times New Roman" pitchFamily="18" charset="0"/>
              </a:rPr>
              <a:t>李允中</a:t>
            </a:r>
            <a:r>
              <a:rPr lang="en-US" altLang="zh-TW" sz="2800" kern="0" dirty="0">
                <a:latin typeface="Times New Roman" pitchFamily="18" charset="0"/>
                <a:ea typeface="華康康楷體W5(P)" pitchFamily="66" charset="-120"/>
                <a:cs typeface="Times New Roman" pitchFamily="18" charset="0"/>
              </a:rPr>
              <a:t>)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555DAB"/>
              </a:buClr>
              <a:buFont typeface="Wingdings" pitchFamily="2" charset="2"/>
              <a:buNone/>
              <a:defRPr/>
            </a:pPr>
            <a:endParaRPr lang="en-US" altLang="zh-TW" sz="2400" kern="0" dirty="0">
              <a:latin typeface="Times New Roman" pitchFamily="18" charset="0"/>
              <a:ea typeface="華康康楷體W5(P)" pitchFamily="66" charset="-120"/>
              <a:cs typeface="Times New Roman" pitchFamily="18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555DAB"/>
              </a:buClr>
              <a:buFont typeface="Wingdings" pitchFamily="2" charset="2"/>
              <a:buNone/>
              <a:defRPr/>
            </a:pPr>
            <a:r>
              <a:rPr lang="en-US" altLang="zh-TW" sz="2400" kern="0" dirty="0">
                <a:latin typeface="Times New Roman" pitchFamily="18" charset="0"/>
                <a:ea typeface="華康康楷體W5(P)" pitchFamily="66" charset="-120"/>
                <a:cs typeface="Times New Roman" pitchFamily="18" charset="0"/>
              </a:rPr>
              <a:t>Department of Computer Science and Information Engineering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555DAB"/>
              </a:buClr>
              <a:buFont typeface="Wingdings" pitchFamily="2" charset="2"/>
              <a:buNone/>
              <a:defRPr/>
            </a:pPr>
            <a:r>
              <a:rPr lang="en-US" altLang="zh-TW" sz="2400" kern="0" dirty="0">
                <a:latin typeface="Times New Roman" pitchFamily="18" charset="0"/>
                <a:ea typeface="華康康楷體W5(P)" pitchFamily="66" charset="-120"/>
                <a:cs typeface="Times New Roman" pitchFamily="18" charset="0"/>
              </a:rPr>
              <a:t>National Taiwan University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555DAB"/>
              </a:buClr>
              <a:buFont typeface="Wingdings" pitchFamily="2" charset="2"/>
              <a:buNone/>
              <a:defRPr/>
            </a:pPr>
            <a:r>
              <a:rPr lang="en-US" altLang="zh-TW" sz="2800" kern="0" dirty="0">
                <a:latin typeface="Times New Roman" pitchFamily="18" charset="0"/>
                <a:ea typeface="華康康楷體W5(P)" pitchFamily="66" charset="-12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753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32062" y="1369438"/>
            <a:ext cx="10367433" cy="5095282"/>
          </a:xfrm>
        </p:spPr>
        <p:txBody>
          <a:bodyPr/>
          <a:lstStyle/>
          <a:p>
            <a:pPr lvl="0" algn="just"/>
            <a:r>
              <a:rPr lang="en-US" sz="2200" dirty="0"/>
              <a:t>D</a:t>
            </a:r>
            <a:r>
              <a:rPr lang="en-US" sz="2200" dirty="0" smtClean="0"/>
              <a:t>esign </a:t>
            </a:r>
            <a:r>
              <a:rPr lang="en-US" sz="2200" dirty="0"/>
              <a:t>the order handling functionality for a different type of an online shopping site that transmits orders to different order fulfilling companies based on the type of the goods ordered. </a:t>
            </a:r>
            <a:endParaRPr lang="en-US" sz="2200" dirty="0" smtClean="0"/>
          </a:p>
          <a:p>
            <a:pPr lvl="0" algn="just"/>
            <a:r>
              <a:rPr lang="en-US" sz="2200" dirty="0" smtClean="0"/>
              <a:t>Suppose </a:t>
            </a:r>
            <a:r>
              <a:rPr lang="en-US" sz="2200" dirty="0"/>
              <a:t>that the group of order processing companies can be classified into three categories based on the format of the order information they expect to receive. </a:t>
            </a:r>
            <a:endParaRPr lang="en-US" sz="2200" dirty="0" smtClean="0"/>
          </a:p>
          <a:p>
            <a:pPr lvl="0" algn="just"/>
            <a:r>
              <a:rPr lang="en-US" sz="2200" dirty="0" smtClean="0"/>
              <a:t>These </a:t>
            </a:r>
            <a:r>
              <a:rPr lang="en-US" sz="2200" dirty="0"/>
              <a:t>formats include comma-separated value (CSV), XML and a custom object. When the order information is transformed into one of these formats, appropriate header and footer information that is specific to a format needs to be added to the order data. The series of steps required for the creation of an Order object can be summarized as follows:</a:t>
            </a:r>
          </a:p>
          <a:p>
            <a:pPr lvl="1" algn="just"/>
            <a:r>
              <a:rPr lang="en-US" sz="2200" dirty="0"/>
              <a:t>Create the header specific to the format</a:t>
            </a:r>
          </a:p>
          <a:p>
            <a:pPr lvl="1" algn="just"/>
            <a:r>
              <a:rPr lang="en-US" sz="2200" dirty="0"/>
              <a:t>Add the order data</a:t>
            </a:r>
          </a:p>
          <a:p>
            <a:pPr lvl="1" algn="just"/>
            <a:r>
              <a:rPr lang="en-US" sz="2200" dirty="0"/>
              <a:t>Create the footer specific to the format</a:t>
            </a:r>
          </a:p>
          <a:p>
            <a:pPr algn="just"/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385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LAB_Slides_Template_Wide">
  <a:themeElements>
    <a:clrScheme name="2_Worldwide design template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66FF"/>
      </a:hlink>
      <a:folHlink>
        <a:srgbClr val="0099FF"/>
      </a:folHlink>
    </a:clrScheme>
    <a:fontScheme name="2_Worldwide design template">
      <a:majorFont>
        <a:latin typeface="Tahoma"/>
        <a:ea typeface="標楷體"/>
        <a:cs typeface=""/>
      </a:majorFont>
      <a:minorFont>
        <a:latin typeface="Trebuchet MS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charset="-120"/>
          </a:defRPr>
        </a:defPPr>
      </a:lstStyle>
    </a:lnDef>
  </a:objectDefaults>
  <a:extraClrSchemeLst>
    <a:extraClrScheme>
      <a:clrScheme name="2_Worldwide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66FF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ELAB_Slides_Template_Wide" id="{544D9BAB-7D83-4AC1-82F3-76977CAAC700}" vid="{503C2AD7-BB7A-40DE-AE2F-7306B6216A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SELAB_Slides_Template_Wide</Template>
  <TotalTime>1049</TotalTime>
  <Words>168</Words>
  <Application>Microsoft Macintosh PowerPoint</Application>
  <PresentationFormat>Widescreen</PresentationFormat>
  <Paragraphs>16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Calibri</vt:lpstr>
      <vt:lpstr>Tahoma</vt:lpstr>
      <vt:lpstr>Times New Roman</vt:lpstr>
      <vt:lpstr>Trebuchet MS</vt:lpstr>
      <vt:lpstr>Verdana</vt:lpstr>
      <vt:lpstr>Wingdings</vt:lpstr>
      <vt:lpstr>新細明體</vt:lpstr>
      <vt:lpstr>標楷體</vt:lpstr>
      <vt:lpstr>華康康楷體W5(P)</vt:lpstr>
      <vt:lpstr>Arial</vt:lpstr>
      <vt:lpstr>SELAB_Slides_Template_Wide</vt:lpstr>
      <vt:lpstr>An Order Handling System</vt:lpstr>
      <vt:lpstr>Requirements Statement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Examples</dc:title>
  <dc:creator>洪東昇</dc:creator>
  <cp:lastModifiedBy>NTU_CSIE_SELab NTU_CSIE_SELab</cp:lastModifiedBy>
  <cp:revision>89</cp:revision>
  <cp:lastPrinted>2014-04-07T04:24:49Z</cp:lastPrinted>
  <dcterms:created xsi:type="dcterms:W3CDTF">2014-02-24T09:51:15Z</dcterms:created>
  <dcterms:modified xsi:type="dcterms:W3CDTF">2017-10-25T08:09:20Z</dcterms:modified>
</cp:coreProperties>
</file>