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308" r:id="rId2"/>
    <p:sldId id="334" r:id="rId3"/>
    <p:sldId id="335" r:id="rId4"/>
    <p:sldId id="336" r:id="rId5"/>
    <p:sldId id="337" r:id="rId6"/>
    <p:sldId id="338" r:id="rId7"/>
    <p:sldId id="333" r:id="rId8"/>
    <p:sldId id="322" r:id="rId9"/>
    <p:sldId id="320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10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7E9"/>
    <a:srgbClr val="DEE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64"/>
  </p:normalViewPr>
  <p:slideViewPr>
    <p:cSldViewPr snapToGrid="0" snapToObjects="1">
      <p:cViewPr>
        <p:scale>
          <a:sx n="79" d="100"/>
          <a:sy n="79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17790-5ABE-AB47-A674-8F29578D1D1C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9AAB1-5EEC-0D42-925C-F57EFDFCE9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207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854C53-471A-EE49-83FA-1E350517B73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2150" y="1143000"/>
            <a:ext cx="5457825" cy="3070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70525" cy="3584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227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Duplicate code ? No!</a:t>
            </a:r>
            <a:r>
              <a:rPr kumimoji="1" lang="en-US" altLang="zh-TW" baseline="0" dirty="0" smtClean="0"/>
              <a:t> it can let the developer more flexible when design predecessor or successor functions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57558-E726-D349-875F-5DDABAC8AF89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3856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Builder Pattern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57558-E726-D349-875F-5DDABAC8AF89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074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9AAB1-5EEC-0D42-925C-F57EFDFCE9D3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9861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9AAB1-5EEC-0D42-925C-F57EFDFCE9D3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5047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9AAB1-5EEC-0D42-925C-F57EFDFCE9D3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8101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9AAB1-5EEC-0D42-925C-F57EFDFCE9D3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621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9AAB1-5EEC-0D42-925C-F57EFDFCE9D3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698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9AAB1-5EEC-0D42-925C-F57EFDFCE9D3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5997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9AAB1-5EEC-0D42-925C-F57EFDFCE9D3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6549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9AAB1-5EEC-0D42-925C-F57EFDFCE9D3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9931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9AAB1-5EEC-0D42-925C-F57EFDFCE9D3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1173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Graph&lt;Airport&gt;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whose edges connect the airports between which one can take a direct flight.</a:t>
            </a:r>
          </a:p>
          <a:p>
            <a:r>
              <a:rPr lang="en-US" altLang="zh-TW" dirty="0" err="1" smtClean="0"/>
              <a:t>ValueGraph</a:t>
            </a:r>
            <a:r>
              <a:rPr lang="en-US" altLang="zh-TW" dirty="0" smtClean="0"/>
              <a:t>&lt;Airport, Integer&gt;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whose edges values represent the time required to travel between the two </a:t>
            </a:r>
            <a:r>
              <a:rPr lang="en-US" altLang="zh-TW" dirty="0" smtClean="0"/>
              <a:t>Airport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that the edge connects.</a:t>
            </a:r>
          </a:p>
          <a:p>
            <a:r>
              <a:rPr lang="en-US" altLang="zh-TW" dirty="0" smtClean="0"/>
              <a:t>Network&lt;Airport, Flight&gt;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which the edges represent the specific flights that one can take to get from one airport to another.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57558-E726-D349-875F-5DDABAC8AF89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608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0DA1-EF09-9F4C-ADD0-5AF01CE65039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177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E151-59F1-B548-A199-2B6E43E8B5B2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669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C3DF-A20E-EF46-B37A-D0449CE84ACD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1614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6381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9A51-3B0F-B84C-8411-373BAE3ACA37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904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58E2-F88D-804C-AF78-29A91B0DE9F0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07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459F-1C71-6B4D-9BEF-E267A3D6FE09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632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96F-4E36-6C4A-8FC4-4E257258C881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668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297B-38A4-C44F-9CDE-D797B5319D3B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744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541-2256-B844-804C-20D7F5ED6F64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297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9A10-A9D9-A940-BAC3-BF8F5CD902B8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841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8544-6938-1B4F-8601-8FDABC4717F5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581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A0E2B-237B-9D4F-B1D9-8AC7CF98F806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327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microsoft.com/office/2007/relationships/hdphoto" Target="../media/hdphoto5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627645" y="1983586"/>
            <a:ext cx="2960167" cy="4986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201030" y="3874307"/>
            <a:ext cx="580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400" dirty="0">
                <a:ea typeface="Roboto" charset="0"/>
                <a:cs typeface="Roboto" charset="0"/>
              </a:rPr>
              <a:t>106-1	</a:t>
            </a:r>
            <a:r>
              <a:rPr lang="en-US" sz="1600" spc="400" dirty="0" smtClean="0">
                <a:ea typeface="Roboto" charset="0"/>
                <a:cs typeface="Roboto" charset="0"/>
              </a:rPr>
              <a:t>11/2</a:t>
            </a:r>
            <a:r>
              <a:rPr lang="en-US" sz="1600" spc="400" dirty="0">
                <a:ea typeface="Roboto" charset="0"/>
                <a:cs typeface="Roboto" charset="0"/>
              </a:rPr>
              <a:t>	Software Engineering </a:t>
            </a:r>
            <a:r>
              <a:rPr lang="en-US" sz="1600" spc="400" dirty="0" smtClean="0">
                <a:ea typeface="Roboto" charset="0"/>
                <a:cs typeface="Roboto" charset="0"/>
              </a:rPr>
              <a:t>Design</a:t>
            </a:r>
            <a:endParaRPr lang="en-US" sz="1600" spc="400" dirty="0">
              <a:ea typeface="Roboto" charset="0"/>
              <a:cs typeface="Roboto" charset="0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646489" y="2713464"/>
            <a:ext cx="1092247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15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PROJECT PROPOSAL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34658" y="4619049"/>
            <a:ext cx="4522685" cy="109225"/>
            <a:chOff x="3438554" y="3701681"/>
            <a:chExt cx="2424534" cy="65647"/>
          </a:xfrm>
        </p:grpSpPr>
        <p:sp>
          <p:nvSpPr>
            <p:cNvPr id="37" name="Rectangle 36"/>
            <p:cNvSpPr/>
            <p:nvPr/>
          </p:nvSpPr>
          <p:spPr>
            <a:xfrm>
              <a:off x="5378866" y="3701681"/>
              <a:ext cx="484222" cy="656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08710" y="3701681"/>
              <a:ext cx="484222" cy="656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23632" y="3701681"/>
              <a:ext cx="484222" cy="656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438554" y="3701681"/>
              <a:ext cx="484222" cy="656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93788" y="3701681"/>
              <a:ext cx="484222" cy="656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</p:grpSp>
      <p:sp>
        <p:nvSpPr>
          <p:cNvPr id="43" name="Rectangle 42"/>
          <p:cNvSpPr>
            <a:spLocks/>
          </p:cNvSpPr>
          <p:nvPr/>
        </p:nvSpPr>
        <p:spPr bwMode="auto">
          <a:xfrm>
            <a:off x="5393530" y="2007226"/>
            <a:ext cx="1475276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933" b="1" spc="151" dirty="0">
                <a:solidFill>
                  <a:schemeClr val="bg1"/>
                </a:solidFill>
                <a:latin typeface="Roboto Black" charset="0"/>
                <a:ea typeface="Roboto Black" charset="0"/>
                <a:cs typeface="Roboto Black" charset="0"/>
                <a:sym typeface="Bebas Neue" charset="0"/>
              </a:rPr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956613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Overview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45" y="1531520"/>
            <a:ext cx="8473510" cy="5176168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5A26-C24F-684F-9394-132E02F1CDBC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18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2" y="0"/>
            <a:ext cx="4706224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998" y="1634137"/>
            <a:ext cx="3264647" cy="40808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8954" y="1634137"/>
            <a:ext cx="3105839" cy="3324678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AEF-0194-2349-B123-3FF234D4BBC5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7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70"/>
            <a:ext cx="5818841" cy="68325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232" y="2341225"/>
            <a:ext cx="6694768" cy="2201020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C3A8-AE50-6642-BF24-228B16ACA789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6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587" y="0"/>
            <a:ext cx="4719484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55178" y="2461846"/>
            <a:ext cx="5547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 Inherit the most important class and delegate </a:t>
            </a:r>
            <a:r>
              <a:rPr lang="en-US" altLang="zh-TW" sz="2400" b="1"/>
              <a:t>the </a:t>
            </a:r>
            <a:r>
              <a:rPr lang="en-US" altLang="zh-TW" sz="2400" b="1" smtClean="0"/>
              <a:t>rest.</a:t>
            </a:r>
            <a:endParaRPr kumimoji="1" lang="zh-TW" altLang="en-US" sz="2400" b="1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C0B7-0333-8449-81EB-1BB46DC219D0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97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Cache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91121"/>
              </p:ext>
            </p:extLst>
          </p:nvPr>
        </p:nvGraphicFramePr>
        <p:xfrm>
          <a:off x="0" y="2064373"/>
          <a:ext cx="1796143" cy="3457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143"/>
              </a:tblGrid>
              <a:tr h="11523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BiMap</a:t>
                      </a:r>
                      <a:endParaRPr lang="en-US" altLang="zh-TW" sz="2000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EFF7E9"/>
                    </a:solidFill>
                  </a:tcPr>
                </a:tc>
              </a:tr>
              <a:tr h="11523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Graph</a:t>
                      </a:r>
                      <a:endParaRPr lang="en-US" altLang="zh-TW" sz="2000" b="1" baseline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1523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baseline="0" dirty="0" smtClean="0">
                          <a:solidFill>
                            <a:schemeClr val="bg1"/>
                          </a:solidFill>
                        </a:rPr>
                        <a:t>Cache</a:t>
                      </a:r>
                      <a:endParaRPr lang="en-US" altLang="zh-TW" sz="2000" b="1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EA33-8557-B54E-AB31-BE04C5A74DE2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15</a:t>
            </a:fld>
            <a:endParaRPr kumimoji="1" lang="zh-TW" altLang="en-US"/>
          </a:p>
        </p:txBody>
      </p:sp>
      <p:grpSp>
        <p:nvGrpSpPr>
          <p:cNvPr id="9" name="Group 2"/>
          <p:cNvGrpSpPr/>
          <p:nvPr/>
        </p:nvGrpSpPr>
        <p:grpSpPr>
          <a:xfrm>
            <a:off x="3834658" y="4619049"/>
            <a:ext cx="4522685" cy="109225"/>
            <a:chOff x="3438554" y="3701681"/>
            <a:chExt cx="2424534" cy="65647"/>
          </a:xfrm>
        </p:grpSpPr>
        <p:sp>
          <p:nvSpPr>
            <p:cNvPr id="10" name="Rectangle 36"/>
            <p:cNvSpPr/>
            <p:nvPr/>
          </p:nvSpPr>
          <p:spPr>
            <a:xfrm>
              <a:off x="5378866" y="3701681"/>
              <a:ext cx="484222" cy="656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11" name="Rectangle 37"/>
            <p:cNvSpPr/>
            <p:nvPr/>
          </p:nvSpPr>
          <p:spPr>
            <a:xfrm>
              <a:off x="4408710" y="3701681"/>
              <a:ext cx="484222" cy="656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12" name="Rectangle 38"/>
            <p:cNvSpPr/>
            <p:nvPr/>
          </p:nvSpPr>
          <p:spPr>
            <a:xfrm>
              <a:off x="3923632" y="3701681"/>
              <a:ext cx="484222" cy="656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13" name="Rectangle 39"/>
            <p:cNvSpPr/>
            <p:nvPr/>
          </p:nvSpPr>
          <p:spPr>
            <a:xfrm>
              <a:off x="3438554" y="3701681"/>
              <a:ext cx="484222" cy="656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14" name="Rectangle 40"/>
            <p:cNvSpPr/>
            <p:nvPr/>
          </p:nvSpPr>
          <p:spPr>
            <a:xfrm>
              <a:off x="4893788" y="3701681"/>
              <a:ext cx="484222" cy="656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</p:grpSp>
    </p:spTree>
    <p:extLst>
      <p:ext uri="{BB962C8B-B14F-4D97-AF65-F5344CB8AC3E}">
        <p14:creationId xmlns:p14="http://schemas.microsoft.com/office/powerpoint/2010/main" val="6300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2876" y="1550987"/>
            <a:ext cx="9097175" cy="4805363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36FA-C136-2741-BEB8-DFF8964ED51F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75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45685"/>
          <a:stretch/>
        </p:blipFill>
        <p:spPr>
          <a:xfrm>
            <a:off x="5143497" y="898053"/>
            <a:ext cx="7068057" cy="499656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61629"/>
          <a:stretch/>
        </p:blipFill>
        <p:spPr>
          <a:xfrm>
            <a:off x="150266" y="898052"/>
            <a:ext cx="4993231" cy="4996561"/>
          </a:xfrm>
          <a:prstGeom prst="rect">
            <a:avLst/>
          </a:prstGeom>
        </p:spPr>
      </p:pic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EE2C-3D18-6846-83B9-0BDDA59AC4B2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30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2077" y="1369748"/>
            <a:ext cx="7759366" cy="5373552"/>
          </a:xfrm>
          <a:prstGeom prst="rect">
            <a:avLst/>
          </a:prstGeom>
        </p:spPr>
      </p:pic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42C-D039-1D43-8A02-2DF71A6384B8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549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0762" y="990905"/>
            <a:ext cx="7190476" cy="4876190"/>
          </a:xfrm>
          <a:prstGeom prst="rect">
            <a:avLst/>
          </a:prstGeom>
        </p:spPr>
      </p:pic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DABC-898B-7A4E-88AA-952B9B075391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80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2525" y="3669315"/>
            <a:ext cx="304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151" dirty="0">
                <a:solidFill>
                  <a:schemeClr val="accent2"/>
                </a:solidFill>
                <a:ea typeface="Roboto Bold" charset="0"/>
                <a:cs typeface="Roboto Bold" charset="0"/>
              </a:rPr>
              <a:t>Any questions?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8095" y="2643394"/>
            <a:ext cx="2636042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867" b="1" dirty="0">
                <a:solidFill>
                  <a:schemeClr val="accent1"/>
                </a:solidFill>
                <a:ea typeface="Roboto Bold" charset="0"/>
                <a:cs typeface="Roboto Bold" charset="0"/>
              </a:rPr>
              <a:t>Thanks!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8900630" y="4586329"/>
            <a:ext cx="2822198" cy="1770021"/>
            <a:chOff x="6349257" y="4830985"/>
            <a:chExt cx="2822198" cy="1770021"/>
          </a:xfrm>
        </p:grpSpPr>
        <p:sp>
          <p:nvSpPr>
            <p:cNvPr id="5" name="Rectangle 36"/>
            <p:cNvSpPr/>
            <p:nvPr/>
          </p:nvSpPr>
          <p:spPr>
            <a:xfrm rot="16200000">
              <a:off x="8665213" y="5228002"/>
              <a:ext cx="903260" cy="1092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6" name="Rectangle 37"/>
            <p:cNvSpPr/>
            <p:nvPr/>
          </p:nvSpPr>
          <p:spPr>
            <a:xfrm>
              <a:off x="8158970" y="6484299"/>
              <a:ext cx="903260" cy="1092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7" name="Rectangle 38"/>
            <p:cNvSpPr/>
            <p:nvPr/>
          </p:nvSpPr>
          <p:spPr>
            <a:xfrm>
              <a:off x="7254113" y="6484299"/>
              <a:ext cx="903260" cy="109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8" name="Rectangle 39"/>
            <p:cNvSpPr/>
            <p:nvPr/>
          </p:nvSpPr>
          <p:spPr>
            <a:xfrm>
              <a:off x="6349257" y="6484299"/>
              <a:ext cx="903260" cy="1092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10" name="Rectangle 40"/>
            <p:cNvSpPr/>
            <p:nvPr/>
          </p:nvSpPr>
          <p:spPr>
            <a:xfrm rot="16200000">
              <a:off x="8665213" y="6094763"/>
              <a:ext cx="903260" cy="1092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</p:grpSp>
      <p:grpSp>
        <p:nvGrpSpPr>
          <p:cNvPr id="11" name="群組 10"/>
          <p:cNvGrpSpPr/>
          <p:nvPr/>
        </p:nvGrpSpPr>
        <p:grpSpPr>
          <a:xfrm rot="10800000">
            <a:off x="464200" y="429298"/>
            <a:ext cx="2822198" cy="1770021"/>
            <a:chOff x="6349257" y="4830985"/>
            <a:chExt cx="2822198" cy="1770021"/>
          </a:xfrm>
        </p:grpSpPr>
        <p:sp>
          <p:nvSpPr>
            <p:cNvPr id="12" name="Rectangle 36"/>
            <p:cNvSpPr/>
            <p:nvPr/>
          </p:nvSpPr>
          <p:spPr>
            <a:xfrm rot="16200000">
              <a:off x="8665213" y="5228002"/>
              <a:ext cx="903260" cy="1092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13" name="Rectangle 37"/>
            <p:cNvSpPr/>
            <p:nvPr/>
          </p:nvSpPr>
          <p:spPr>
            <a:xfrm>
              <a:off x="8158970" y="6484299"/>
              <a:ext cx="903260" cy="1092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14" name="Rectangle 38"/>
            <p:cNvSpPr/>
            <p:nvPr/>
          </p:nvSpPr>
          <p:spPr>
            <a:xfrm>
              <a:off x="7254113" y="6484299"/>
              <a:ext cx="903260" cy="109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15" name="Rectangle 39"/>
            <p:cNvSpPr/>
            <p:nvPr/>
          </p:nvSpPr>
          <p:spPr>
            <a:xfrm>
              <a:off x="6349257" y="6484299"/>
              <a:ext cx="903260" cy="1092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16" name="Rectangle 40"/>
            <p:cNvSpPr/>
            <p:nvPr/>
          </p:nvSpPr>
          <p:spPr>
            <a:xfrm rot="16200000">
              <a:off x="8665213" y="6094763"/>
              <a:ext cx="903260" cy="1092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</p:grpSp>
    </p:spTree>
    <p:extLst>
      <p:ext uri="{BB962C8B-B14F-4D97-AF65-F5344CB8AC3E}">
        <p14:creationId xmlns:p14="http://schemas.microsoft.com/office/powerpoint/2010/main" val="102962131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WBS</a:t>
            </a:r>
            <a:endParaRPr kumimoji="1" lang="zh-TW" altLang="en-US" dirty="0"/>
          </a:p>
        </p:txBody>
      </p:sp>
      <p:pic>
        <p:nvPicPr>
          <p:cNvPr id="1026" name="Picture 2" descr="https://lh4.googleusercontent.com/pGgX4xqNqReaRJp4tBJX0kRZ5wVOxu0-03gxKYbPPguIxYTluA0hDkSdOb0_9gh4F0Qtvq2nfPOCBX-ncV4cMpa7pWhL5TVyW94NxcmmqPJDimNZ5hsyOIQ1tX94C5FcR4-C6-u3pP9kvjGiy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69"/>
          <a:stretch/>
        </p:blipFill>
        <p:spPr bwMode="auto">
          <a:xfrm>
            <a:off x="1475014" y="2489467"/>
            <a:ext cx="9000000" cy="273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群組 3"/>
          <p:cNvGrpSpPr/>
          <p:nvPr/>
        </p:nvGrpSpPr>
        <p:grpSpPr>
          <a:xfrm>
            <a:off x="8900630" y="4586329"/>
            <a:ext cx="2822198" cy="1770021"/>
            <a:chOff x="6349257" y="4830985"/>
            <a:chExt cx="2822198" cy="1770021"/>
          </a:xfrm>
        </p:grpSpPr>
        <p:sp>
          <p:nvSpPr>
            <p:cNvPr id="6" name="Rectangle 36"/>
            <p:cNvSpPr/>
            <p:nvPr/>
          </p:nvSpPr>
          <p:spPr>
            <a:xfrm rot="16200000">
              <a:off x="8665213" y="5228002"/>
              <a:ext cx="903260" cy="1092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7" name="Rectangle 37"/>
            <p:cNvSpPr/>
            <p:nvPr/>
          </p:nvSpPr>
          <p:spPr>
            <a:xfrm>
              <a:off x="8158970" y="6484299"/>
              <a:ext cx="903260" cy="1092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8" name="Rectangle 38"/>
            <p:cNvSpPr/>
            <p:nvPr/>
          </p:nvSpPr>
          <p:spPr>
            <a:xfrm>
              <a:off x="7254113" y="6484299"/>
              <a:ext cx="903260" cy="109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9" name="Rectangle 39"/>
            <p:cNvSpPr/>
            <p:nvPr/>
          </p:nvSpPr>
          <p:spPr>
            <a:xfrm>
              <a:off x="6349257" y="6484299"/>
              <a:ext cx="903260" cy="1092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10" name="Rectangle 40"/>
            <p:cNvSpPr/>
            <p:nvPr/>
          </p:nvSpPr>
          <p:spPr>
            <a:xfrm rot="16200000">
              <a:off x="8665213" y="6094763"/>
              <a:ext cx="903260" cy="1092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</p:grp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5069-E298-B34D-8F54-607C42FF24AF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3</a:t>
            </a:fld>
            <a:endParaRPr kumimoji="1" lang="zh-TW" altLang="en-US"/>
          </a:p>
        </p:txBody>
      </p:sp>
      <p:grpSp>
        <p:nvGrpSpPr>
          <p:cNvPr id="21" name="群組 20"/>
          <p:cNvGrpSpPr/>
          <p:nvPr/>
        </p:nvGrpSpPr>
        <p:grpSpPr>
          <a:xfrm rot="10800000">
            <a:off x="464200" y="429298"/>
            <a:ext cx="2822198" cy="1770021"/>
            <a:chOff x="6349257" y="4830985"/>
            <a:chExt cx="2822198" cy="1770021"/>
          </a:xfrm>
        </p:grpSpPr>
        <p:sp>
          <p:nvSpPr>
            <p:cNvPr id="22" name="Rectangle 36"/>
            <p:cNvSpPr/>
            <p:nvPr/>
          </p:nvSpPr>
          <p:spPr>
            <a:xfrm rot="16200000">
              <a:off x="8665213" y="5228002"/>
              <a:ext cx="903260" cy="1092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23" name="Rectangle 37"/>
            <p:cNvSpPr/>
            <p:nvPr/>
          </p:nvSpPr>
          <p:spPr>
            <a:xfrm>
              <a:off x="8158970" y="6484299"/>
              <a:ext cx="903260" cy="1092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24" name="Rectangle 38"/>
            <p:cNvSpPr/>
            <p:nvPr/>
          </p:nvSpPr>
          <p:spPr>
            <a:xfrm>
              <a:off x="7254113" y="6484299"/>
              <a:ext cx="903260" cy="109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25" name="Rectangle 39"/>
            <p:cNvSpPr/>
            <p:nvPr/>
          </p:nvSpPr>
          <p:spPr>
            <a:xfrm>
              <a:off x="6349257" y="6484299"/>
              <a:ext cx="903260" cy="1092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26" name="Rectangle 40"/>
            <p:cNvSpPr/>
            <p:nvPr/>
          </p:nvSpPr>
          <p:spPr>
            <a:xfrm rot="16200000">
              <a:off x="8665213" y="6094763"/>
              <a:ext cx="903260" cy="1092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</p:grpSp>
    </p:spTree>
    <p:extLst>
      <p:ext uri="{BB962C8B-B14F-4D97-AF65-F5344CB8AC3E}">
        <p14:creationId xmlns:p14="http://schemas.microsoft.com/office/powerpoint/2010/main" val="6627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WBS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630" y="1430691"/>
            <a:ext cx="6992740" cy="4474028"/>
          </a:xfrm>
          <a:prstGeom prst="rect">
            <a:avLst/>
          </a:prstGeom>
        </p:spPr>
      </p:pic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EAAE-8383-0D43-9B89-33291056FA73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4</a:t>
            </a:fld>
            <a:endParaRPr kumimoji="1"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8900630" y="4586329"/>
            <a:ext cx="2822198" cy="1770021"/>
            <a:chOff x="6349257" y="4830985"/>
            <a:chExt cx="2822198" cy="1770021"/>
          </a:xfrm>
        </p:grpSpPr>
        <p:sp>
          <p:nvSpPr>
            <p:cNvPr id="21" name="Rectangle 36"/>
            <p:cNvSpPr/>
            <p:nvPr/>
          </p:nvSpPr>
          <p:spPr>
            <a:xfrm rot="16200000">
              <a:off x="8665213" y="5228002"/>
              <a:ext cx="903260" cy="1092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22" name="Rectangle 37"/>
            <p:cNvSpPr/>
            <p:nvPr/>
          </p:nvSpPr>
          <p:spPr>
            <a:xfrm>
              <a:off x="8158970" y="6484299"/>
              <a:ext cx="903260" cy="1092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23" name="Rectangle 38"/>
            <p:cNvSpPr/>
            <p:nvPr/>
          </p:nvSpPr>
          <p:spPr>
            <a:xfrm>
              <a:off x="7254113" y="6484299"/>
              <a:ext cx="903260" cy="109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24" name="Rectangle 39"/>
            <p:cNvSpPr/>
            <p:nvPr/>
          </p:nvSpPr>
          <p:spPr>
            <a:xfrm>
              <a:off x="6349257" y="6484299"/>
              <a:ext cx="903260" cy="1092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25" name="Rectangle 40"/>
            <p:cNvSpPr/>
            <p:nvPr/>
          </p:nvSpPr>
          <p:spPr>
            <a:xfrm rot="16200000">
              <a:off x="8665213" y="6094763"/>
              <a:ext cx="903260" cy="1092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</p:grpSp>
      <p:grpSp>
        <p:nvGrpSpPr>
          <p:cNvPr id="26" name="群組 25"/>
          <p:cNvGrpSpPr/>
          <p:nvPr/>
        </p:nvGrpSpPr>
        <p:grpSpPr>
          <a:xfrm rot="10800000">
            <a:off x="464200" y="429298"/>
            <a:ext cx="2822198" cy="1770021"/>
            <a:chOff x="6349257" y="4830985"/>
            <a:chExt cx="2822198" cy="1770021"/>
          </a:xfrm>
        </p:grpSpPr>
        <p:sp>
          <p:nvSpPr>
            <p:cNvPr id="27" name="Rectangle 36"/>
            <p:cNvSpPr/>
            <p:nvPr/>
          </p:nvSpPr>
          <p:spPr>
            <a:xfrm rot="16200000">
              <a:off x="8665213" y="5228002"/>
              <a:ext cx="903260" cy="1092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28" name="Rectangle 37"/>
            <p:cNvSpPr/>
            <p:nvPr/>
          </p:nvSpPr>
          <p:spPr>
            <a:xfrm>
              <a:off x="8158970" y="6484299"/>
              <a:ext cx="903260" cy="1092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29" name="Rectangle 38"/>
            <p:cNvSpPr/>
            <p:nvPr/>
          </p:nvSpPr>
          <p:spPr>
            <a:xfrm>
              <a:off x="7254113" y="6484299"/>
              <a:ext cx="903260" cy="109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30" name="Rectangle 39"/>
            <p:cNvSpPr/>
            <p:nvPr/>
          </p:nvSpPr>
          <p:spPr>
            <a:xfrm>
              <a:off x="6349257" y="6484299"/>
              <a:ext cx="903260" cy="1092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31" name="Rectangle 40"/>
            <p:cNvSpPr/>
            <p:nvPr/>
          </p:nvSpPr>
          <p:spPr>
            <a:xfrm rot="16200000">
              <a:off x="8665213" y="6094763"/>
              <a:ext cx="903260" cy="1092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</p:grpSp>
      <p:sp>
        <p:nvSpPr>
          <p:cNvPr id="32" name="框架 31"/>
          <p:cNvSpPr/>
          <p:nvPr/>
        </p:nvSpPr>
        <p:spPr>
          <a:xfrm>
            <a:off x="4931229" y="3461657"/>
            <a:ext cx="1306285" cy="3429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WBS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00" y="2710596"/>
            <a:ext cx="9000000" cy="2388626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A7A6-3028-3C4B-8661-E32F5FF9C1DA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5</a:t>
            </a:fld>
            <a:endParaRPr kumimoji="1"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8900630" y="4586329"/>
            <a:ext cx="2822198" cy="1770021"/>
            <a:chOff x="6349257" y="4830985"/>
            <a:chExt cx="2822198" cy="1770021"/>
          </a:xfrm>
        </p:grpSpPr>
        <p:sp>
          <p:nvSpPr>
            <p:cNvPr id="15" name="Rectangle 36"/>
            <p:cNvSpPr/>
            <p:nvPr/>
          </p:nvSpPr>
          <p:spPr>
            <a:xfrm rot="16200000">
              <a:off x="8665213" y="5228002"/>
              <a:ext cx="903260" cy="1092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16" name="Rectangle 37"/>
            <p:cNvSpPr/>
            <p:nvPr/>
          </p:nvSpPr>
          <p:spPr>
            <a:xfrm>
              <a:off x="8158970" y="6484299"/>
              <a:ext cx="903260" cy="1092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17" name="Rectangle 38"/>
            <p:cNvSpPr/>
            <p:nvPr/>
          </p:nvSpPr>
          <p:spPr>
            <a:xfrm>
              <a:off x="7254113" y="6484299"/>
              <a:ext cx="903260" cy="109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18" name="Rectangle 39"/>
            <p:cNvSpPr/>
            <p:nvPr/>
          </p:nvSpPr>
          <p:spPr>
            <a:xfrm>
              <a:off x="6349257" y="6484299"/>
              <a:ext cx="903260" cy="1092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19" name="Rectangle 40"/>
            <p:cNvSpPr/>
            <p:nvPr/>
          </p:nvSpPr>
          <p:spPr>
            <a:xfrm rot="16200000">
              <a:off x="8665213" y="6094763"/>
              <a:ext cx="903260" cy="1092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</p:grpSp>
      <p:grpSp>
        <p:nvGrpSpPr>
          <p:cNvPr id="20" name="群組 19"/>
          <p:cNvGrpSpPr/>
          <p:nvPr/>
        </p:nvGrpSpPr>
        <p:grpSpPr>
          <a:xfrm rot="10800000">
            <a:off x="464200" y="429298"/>
            <a:ext cx="2822198" cy="1770021"/>
            <a:chOff x="6349257" y="4830985"/>
            <a:chExt cx="2822198" cy="1770021"/>
          </a:xfrm>
        </p:grpSpPr>
        <p:sp>
          <p:nvSpPr>
            <p:cNvPr id="21" name="Rectangle 36"/>
            <p:cNvSpPr/>
            <p:nvPr/>
          </p:nvSpPr>
          <p:spPr>
            <a:xfrm rot="16200000">
              <a:off x="8665213" y="5228002"/>
              <a:ext cx="903260" cy="1092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22" name="Rectangle 37"/>
            <p:cNvSpPr/>
            <p:nvPr/>
          </p:nvSpPr>
          <p:spPr>
            <a:xfrm>
              <a:off x="8158970" y="6484299"/>
              <a:ext cx="903260" cy="1092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23" name="Rectangle 38"/>
            <p:cNvSpPr/>
            <p:nvPr/>
          </p:nvSpPr>
          <p:spPr>
            <a:xfrm>
              <a:off x="7254113" y="6484299"/>
              <a:ext cx="903260" cy="109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24" name="Rectangle 39"/>
            <p:cNvSpPr/>
            <p:nvPr/>
          </p:nvSpPr>
          <p:spPr>
            <a:xfrm>
              <a:off x="6349257" y="6484299"/>
              <a:ext cx="903260" cy="1092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25" name="Rectangle 40"/>
            <p:cNvSpPr/>
            <p:nvPr/>
          </p:nvSpPr>
          <p:spPr>
            <a:xfrm rot="16200000">
              <a:off x="8665213" y="6094763"/>
              <a:ext cx="903260" cy="1092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</p:grpSp>
      <p:sp>
        <p:nvSpPr>
          <p:cNvPr id="26" name="框架 25"/>
          <p:cNvSpPr/>
          <p:nvPr/>
        </p:nvSpPr>
        <p:spPr>
          <a:xfrm>
            <a:off x="4789715" y="3020785"/>
            <a:ext cx="1306285" cy="3429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WBS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00" y="2133433"/>
            <a:ext cx="9000000" cy="3412322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5CBC-A916-AC45-8D51-FA2A4CBD2209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6</a:t>
            </a:fld>
            <a:endParaRPr kumimoji="1"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8900630" y="4586329"/>
            <a:ext cx="2822198" cy="1770021"/>
            <a:chOff x="6349257" y="4830985"/>
            <a:chExt cx="2822198" cy="1770021"/>
          </a:xfrm>
        </p:grpSpPr>
        <p:sp>
          <p:nvSpPr>
            <p:cNvPr id="15" name="Rectangle 36"/>
            <p:cNvSpPr/>
            <p:nvPr/>
          </p:nvSpPr>
          <p:spPr>
            <a:xfrm rot="16200000">
              <a:off x="8665213" y="5228002"/>
              <a:ext cx="903260" cy="1092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16" name="Rectangle 37"/>
            <p:cNvSpPr/>
            <p:nvPr/>
          </p:nvSpPr>
          <p:spPr>
            <a:xfrm>
              <a:off x="8158970" y="6484299"/>
              <a:ext cx="903260" cy="1092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17" name="Rectangle 38"/>
            <p:cNvSpPr/>
            <p:nvPr/>
          </p:nvSpPr>
          <p:spPr>
            <a:xfrm>
              <a:off x="7254113" y="6484299"/>
              <a:ext cx="903260" cy="109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18" name="Rectangle 39"/>
            <p:cNvSpPr/>
            <p:nvPr/>
          </p:nvSpPr>
          <p:spPr>
            <a:xfrm>
              <a:off x="6349257" y="6484299"/>
              <a:ext cx="903260" cy="1092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19" name="Rectangle 40"/>
            <p:cNvSpPr/>
            <p:nvPr/>
          </p:nvSpPr>
          <p:spPr>
            <a:xfrm rot="16200000">
              <a:off x="8665213" y="6094763"/>
              <a:ext cx="903260" cy="1092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</p:grpSp>
      <p:grpSp>
        <p:nvGrpSpPr>
          <p:cNvPr id="20" name="群組 19"/>
          <p:cNvGrpSpPr/>
          <p:nvPr/>
        </p:nvGrpSpPr>
        <p:grpSpPr>
          <a:xfrm rot="10800000">
            <a:off x="464200" y="429298"/>
            <a:ext cx="2822198" cy="1770021"/>
            <a:chOff x="6349257" y="4830985"/>
            <a:chExt cx="2822198" cy="1770021"/>
          </a:xfrm>
        </p:grpSpPr>
        <p:sp>
          <p:nvSpPr>
            <p:cNvPr id="21" name="Rectangle 36"/>
            <p:cNvSpPr/>
            <p:nvPr/>
          </p:nvSpPr>
          <p:spPr>
            <a:xfrm rot="16200000">
              <a:off x="8665213" y="5228002"/>
              <a:ext cx="903260" cy="1092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22" name="Rectangle 37"/>
            <p:cNvSpPr/>
            <p:nvPr/>
          </p:nvSpPr>
          <p:spPr>
            <a:xfrm>
              <a:off x="8158970" y="6484299"/>
              <a:ext cx="903260" cy="1092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23" name="Rectangle 38"/>
            <p:cNvSpPr/>
            <p:nvPr/>
          </p:nvSpPr>
          <p:spPr>
            <a:xfrm>
              <a:off x="7254113" y="6484299"/>
              <a:ext cx="903260" cy="109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24" name="Rectangle 39"/>
            <p:cNvSpPr/>
            <p:nvPr/>
          </p:nvSpPr>
          <p:spPr>
            <a:xfrm>
              <a:off x="6349257" y="6484299"/>
              <a:ext cx="903260" cy="1092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25" name="Rectangle 40"/>
            <p:cNvSpPr/>
            <p:nvPr/>
          </p:nvSpPr>
          <p:spPr>
            <a:xfrm rot="16200000">
              <a:off x="8665213" y="6094763"/>
              <a:ext cx="903260" cy="1092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</p:grpSp>
      <p:sp>
        <p:nvSpPr>
          <p:cNvPr id="26" name="框架 25"/>
          <p:cNvSpPr/>
          <p:nvPr/>
        </p:nvSpPr>
        <p:spPr>
          <a:xfrm>
            <a:off x="4789715" y="2465614"/>
            <a:ext cx="1306285" cy="3429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2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222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Estimation Model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38048"/>
          <a:stretch/>
        </p:blipFill>
        <p:spPr>
          <a:xfrm>
            <a:off x="1551216" y="1151705"/>
            <a:ext cx="9000000" cy="27491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216" y="3900874"/>
            <a:ext cx="9000000" cy="265178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607" y="411951"/>
            <a:ext cx="2933700" cy="546100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9E32-0206-0745-B952-B240671632CF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73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表格 44"/>
          <p:cNvGraphicFramePr>
            <a:graphicFrameLocks noGrp="1"/>
          </p:cNvGraphicFramePr>
          <p:nvPr>
            <p:extLst/>
          </p:nvPr>
        </p:nvGraphicFramePr>
        <p:xfrm>
          <a:off x="0" y="2064373"/>
          <a:ext cx="1796143" cy="3457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143"/>
              </a:tblGrid>
              <a:tr h="11523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BiMap</a:t>
                      </a:r>
                      <a:endParaRPr lang="en-US" altLang="zh-TW" sz="2000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1523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Graph</a:t>
                      </a:r>
                      <a:endParaRPr lang="en-US" altLang="zh-TW" sz="2000" b="1" baseline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1523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Cache</a:t>
                      </a:r>
                      <a:endParaRPr lang="en-US" altLang="zh-TW" sz="2000" b="1" baseline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BiMap</a:t>
            </a:r>
            <a:endParaRPr kumimoji="1" lang="zh-TW" altLang="en-US" b="1" dirty="0"/>
          </a:p>
        </p:txBody>
      </p:sp>
      <p:sp>
        <p:nvSpPr>
          <p:cNvPr id="23" name="文字版面配置區 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FB1E-A479-9F4D-8551-1EA5C89434EB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8</a:t>
            </a:fld>
            <a:endParaRPr kumimoji="1" lang="zh-TW" altLang="en-US"/>
          </a:p>
        </p:txBody>
      </p:sp>
      <p:grpSp>
        <p:nvGrpSpPr>
          <p:cNvPr id="24" name="Group 2"/>
          <p:cNvGrpSpPr/>
          <p:nvPr/>
        </p:nvGrpSpPr>
        <p:grpSpPr>
          <a:xfrm>
            <a:off x="3834658" y="4619049"/>
            <a:ext cx="4522685" cy="109225"/>
            <a:chOff x="3438554" y="3701681"/>
            <a:chExt cx="2424534" cy="65647"/>
          </a:xfrm>
        </p:grpSpPr>
        <p:sp>
          <p:nvSpPr>
            <p:cNvPr id="25" name="Rectangle 36"/>
            <p:cNvSpPr/>
            <p:nvPr/>
          </p:nvSpPr>
          <p:spPr>
            <a:xfrm>
              <a:off x="5378866" y="3701681"/>
              <a:ext cx="484222" cy="656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26" name="Rectangle 37"/>
            <p:cNvSpPr/>
            <p:nvPr/>
          </p:nvSpPr>
          <p:spPr>
            <a:xfrm>
              <a:off x="4408710" y="3701681"/>
              <a:ext cx="484222" cy="656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27" name="Rectangle 38"/>
            <p:cNvSpPr/>
            <p:nvPr/>
          </p:nvSpPr>
          <p:spPr>
            <a:xfrm>
              <a:off x="3923632" y="3701681"/>
              <a:ext cx="484222" cy="656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28" name="Rectangle 39"/>
            <p:cNvSpPr/>
            <p:nvPr/>
          </p:nvSpPr>
          <p:spPr>
            <a:xfrm>
              <a:off x="3438554" y="3701681"/>
              <a:ext cx="484222" cy="656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29" name="Rectangle 40"/>
            <p:cNvSpPr/>
            <p:nvPr/>
          </p:nvSpPr>
          <p:spPr>
            <a:xfrm>
              <a:off x="4893788" y="3701681"/>
              <a:ext cx="484222" cy="656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</p:grpSp>
    </p:spTree>
    <p:extLst>
      <p:ext uri="{BB962C8B-B14F-4D97-AF65-F5344CB8AC3E}">
        <p14:creationId xmlns:p14="http://schemas.microsoft.com/office/powerpoint/2010/main" val="20229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60" y="207709"/>
            <a:ext cx="6315454" cy="649684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DD40-0D58-854C-8BF1-264D810C7F59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79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76400"/>
              </p:ext>
            </p:extLst>
          </p:nvPr>
        </p:nvGraphicFramePr>
        <p:xfrm>
          <a:off x="0" y="2064373"/>
          <a:ext cx="1796143" cy="3457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143"/>
              </a:tblGrid>
              <a:tr h="11523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BiMap</a:t>
                      </a:r>
                      <a:endParaRPr lang="en-US" altLang="zh-TW" sz="2000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EFF7E9"/>
                    </a:solidFill>
                  </a:tcPr>
                </a:tc>
              </a:tr>
              <a:tr h="11523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baseline="0" dirty="0" smtClean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en-US" altLang="zh-TW" sz="2000" b="1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11523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Cache</a:t>
                      </a:r>
                      <a:endParaRPr lang="en-US" altLang="zh-TW" sz="2000" b="1" baseline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Graph</a:t>
            </a:r>
            <a:endParaRPr kumimoji="1" lang="en-US" altLang="zh-TW" b="1" dirty="0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D7E9-209B-9D43-A1A2-20D0EB0776A3}" type="datetime1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10</a:t>
            </a:fld>
            <a:endParaRPr kumimoji="1" lang="zh-TW" altLang="en-US"/>
          </a:p>
        </p:txBody>
      </p:sp>
      <p:grpSp>
        <p:nvGrpSpPr>
          <p:cNvPr id="14" name="Group 2"/>
          <p:cNvGrpSpPr/>
          <p:nvPr/>
        </p:nvGrpSpPr>
        <p:grpSpPr>
          <a:xfrm>
            <a:off x="3834658" y="4619049"/>
            <a:ext cx="4522685" cy="109225"/>
            <a:chOff x="3438554" y="3701681"/>
            <a:chExt cx="2424534" cy="65647"/>
          </a:xfrm>
        </p:grpSpPr>
        <p:sp>
          <p:nvSpPr>
            <p:cNvPr id="15" name="Rectangle 36"/>
            <p:cNvSpPr/>
            <p:nvPr/>
          </p:nvSpPr>
          <p:spPr>
            <a:xfrm>
              <a:off x="5378866" y="3701681"/>
              <a:ext cx="484222" cy="656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16" name="Rectangle 37"/>
            <p:cNvSpPr/>
            <p:nvPr/>
          </p:nvSpPr>
          <p:spPr>
            <a:xfrm>
              <a:off x="4408710" y="3701681"/>
              <a:ext cx="484222" cy="656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17" name="Rectangle 38"/>
            <p:cNvSpPr/>
            <p:nvPr/>
          </p:nvSpPr>
          <p:spPr>
            <a:xfrm>
              <a:off x="3923632" y="3701681"/>
              <a:ext cx="484222" cy="656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18" name="Rectangle 39"/>
            <p:cNvSpPr/>
            <p:nvPr/>
          </p:nvSpPr>
          <p:spPr>
            <a:xfrm>
              <a:off x="3438554" y="3701681"/>
              <a:ext cx="484222" cy="656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19" name="Rectangle 40"/>
            <p:cNvSpPr/>
            <p:nvPr/>
          </p:nvSpPr>
          <p:spPr>
            <a:xfrm>
              <a:off x="4893788" y="3701681"/>
              <a:ext cx="484222" cy="656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</p:grpSp>
    </p:spTree>
    <p:extLst>
      <p:ext uri="{BB962C8B-B14F-4D97-AF65-F5344CB8AC3E}">
        <p14:creationId xmlns:p14="http://schemas.microsoft.com/office/powerpoint/2010/main" val="4950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1062</TotalTime>
  <Words>129</Words>
  <Application>Microsoft Macintosh PowerPoint</Application>
  <PresentationFormat>寬螢幕</PresentationFormat>
  <Paragraphs>77</Paragraphs>
  <Slides>19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Bebas Neue</vt:lpstr>
      <vt:lpstr>Calibri</vt:lpstr>
      <vt:lpstr>Roboto</vt:lpstr>
      <vt:lpstr>Roboto Black</vt:lpstr>
      <vt:lpstr>Roboto Bold</vt:lpstr>
      <vt:lpstr>新細明體</vt:lpstr>
      <vt:lpstr>Arial</vt:lpstr>
      <vt:lpstr>Office 佈景主題</vt:lpstr>
      <vt:lpstr>PowerPoint 簡報</vt:lpstr>
      <vt:lpstr>WBS</vt:lpstr>
      <vt:lpstr>WBS</vt:lpstr>
      <vt:lpstr>WBS</vt:lpstr>
      <vt:lpstr>WBS</vt:lpstr>
      <vt:lpstr>Estimation Model</vt:lpstr>
      <vt:lpstr>BiMap</vt:lpstr>
      <vt:lpstr>PowerPoint 簡報</vt:lpstr>
      <vt:lpstr>Graph</vt:lpstr>
      <vt:lpstr>Overview</vt:lpstr>
      <vt:lpstr>PowerPoint 簡報</vt:lpstr>
      <vt:lpstr>PowerPoint 簡報</vt:lpstr>
      <vt:lpstr>PowerPoint 簡報</vt:lpstr>
      <vt:lpstr>Cache</vt:lpstr>
      <vt:lpstr>Overview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方珮雯</dc:creator>
  <cp:lastModifiedBy>方珮雯</cp:lastModifiedBy>
  <cp:revision>59</cp:revision>
  <dcterms:created xsi:type="dcterms:W3CDTF">2017-10-04T03:41:06Z</dcterms:created>
  <dcterms:modified xsi:type="dcterms:W3CDTF">2017-11-02T05:08:33Z</dcterms:modified>
</cp:coreProperties>
</file>