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2" r:id="rId1"/>
  </p:sldMasterIdLst>
  <p:notesMasterIdLst>
    <p:notesMasterId r:id="rId21"/>
  </p:notesMasterIdLst>
  <p:sldIdLst>
    <p:sldId id="276" r:id="rId2"/>
    <p:sldId id="277" r:id="rId3"/>
    <p:sldId id="297" r:id="rId4"/>
    <p:sldId id="278" r:id="rId5"/>
    <p:sldId id="280" r:id="rId6"/>
    <p:sldId id="279" r:id="rId7"/>
    <p:sldId id="281" r:id="rId8"/>
    <p:sldId id="282" r:id="rId9"/>
    <p:sldId id="283" r:id="rId10"/>
    <p:sldId id="287" r:id="rId11"/>
    <p:sldId id="290" r:id="rId12"/>
    <p:sldId id="289" r:id="rId13"/>
    <p:sldId id="288" r:id="rId14"/>
    <p:sldId id="285" r:id="rId15"/>
    <p:sldId id="296" r:id="rId16"/>
    <p:sldId id="284" r:id="rId17"/>
    <p:sldId id="286" r:id="rId18"/>
    <p:sldId id="291" r:id="rId19"/>
    <p:sldId id="29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6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77341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1527618"/>
            <a:ext cx="6477000" cy="1367752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dirty="0" smtClean="0"/>
              <a:t>按一下以編輯母片標題樣式</a:t>
            </a:r>
            <a:endParaRPr kumimoji="0" lang="en-US" dirty="0"/>
          </a:p>
        </p:txBody>
      </p:sp>
      <p:sp>
        <p:nvSpPr>
          <p:cNvPr id="9" name="子標題 8"/>
          <p:cNvSpPr>
            <a:spLocks noGrp="1"/>
          </p:cNvSpPr>
          <p:nvPr>
            <p:ph type="subTitle" idx="1"/>
          </p:nvPr>
        </p:nvSpPr>
        <p:spPr>
          <a:xfrm>
            <a:off x="2362200" y="2975303"/>
            <a:ext cx="6705600" cy="2076575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 smtClean="0"/>
              <a:t>按一下以編輯母片子標題樣式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2C2602B-2923-458C-BF56-5B6C004AB994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72965-60E4-42B5-B4F8-8289A7B819E9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6553200" y="457201"/>
            <a:ext cx="2057400" cy="4137422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5562600" cy="413742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4686302"/>
            <a:ext cx="2209800" cy="273844"/>
          </a:xfrm>
        </p:spPr>
        <p:txBody>
          <a:bodyPr/>
          <a:lstStyle/>
          <a:p>
            <a:fld id="{A2426B52-DAE5-4071-8807-3DE845247A6D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2" y="4686156"/>
            <a:ext cx="557348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51435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457200"/>
            <a:ext cx="228600" cy="46863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40005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6056313" y="77787"/>
            <a:ext cx="400050" cy="244476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AD15-6142-4643-B9F4-620DDB8DA422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頭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1" y="2057400"/>
            <a:ext cx="7123113" cy="1254919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A4608-C574-4685-A437-0F784CB591FE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192175"/>
            <a:ext cx="3886200" cy="3429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362F556-922F-459C-B763-99C9EFEAE831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04787"/>
            <a:ext cx="8153400" cy="652463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1828800"/>
            <a:ext cx="3886200" cy="268605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DAA0A4C-7C13-4178-826E-AF1E55751098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314450"/>
            <a:ext cx="3886200" cy="48006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314450"/>
            <a:ext cx="3886200" cy="48006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BD6E7-CF40-4AE6-B17E-AFF8FAB26331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F54B5-5328-4092-AB38-51D34797C08C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04787"/>
            <a:ext cx="8077200" cy="652463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BE733-3D19-43E2-835E-1136EFE86B63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314450"/>
            <a:ext cx="1600200" cy="325755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314450"/>
            <a:ext cx="6400800" cy="33147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3490722"/>
            <a:ext cx="7598664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3486150"/>
            <a:ext cx="7315200" cy="51435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8E3F9BD7-DDF2-42C6-9FA7-CB15DFFA8A39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3426714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將圖片拖曳至版面配置區或按一下圖示以新增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171450"/>
            <a:ext cx="8153400" cy="74295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200150"/>
            <a:ext cx="8153400" cy="33947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584FE88-0924-4E19-A8D7-69326E0F6184}" type="datetime1">
              <a:rPr lang="en-US" altLang="zh-TW" smtClean="0"/>
              <a:t>17/11/13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92583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96012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96012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95416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 smtClean="0">
                <a:solidFill>
                  <a:schemeClr val="dk2"/>
                </a:solidFill>
              </a:rPr>
              <a:t>‹#›</a:t>
            </a:fld>
            <a:endParaRPr lang="zh-TW" sz="1000" dirty="0">
              <a:solidFill>
                <a:schemeClr val="dk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93610" y="676188"/>
            <a:ext cx="6477000" cy="829803"/>
          </a:xfrm>
        </p:spPr>
        <p:txBody>
          <a:bodyPr/>
          <a:lstStyle/>
          <a:p>
            <a:r>
              <a:rPr lang="zh-TW" altLang="zh-TW" dirty="0"/>
              <a:t>Cadence參訪報告</a:t>
            </a:r>
            <a:endParaRPr kumimoji="1"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6669852" y="2670271"/>
            <a:ext cx="2397947" cy="2304915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zh-TW" altLang="zh-TW" sz="2000" dirty="0" smtClean="0"/>
              <a:t>高睦</a:t>
            </a:r>
            <a:r>
              <a:rPr lang="zh-TW" altLang="zh-TW" sz="2000" dirty="0"/>
              <a:t>修</a:t>
            </a:r>
          </a:p>
          <a:p>
            <a:pPr lvl="0">
              <a:spcBef>
                <a:spcPts val="0"/>
              </a:spcBef>
            </a:pPr>
            <a:r>
              <a:rPr lang="zh-TW" altLang="zh-TW" sz="2000" dirty="0"/>
              <a:t>王瀚磊</a:t>
            </a:r>
          </a:p>
          <a:p>
            <a:pPr lvl="0">
              <a:spcBef>
                <a:spcPts val="0"/>
              </a:spcBef>
            </a:pPr>
            <a:r>
              <a:rPr lang="zh-TW" altLang="zh-TW" sz="2000" dirty="0"/>
              <a:t>陳立誠</a:t>
            </a:r>
          </a:p>
          <a:p>
            <a:pPr lvl="0">
              <a:spcBef>
                <a:spcPts val="0"/>
              </a:spcBef>
            </a:pPr>
            <a:r>
              <a:rPr lang="zh-TW" altLang="zh-TW" sz="2000" dirty="0"/>
              <a:t>王本奕</a:t>
            </a:r>
          </a:p>
          <a:p>
            <a:pPr lvl="0">
              <a:spcBef>
                <a:spcPts val="0"/>
              </a:spcBef>
            </a:pPr>
            <a:r>
              <a:rPr lang="zh-TW" altLang="en-US" sz="2000" dirty="0"/>
              <a:t>綦</a:t>
            </a:r>
            <a:r>
              <a:rPr lang="zh-TW" altLang="zh-TW" sz="2000" dirty="0" smtClean="0"/>
              <a:t>家志</a:t>
            </a:r>
            <a:endParaRPr lang="en-US" altLang="zh-TW" sz="2000" dirty="0" smtClean="0"/>
          </a:p>
          <a:p>
            <a:pPr lvl="0">
              <a:spcBef>
                <a:spcPts val="0"/>
              </a:spcBef>
            </a:pPr>
            <a:r>
              <a:rPr lang="zh-TW" altLang="en-US" sz="2000" dirty="0" smtClean="0"/>
              <a:t>李旭</a:t>
            </a:r>
            <a:r>
              <a:rPr lang="zh-TW" altLang="en-US" sz="2000" dirty="0"/>
              <a:t>恩</a:t>
            </a:r>
            <a:endParaRPr lang="zh-TW" altLang="zh-TW" sz="2000" dirty="0"/>
          </a:p>
          <a:p>
            <a:endParaRPr kumimoji="1" lang="zh-TW" altLang="en-US" dirty="0"/>
          </a:p>
        </p:txBody>
      </p:sp>
      <p:pic>
        <p:nvPicPr>
          <p:cNvPr id="4" name="圖片 3" descr="IMG_4378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1" b="19181"/>
          <a:stretch/>
        </p:blipFill>
        <p:spPr>
          <a:xfrm>
            <a:off x="793610" y="2017461"/>
            <a:ext cx="4747588" cy="2457819"/>
          </a:xfrm>
          <a:prstGeom prst="rect">
            <a:avLst/>
          </a:prstGeom>
        </p:spPr>
      </p:pic>
      <p:pic>
        <p:nvPicPr>
          <p:cNvPr id="5" name="圖片 4" descr="AAEAAQAAAAAAAAbcAAAAJDljNGQxZjY3LTA0NGYtNDNkMC1hM2I5LWU4ZmVjNzYzOTBjNw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00" b="57750" l="0" r="99000">
                        <a14:foregroundMark x1="8250" y1="52750" x2="8250" y2="52750"/>
                        <a14:foregroundMark x1="21000" y1="48500" x2="21000" y2="48500"/>
                        <a14:foregroundMark x1="3250" y1="49500" x2="3250" y2="49500"/>
                        <a14:foregroundMark x1="17500" y1="41000" x2="17500" y2="41000"/>
                        <a14:foregroundMark x1="46750" y1="51250" x2="46750" y2="51250"/>
                        <a14:foregroundMark x1="59250" y1="50000" x2="59250" y2="50000"/>
                        <a14:foregroundMark x1="73500" y1="50500" x2="73500" y2="50500"/>
                        <a14:foregroundMark x1="89500" y1="50750" x2="89500" y2="50750"/>
                        <a14:foregroundMark x1="95250" y1="42000" x2="95250" y2="42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8" y="-153453"/>
            <a:ext cx="25400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23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Overdesign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會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如</a:t>
            </a:r>
            <a:r>
              <a:rPr kumimoji="1" lang="en-US" altLang="zh-TW" dirty="0" smtClean="0"/>
              <a:t>Rule check</a:t>
            </a:r>
            <a:r>
              <a:rPr kumimoji="1" lang="zh-TW" altLang="en-US" dirty="0" smtClean="0"/>
              <a:t>，設計上易於新增</a:t>
            </a:r>
            <a:r>
              <a:rPr kumimoji="1" lang="en-US" altLang="zh-TW" dirty="0" smtClean="0"/>
              <a:t>rule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如</a:t>
            </a:r>
            <a:r>
              <a:rPr kumimoji="1" lang="en-US" altLang="zh-TW" dirty="0" smtClean="0"/>
              <a:t>API</a:t>
            </a:r>
            <a:r>
              <a:rPr kumimoji="1" lang="zh-TW" altLang="en-US" dirty="0" smtClean="0"/>
              <a:t>，修改代價大。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當舊方法漸漸不可行時，會開始新方法，新舊方法並行開發，等新方法成熟再改用新方法。</a:t>
            </a:r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10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5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 smtClean="0"/>
              <a:t>文件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SRS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PEP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WBS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SDD</a:t>
            </a:r>
            <a:r>
              <a:rPr kumimoji="1" lang="zh-TW" altLang="en-US" dirty="0" smtClean="0"/>
              <a:t>？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小將：沒有。那是什麼</a:t>
            </a:r>
            <a:r>
              <a:rPr kumimoji="1" lang="en-US" altLang="zh-TW" dirty="0" smtClean="0"/>
              <a:t>0.0</a:t>
            </a:r>
          </a:p>
          <a:p>
            <a:pPr lvl="1"/>
            <a:r>
              <a:rPr kumimoji="1" lang="zh-TW" altLang="en-US" dirty="0" smtClean="0"/>
              <a:t>大將：經常在維護</a:t>
            </a:r>
            <a:r>
              <a:rPr kumimoji="1" lang="en-US" altLang="zh-TW" dirty="0" smtClean="0"/>
              <a:t>TSP</a:t>
            </a:r>
            <a:r>
              <a:rPr kumimoji="1" lang="zh-TW" altLang="en-US" dirty="0" smtClean="0"/>
              <a:t>裡的</a:t>
            </a:r>
            <a:r>
              <a:rPr kumimoji="1" lang="en-US" altLang="zh-TW" dirty="0" smtClean="0"/>
              <a:t>WBS</a:t>
            </a:r>
            <a:r>
              <a:rPr kumimoji="1" lang="zh-TW" altLang="en-US" dirty="0" smtClean="0"/>
              <a:t>。其他文件也都是有的，只是名稱不一定相同，如</a:t>
            </a:r>
            <a:r>
              <a:rPr kumimoji="1" lang="en-US" altLang="zh-TW" dirty="0" smtClean="0"/>
              <a:t>Functional Spec(</a:t>
            </a:r>
            <a:r>
              <a:rPr kumimoji="1" lang="zh-TW" altLang="en-US" dirty="0" smtClean="0"/>
              <a:t>不然測試人員無法測</a:t>
            </a:r>
            <a:r>
              <a:rPr kumimoji="1" lang="en-US" altLang="zh-TW" dirty="0" smtClean="0"/>
              <a:t>)</a:t>
            </a:r>
            <a:r>
              <a:rPr kumimoji="1" lang="zh-TW" altLang="en-US" dirty="0" smtClean="0"/>
              <a:t>。但</a:t>
            </a:r>
            <a:r>
              <a:rPr kumimoji="1" lang="en-US" altLang="zh-TW" dirty="0" smtClean="0"/>
              <a:t>Requirement</a:t>
            </a:r>
            <a:r>
              <a:rPr kumimoji="1" lang="zh-TW" altLang="en-US" dirty="0" smtClean="0"/>
              <a:t>的文件有些</a:t>
            </a:r>
            <a:r>
              <a:rPr kumimoji="1" lang="en-US" altLang="zh-TW" dirty="0" smtClean="0"/>
              <a:t>team</a:t>
            </a:r>
            <a:r>
              <a:rPr kumimoji="1" lang="zh-TW" altLang="en-US" dirty="0" smtClean="0"/>
              <a:t>會疏於維護。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11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86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Coding</a:t>
            </a:r>
            <a:r>
              <a:rPr kumimoji="1" lang="zh-TW" altLang="en-US" dirty="0" smtClean="0"/>
              <a:t>佔開發時程的比例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Case by case(maintain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develop</a:t>
            </a:r>
            <a:r>
              <a:rPr kumimoji="1" lang="zh-TW" altLang="en-US" dirty="0" smtClean="0"/>
              <a:t>、改</a:t>
            </a:r>
            <a:r>
              <a:rPr kumimoji="1" lang="en-US" altLang="zh-TW" dirty="0" smtClean="0"/>
              <a:t>legacy Code)</a:t>
            </a:r>
          </a:p>
          <a:p>
            <a:r>
              <a:rPr kumimoji="1" lang="zh-TW" altLang="en-US" dirty="0" smtClean="0"/>
              <a:t>時間壓力下比例會提升</a:t>
            </a:r>
            <a:endParaRPr kumimoji="1" lang="en-US" altLang="zh-TW" dirty="0" smtClean="0"/>
          </a:p>
          <a:p>
            <a:r>
              <a:rPr kumimoji="1" lang="en-US" altLang="zh-TW" dirty="0" smtClean="0"/>
              <a:t>Worst case</a:t>
            </a:r>
          </a:p>
          <a:p>
            <a:pPr lvl="1"/>
            <a:r>
              <a:rPr kumimoji="1" lang="zh-TW" altLang="en-US" dirty="0" smtClean="0"/>
              <a:t>出試用版，時間壓力下可能</a:t>
            </a:r>
            <a:r>
              <a:rPr kumimoji="1" lang="en-US" altLang="zh-TW" dirty="0" smtClean="0"/>
              <a:t>Code freeze</a:t>
            </a:r>
            <a:r>
              <a:rPr kumimoji="1" lang="zh-TW" altLang="en-US" dirty="0" smtClean="0"/>
              <a:t>後才做測試。</a:t>
            </a: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12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26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 smtClean="0"/>
              <a:t>團隊組成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扁平化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管理階層人不多，或是管理階層即是工程師。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約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比</a:t>
            </a:r>
            <a:r>
              <a:rPr kumimoji="1" lang="en-US" altLang="zh-TW" dirty="0" smtClean="0"/>
              <a:t>7</a:t>
            </a:r>
            <a:r>
              <a:rPr kumimoji="1" lang="zh-TW" altLang="en-US" dirty="0" smtClean="0"/>
              <a:t>～</a:t>
            </a:r>
            <a:r>
              <a:rPr kumimoji="1" lang="en-US" altLang="zh-TW" dirty="0" smtClean="0"/>
              <a:t>1</a:t>
            </a:r>
            <a:r>
              <a:rPr kumimoji="1" lang="zh-TW" altLang="en-US" dirty="0" smtClean="0"/>
              <a:t>比</a:t>
            </a:r>
            <a:r>
              <a:rPr kumimoji="1" lang="en-US" altLang="zh-TW" dirty="0" smtClean="0"/>
              <a:t>10</a:t>
            </a:r>
            <a:r>
              <a:rPr kumimoji="1" lang="zh-TW" altLang="en-US" dirty="0" smtClean="0"/>
              <a:t>，不清楚</a:t>
            </a:r>
          </a:p>
          <a:p>
            <a:pPr lvl="1"/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13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38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RD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TW" altLang="en-US" dirty="0"/>
              <a:t>各</a:t>
            </a:r>
            <a:r>
              <a:rPr kumimoji="1" lang="zh-TW" altLang="en-US" dirty="0" smtClean="0"/>
              <a:t>自有所專精</a:t>
            </a:r>
            <a:endParaRPr kumimoji="1" lang="en-US" altLang="zh-TW" dirty="0" smtClean="0"/>
          </a:p>
          <a:p>
            <a:r>
              <a:rPr kumimoji="1" lang="zh-TW" altLang="en-US" dirty="0" smtClean="0"/>
              <a:t>可能</a:t>
            </a:r>
            <a:r>
              <a:rPr kumimoji="1" lang="en-US" altLang="zh-TW" dirty="0" smtClean="0"/>
              <a:t>multitask(</a:t>
            </a:r>
            <a:r>
              <a:rPr kumimoji="1" lang="zh-TW" altLang="en-US" dirty="0" smtClean="0"/>
              <a:t>如</a:t>
            </a:r>
            <a:r>
              <a:rPr kumimoji="1" lang="en-US" altLang="zh-TW" dirty="0" smtClean="0"/>
              <a:t>architecture engineer)</a:t>
            </a:r>
          </a:p>
          <a:p>
            <a:r>
              <a:rPr kumimoji="1" lang="zh-TW" altLang="en-US" dirty="0" smtClean="0"/>
              <a:t>但基層的較會是</a:t>
            </a:r>
            <a:r>
              <a:rPr kumimoji="1" lang="en-US" altLang="zh-TW" dirty="0" smtClean="0"/>
              <a:t>single task</a:t>
            </a:r>
          </a:p>
          <a:p>
            <a:r>
              <a:rPr kumimoji="1" lang="zh-TW" altLang="en-US" dirty="0"/>
              <a:t>每個</a:t>
            </a:r>
            <a:r>
              <a:rPr kumimoji="1" lang="en-US" altLang="zh-TW" dirty="0"/>
              <a:t>team</a:t>
            </a:r>
            <a:r>
              <a:rPr kumimoji="1" lang="zh-TW" altLang="en-US" dirty="0"/>
              <a:t>有自己的</a:t>
            </a:r>
            <a:r>
              <a:rPr kumimoji="1" lang="en-US" altLang="zh-TW" dirty="0"/>
              <a:t>coding </a:t>
            </a:r>
            <a:r>
              <a:rPr kumimoji="1" lang="en-US" altLang="zh-TW" dirty="0" smtClean="0"/>
              <a:t>style</a:t>
            </a:r>
          </a:p>
          <a:p>
            <a:r>
              <a:rPr kumimoji="1" lang="zh-TW" altLang="en-US" dirty="0" smtClean="0"/>
              <a:t>新進時會去</a:t>
            </a:r>
            <a:r>
              <a:rPr kumimoji="1" lang="en-US" altLang="zh-TW" dirty="0" smtClean="0"/>
              <a:t>Boston</a:t>
            </a:r>
            <a:r>
              <a:rPr kumimoji="1" lang="zh-TW" altLang="en-US" dirty="0" smtClean="0"/>
              <a:t>訓練。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等工程師步上軌道後會陸續教導軟體工程相關知識。</a:t>
            </a:r>
            <a:endParaRPr kumimoji="1" lang="en-US" altLang="zh-TW" dirty="0"/>
          </a:p>
          <a:p>
            <a:r>
              <a:rPr kumimoji="1" lang="zh-TW" altLang="en-US" dirty="0" smtClean="0"/>
              <a:t>一週</a:t>
            </a:r>
            <a:r>
              <a:rPr kumimoji="1" lang="en-US" altLang="zh-TW" dirty="0" smtClean="0"/>
              <a:t>Coding</a:t>
            </a:r>
            <a:r>
              <a:rPr kumimoji="1" lang="zh-TW" altLang="en-US" dirty="0" smtClean="0"/>
              <a:t>系統</a:t>
            </a:r>
            <a:r>
              <a:rPr kumimoji="1" lang="en-US" altLang="zh-TW" dirty="0" smtClean="0"/>
              <a:t>Default 12</a:t>
            </a:r>
            <a:r>
              <a:rPr kumimoji="1" lang="zh-TW" altLang="en-US" dirty="0" smtClean="0"/>
              <a:t>小時（也有人調到</a:t>
            </a: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以上）</a:t>
            </a:r>
            <a:endParaRPr kumimoji="1" lang="en-US" altLang="zh-TW" dirty="0" smtClean="0"/>
          </a:p>
          <a:p>
            <a:r>
              <a:rPr kumimoji="1" lang="zh-TW" altLang="en-US" dirty="0"/>
              <a:t>基層工程師，開會與</a:t>
            </a:r>
            <a:r>
              <a:rPr kumimoji="1" lang="en-US" altLang="zh-TW" dirty="0"/>
              <a:t>Coding</a:t>
            </a:r>
            <a:r>
              <a:rPr kumimoji="1" lang="zh-TW" altLang="en-US" dirty="0"/>
              <a:t>比例約為</a:t>
            </a:r>
            <a:r>
              <a:rPr kumimoji="1" lang="en-US" altLang="zh-TW" dirty="0"/>
              <a:t>1:3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endParaRPr kumimoji="1" lang="en-US" altLang="zh-TW" dirty="0" smtClean="0"/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en-US" altLang="zh-TW" dirty="0" smtClean="0"/>
          </a:p>
          <a:p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14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62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 smtClean="0"/>
              <a:t>會議進行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 smtClean="0"/>
              <a:t>RD weekly meeting</a:t>
            </a:r>
          </a:p>
          <a:p>
            <a:pPr lvl="1"/>
            <a:r>
              <a:rPr kumimoji="1" lang="zh-TW" altLang="en-US" dirty="0" smtClean="0"/>
              <a:t>進度報告與分享遇到的問題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大將：都是</a:t>
            </a:r>
            <a:r>
              <a:rPr kumimoji="1" lang="en-US" altLang="zh-TW" dirty="0" smtClean="0"/>
              <a:t>RD</a:t>
            </a:r>
            <a:r>
              <a:rPr kumimoji="1" lang="zh-TW" altLang="en-US" dirty="0" smtClean="0"/>
              <a:t>，蠻順利的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副將：</a:t>
            </a:r>
            <a:r>
              <a:rPr kumimoji="1" lang="en-US" altLang="zh-TW" dirty="0" smtClean="0"/>
              <a:t>Meeting</a:t>
            </a:r>
            <a:r>
              <a:rPr kumimoji="1" lang="zh-TW" altLang="en-US" dirty="0" smtClean="0"/>
              <a:t>效率不佳</a:t>
            </a:r>
            <a:endParaRPr kumimoji="1" lang="en-US" altLang="zh-TW" dirty="0" smtClean="0"/>
          </a:p>
          <a:p>
            <a:r>
              <a:rPr kumimoji="1" lang="zh-TW" altLang="en-US" dirty="0" smtClean="0"/>
              <a:t>跨部門會議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Facilitator</a:t>
            </a:r>
            <a:r>
              <a:rPr kumimoji="1" lang="zh-TW" altLang="en-US" dirty="0"/>
              <a:t>要控制好會議的</a:t>
            </a:r>
            <a:r>
              <a:rPr kumimoji="1" lang="zh-TW" altLang="en-US" dirty="0" smtClean="0"/>
              <a:t>進行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Agenda</a:t>
            </a:r>
            <a:r>
              <a:rPr kumimoji="1" lang="zh-TW" altLang="en-US" dirty="0" smtClean="0"/>
              <a:t>、文件、投影片皆要上傳。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『</a:t>
            </a:r>
            <a:r>
              <a:rPr lang="en-US" altLang="zh-TW" dirty="0"/>
              <a:t>Preparation </a:t>
            </a:r>
            <a:r>
              <a:rPr lang="en-US" altLang="zh-TW" dirty="0" smtClean="0"/>
              <a:t>meeting</a:t>
            </a:r>
            <a:r>
              <a:rPr lang="zh-TW" altLang="en-US" dirty="0" smtClean="0"/>
              <a:t>如果成功，你的</a:t>
            </a:r>
            <a:r>
              <a:rPr lang="en-US" altLang="zh-TW" dirty="0" smtClean="0"/>
              <a:t>meeting</a:t>
            </a:r>
            <a:r>
              <a:rPr lang="zh-TW" altLang="en-US" dirty="0" smtClean="0"/>
              <a:t>才會成功，不然就是浪費時間而已。</a:t>
            </a:r>
            <a:r>
              <a:rPr lang="en-US" altLang="zh-TW" dirty="0" smtClean="0"/>
              <a:t>』 </a:t>
            </a:r>
            <a:endParaRPr lang="zh-TW" altLang="zh-TW" dirty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15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9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 smtClean="0"/>
              <a:t>偵錯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zh-TW" dirty="0" smtClean="0"/>
              <a:t>U</a:t>
            </a:r>
            <a:r>
              <a:rPr kumimoji="1" lang="en-US" altLang="zh-TW" dirty="0" smtClean="0"/>
              <a:t>nit test</a:t>
            </a:r>
            <a:r>
              <a:rPr kumimoji="1" lang="zh-TW" altLang="en-US" dirty="0" smtClean="0"/>
              <a:t>必備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至少</a:t>
            </a:r>
            <a:r>
              <a:rPr kumimoji="1" lang="en-US" altLang="zh-TW" dirty="0" smtClean="0"/>
              <a:t>coverage 85%</a:t>
            </a:r>
          </a:p>
          <a:p>
            <a:r>
              <a:rPr kumimoji="1" lang="en-US" altLang="zh-TW" dirty="0" smtClean="0"/>
              <a:t>Random</a:t>
            </a:r>
          </a:p>
          <a:p>
            <a:r>
              <a:rPr kumimoji="1" lang="en-US" altLang="zh-TW" dirty="0" smtClean="0"/>
              <a:t>QA</a:t>
            </a:r>
            <a:r>
              <a:rPr kumimoji="1" lang="zh-TW" altLang="en-US" dirty="0" smtClean="0"/>
              <a:t>會做</a:t>
            </a:r>
            <a:r>
              <a:rPr kumimoji="1" lang="en-US" altLang="zh-TW" dirty="0" smtClean="0"/>
              <a:t>integration test</a:t>
            </a:r>
            <a:r>
              <a:rPr kumimoji="1" lang="zh-TW" altLang="en-US" dirty="0" smtClean="0"/>
              <a:t>：</a:t>
            </a:r>
            <a:r>
              <a:rPr kumimoji="1" lang="en-US" altLang="zh-TW" dirty="0" smtClean="0"/>
              <a:t>corner case</a:t>
            </a:r>
            <a:r>
              <a:rPr kumimoji="1" lang="zh-TW" altLang="en-US" dirty="0" smtClean="0"/>
              <a:t>等。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16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49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Code Decay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TW" altLang="en-US" dirty="0" smtClean="0"/>
              <a:t>如該部門開發的軟體，已</a:t>
            </a:r>
            <a:r>
              <a:rPr kumimoji="1" lang="en-US" altLang="zh-TW" dirty="0" smtClean="0"/>
              <a:t>20</a:t>
            </a:r>
            <a:r>
              <a:rPr kumimoji="1" lang="zh-TW" altLang="en-US" dirty="0" smtClean="0"/>
              <a:t>歲。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職員異動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新科技</a:t>
            </a:r>
            <a:r>
              <a:rPr kumimoji="1" lang="en-US" altLang="zh-TW" dirty="0" smtClean="0"/>
              <a:t>(</a:t>
            </a:r>
            <a:r>
              <a:rPr kumimoji="1" lang="zh-TW" altLang="en-US" dirty="0" smtClean="0"/>
              <a:t>如舊版本非</a:t>
            </a:r>
            <a:r>
              <a:rPr kumimoji="1" lang="en-US" altLang="zh-TW" dirty="0" smtClean="0"/>
              <a:t>thread safe)</a:t>
            </a:r>
          </a:p>
          <a:p>
            <a:r>
              <a:rPr kumimoji="1" lang="zh-TW" altLang="en-US" dirty="0" smtClean="0"/>
              <a:t>先試著</a:t>
            </a:r>
            <a:r>
              <a:rPr kumimoji="1" lang="en-US" altLang="zh-TW" dirty="0" smtClean="0"/>
              <a:t>refactor</a:t>
            </a:r>
            <a:r>
              <a:rPr kumimoji="1" lang="zh-TW" altLang="en-US" dirty="0" smtClean="0"/>
              <a:t>、真的不行就會重寫。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如何避免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Architect</a:t>
            </a:r>
            <a:endParaRPr kumimoji="1" lang="en-US" altLang="zh-TW" dirty="0"/>
          </a:p>
          <a:p>
            <a:pPr lvl="1"/>
            <a:r>
              <a:rPr kumimoji="1" lang="zh-TW" altLang="en-US" dirty="0" smtClean="0"/>
              <a:t>大將的</a:t>
            </a:r>
            <a:r>
              <a:rPr kumimoji="1" lang="en-US" altLang="zh-TW" dirty="0" smtClean="0"/>
              <a:t>team</a:t>
            </a:r>
            <a:r>
              <a:rPr kumimoji="1" lang="zh-TW" altLang="en-US" dirty="0" smtClean="0"/>
              <a:t>還沒遇過重寫這事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17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00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 smtClean="0"/>
              <a:t>危機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zh-TW" dirty="0" smtClean="0"/>
              <a:t>2009</a:t>
            </a:r>
            <a:r>
              <a:rPr kumimoji="1" lang="zh-TW" altLang="en-US" dirty="0" smtClean="0"/>
              <a:t>年次貸危機</a:t>
            </a:r>
          </a:p>
          <a:p>
            <a:pPr lvl="1"/>
            <a:r>
              <a:rPr kumimoji="1" lang="zh-TW" altLang="en-US" dirty="0" smtClean="0"/>
              <a:t>一股</a:t>
            </a:r>
            <a:r>
              <a:rPr kumimoji="1" lang="en-US" altLang="zh-TW" dirty="0" smtClean="0"/>
              <a:t>3</a:t>
            </a:r>
            <a:r>
              <a:rPr kumimoji="1" lang="zh-TW" altLang="en-US" dirty="0" smtClean="0"/>
              <a:t>元（現在</a:t>
            </a:r>
            <a:r>
              <a:rPr kumimoji="1" lang="en-US" altLang="zh-TW" dirty="0" smtClean="0"/>
              <a:t>40</a:t>
            </a:r>
            <a:r>
              <a:rPr kumimoji="1" lang="zh-TW" altLang="en-US" dirty="0" smtClean="0"/>
              <a:t>幾）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一票</a:t>
            </a:r>
            <a:r>
              <a:rPr kumimoji="1" lang="en-US" altLang="zh-TW" dirty="0" smtClean="0"/>
              <a:t>CEO</a:t>
            </a:r>
            <a:r>
              <a:rPr kumimoji="1" lang="zh-TW" altLang="en-US" dirty="0" smtClean="0"/>
              <a:t>下台負責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導致全球裁員，包含台灣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18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981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 smtClean="0"/>
              <a:t>資安保障與備份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有</a:t>
            </a:r>
            <a:r>
              <a:rPr kumimoji="1" lang="en-US" altLang="zh-TW" dirty="0" smtClean="0"/>
              <a:t>ITE</a:t>
            </a:r>
            <a:r>
              <a:rPr kumimoji="1" lang="zh-TW" altLang="en-US" dirty="0" smtClean="0"/>
              <a:t>負責。不怕。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雲端備份。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19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77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Cadence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 smtClean="0"/>
              <a:t>1988</a:t>
            </a:r>
            <a:r>
              <a:rPr kumimoji="1" lang="zh-TW" altLang="en-US" dirty="0" smtClean="0"/>
              <a:t>年</a:t>
            </a:r>
            <a:r>
              <a:rPr kumimoji="1" lang="en-US" altLang="zh-TW" dirty="0" smtClean="0"/>
              <a:t>6</a:t>
            </a:r>
            <a:r>
              <a:rPr kumimoji="1" lang="zh-TW" altLang="en-US" dirty="0" smtClean="0"/>
              <a:t>月成立、目前該領域世界前二大公司</a:t>
            </a:r>
          </a:p>
          <a:p>
            <a:r>
              <a:rPr kumimoji="1" lang="en-US" altLang="zh-TW" dirty="0"/>
              <a:t>American multinational electronic design automation </a:t>
            </a:r>
            <a:r>
              <a:rPr kumimoji="1" lang="en-US" altLang="zh-TW" dirty="0" smtClean="0"/>
              <a:t>software </a:t>
            </a:r>
            <a:r>
              <a:rPr kumimoji="1" lang="en-US" altLang="zh-TW" dirty="0"/>
              <a:t>and engineering services company</a:t>
            </a:r>
          </a:p>
          <a:p>
            <a:r>
              <a:rPr kumimoji="1" lang="en-US" altLang="zh-TW" dirty="0" smtClean="0"/>
              <a:t>7094 employees</a:t>
            </a:r>
            <a:endParaRPr kumimoji="1" lang="zh-TW" altLang="en-US" dirty="0"/>
          </a:p>
          <a:p>
            <a:r>
              <a:rPr kumimoji="1" lang="zh-TW" altLang="en-US" dirty="0" smtClean="0"/>
              <a:t>大將：裴老大（研發部</a:t>
            </a:r>
            <a:r>
              <a:rPr kumimoji="1" lang="zh-TW" altLang="en-US" dirty="0">
                <a:solidFill>
                  <a:srgbClr val="FF0000"/>
                </a:solidFill>
              </a:rPr>
              <a:t>資深</a:t>
            </a:r>
            <a:r>
              <a:rPr kumimoji="1" lang="zh-TW" altLang="en-US" dirty="0" smtClean="0"/>
              <a:t>專案經理）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1992</a:t>
            </a:r>
            <a:r>
              <a:rPr kumimoji="1" lang="zh-TW" altLang="en-US" dirty="0" smtClean="0"/>
              <a:t>矽谷工作六年半，加入</a:t>
            </a:r>
            <a:r>
              <a:rPr kumimoji="1" lang="en-US" altLang="zh-TW" dirty="0" smtClean="0"/>
              <a:t>Cadence</a:t>
            </a:r>
          </a:p>
          <a:p>
            <a:r>
              <a:rPr kumimoji="1" lang="zh-TW" altLang="en-US" dirty="0" smtClean="0"/>
              <a:t>副將：簡大哥（研發部專案經理）</a:t>
            </a:r>
          </a:p>
          <a:p>
            <a:pPr lvl="1"/>
            <a:r>
              <a:rPr kumimoji="1" lang="zh-TW" altLang="en-US" dirty="0" smtClean="0"/>
              <a:t>台大資工，張耀文教授</a:t>
            </a:r>
            <a:endParaRPr kumimoji="1" lang="en-US" altLang="zh-TW" dirty="0" smtClean="0"/>
          </a:p>
          <a:p>
            <a:r>
              <a:rPr kumimoji="1" lang="zh-TW" altLang="en-US" dirty="0" smtClean="0"/>
              <a:t>小將</a:t>
            </a:r>
            <a:r>
              <a:rPr kumimoji="1" lang="en-US" altLang="zh-TW" dirty="0" smtClean="0"/>
              <a:t>5</a:t>
            </a:r>
            <a:r>
              <a:rPr kumimoji="1" lang="zh-TW" altLang="en-US" dirty="0" smtClean="0"/>
              <a:t>名</a:t>
            </a: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2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5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Cadence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 smtClean="0"/>
              <a:t>開發產品簡介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軟體</a:t>
            </a:r>
            <a:r>
              <a:rPr kumimoji="1" lang="en-US" altLang="zh-TW" dirty="0" smtClean="0"/>
              <a:t>for</a:t>
            </a:r>
            <a:r>
              <a:rPr kumimoji="1" lang="zh-TW" altLang="en-US" dirty="0" smtClean="0"/>
              <a:t>電子設計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Algorithm for EDA flow (synthesis, routing, etc.)</a:t>
            </a:r>
          </a:p>
          <a:p>
            <a:pPr marL="365760" lvl="1" indent="0">
              <a:buNone/>
            </a:pPr>
            <a:endParaRPr kumimoji="1"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58" y="2713702"/>
            <a:ext cx="5675179" cy="2370803"/>
          </a:xfrm>
          <a:prstGeom prst="rect">
            <a:avLst/>
          </a:prstGeom>
        </p:spPr>
      </p:pic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3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Requirement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TW" altLang="en-US" dirty="0" smtClean="0"/>
              <a:t>對象：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（該部門）多為台積電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Foundry</a:t>
            </a:r>
          </a:p>
          <a:p>
            <a:pPr lvl="1"/>
            <a:r>
              <a:rPr kumimoji="1" lang="zh-TW" altLang="en-US" dirty="0" smtClean="0"/>
              <a:t>內部開發需求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公司的</a:t>
            </a:r>
            <a:r>
              <a:rPr kumimoji="1" lang="en-US" altLang="zh-TW" dirty="0" smtClean="0"/>
              <a:t>Roadmap</a:t>
            </a:r>
          </a:p>
          <a:p>
            <a:r>
              <a:rPr kumimoji="1" lang="zh-TW" altLang="en-US" dirty="0" smtClean="0"/>
              <a:t>取得需求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CCR System</a:t>
            </a:r>
            <a:r>
              <a:rPr kumimoji="1" lang="zh-TW" altLang="en-US" dirty="0" smtClean="0"/>
              <a:t>（紀錄時間、對口人等）</a:t>
            </a:r>
            <a:endParaRPr kumimoji="1" lang="en-US" altLang="zh-TW" dirty="0" smtClean="0"/>
          </a:p>
          <a:p>
            <a:pPr lvl="1"/>
            <a:r>
              <a:rPr kumimoji="1" lang="en-US" altLang="zh-TW" dirty="0"/>
              <a:t>P</a:t>
            </a:r>
            <a:r>
              <a:rPr kumimoji="1" lang="en-US" altLang="zh-TW" dirty="0" smtClean="0"/>
              <a:t>roduct engineer</a:t>
            </a:r>
            <a:r>
              <a:rPr kumimoji="1" lang="zh-TW" altLang="en-US" dirty="0" smtClean="0"/>
              <a:t> 專門處裡、把需求變文件</a:t>
            </a:r>
            <a:endParaRPr kumimoji="1" lang="en-US" altLang="zh-TW" dirty="0" smtClean="0"/>
          </a:p>
          <a:p>
            <a:pPr lvl="1"/>
            <a:r>
              <a:rPr kumimoji="1" lang="zh-TW" altLang="en-US" dirty="0"/>
              <a:t>相關人員（</a:t>
            </a:r>
            <a:r>
              <a:rPr kumimoji="1" lang="zh-TW" altLang="en-US" dirty="0" smtClean="0"/>
              <a:t>包括測試人員等</a:t>
            </a:r>
            <a:r>
              <a:rPr kumimoji="1" lang="zh-TW" altLang="en-US" dirty="0"/>
              <a:t>）</a:t>
            </a:r>
            <a:r>
              <a:rPr kumimoji="1" lang="x-none" altLang="zh-TW" dirty="0" smtClean="0"/>
              <a:t>review</a:t>
            </a:r>
            <a:endParaRPr kumimoji="1" lang="en-US" altLang="zh-TW" dirty="0" smtClean="0"/>
          </a:p>
          <a:p>
            <a:pPr lvl="1"/>
            <a:r>
              <a:rPr kumimoji="1" lang="en-US" altLang="zh-TW" dirty="0" smtClean="0"/>
              <a:t>RD</a:t>
            </a:r>
            <a:r>
              <a:rPr kumimoji="1" lang="zh-TW" altLang="en-US" dirty="0" smtClean="0"/>
              <a:t>通常也會再自己寫一份文件</a:t>
            </a:r>
            <a:endParaRPr kumimoji="1" lang="en-US" altLang="zh-TW" dirty="0" smtClean="0"/>
          </a:p>
          <a:p>
            <a:pPr lvl="1"/>
            <a:endParaRPr kumimoji="1" lang="en-US" altLang="zh-TW" dirty="0" smtClean="0"/>
          </a:p>
          <a:p>
            <a:pPr lvl="1"/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4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79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Requirement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臨時需求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如何避免</a:t>
            </a:r>
            <a:endParaRPr kumimoji="1" lang="en-US" altLang="zh-TW" dirty="0" smtClean="0"/>
          </a:p>
          <a:p>
            <a:pPr lvl="2"/>
            <a:r>
              <a:rPr kumimoji="1" lang="zh-TW" altLang="en-US" dirty="0" smtClean="0"/>
              <a:t>由</a:t>
            </a:r>
            <a:r>
              <a:rPr kumimoji="1" lang="en-US" altLang="zh-TW" dirty="0" smtClean="0"/>
              <a:t>Product engineer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Application</a:t>
            </a:r>
            <a:r>
              <a:rPr kumimoji="1" lang="zh-TW" altLang="en-US" dirty="0" smtClean="0"/>
              <a:t> </a:t>
            </a:r>
            <a:r>
              <a:rPr kumimoji="1" lang="en-US" altLang="zh-TW" dirty="0" smtClean="0"/>
              <a:t>engineer</a:t>
            </a:r>
            <a:r>
              <a:rPr kumimoji="1" lang="zh-TW" altLang="en-US" dirty="0" smtClean="0"/>
              <a:t>與客戶討論完需求整理出一致的答案</a:t>
            </a:r>
            <a:endParaRPr kumimoji="1" lang="en-US" altLang="zh-TW" dirty="0" smtClean="0"/>
          </a:p>
          <a:p>
            <a:pPr lvl="2"/>
            <a:r>
              <a:rPr kumimoji="1" lang="en-US" altLang="zh-TW" dirty="0" smtClean="0"/>
              <a:t>Iteratively</a:t>
            </a:r>
            <a:r>
              <a:rPr kumimoji="1" lang="zh-TW" altLang="en-US" dirty="0" smtClean="0"/>
              <a:t>做</a:t>
            </a:r>
            <a:r>
              <a:rPr kumimoji="1" lang="en-US" altLang="zh-TW" dirty="0" smtClean="0"/>
              <a:t>Prototype</a:t>
            </a:r>
          </a:p>
          <a:p>
            <a:pPr lvl="2"/>
            <a:r>
              <a:rPr kumimoji="1" lang="zh-TW" altLang="en-US" dirty="0" smtClean="0"/>
              <a:t>考慮可行性，不會照單全收</a:t>
            </a:r>
            <a:endParaRPr kumimoji="1" lang="en-US" altLang="zh-TW" dirty="0" smtClean="0"/>
          </a:p>
          <a:p>
            <a:pPr marL="685800" lvl="2" indent="0">
              <a:buNone/>
            </a:pPr>
            <a:endParaRPr kumimoji="1" lang="en-US" altLang="zh-TW" dirty="0" smtClean="0"/>
          </a:p>
          <a:p>
            <a:pPr lvl="2"/>
            <a:endParaRPr kumimoji="1" lang="en-US" altLang="zh-TW" dirty="0" smtClean="0"/>
          </a:p>
          <a:p>
            <a:pPr marL="685800" lvl="2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5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3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Business Model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因為產品通常是</a:t>
            </a:r>
            <a:r>
              <a:rPr kumimoji="1" lang="en-US" altLang="zh-TW" dirty="0" smtClean="0"/>
              <a:t>“</a:t>
            </a:r>
            <a:r>
              <a:rPr kumimoji="1" lang="zh-TW" altLang="en-US" dirty="0" smtClean="0"/>
              <a:t>一套軟體</a:t>
            </a:r>
            <a:r>
              <a:rPr kumimoji="1" lang="en-US" altLang="zh-TW" dirty="0" smtClean="0"/>
              <a:t>”</a:t>
            </a:r>
            <a:r>
              <a:rPr kumimoji="1" lang="zh-TW" altLang="en-US" dirty="0" smtClean="0"/>
              <a:t>，雖需求來源不同，但</a:t>
            </a:r>
            <a:r>
              <a:rPr kumimoji="1" lang="zh-TW" altLang="en-US" dirty="0"/>
              <a:t>功能</a:t>
            </a:r>
            <a:r>
              <a:rPr kumimoji="1" lang="zh-TW" altLang="en-US" dirty="0" smtClean="0"/>
              <a:t>大家都可以用</a:t>
            </a:r>
            <a:r>
              <a:rPr kumimoji="1" lang="en-US" altLang="zh-TW" dirty="0" smtClean="0"/>
              <a:t>(general)</a:t>
            </a:r>
            <a:r>
              <a:rPr kumimoji="1" lang="zh-TW" altLang="en-US" dirty="0" smtClean="0"/>
              <a:t>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可能會針對性的替大客戶開發功能。一樣會在</a:t>
            </a:r>
            <a:r>
              <a:rPr kumimoji="1" lang="en-US" altLang="zh-TW" dirty="0" smtClean="0"/>
              <a:t>Release</a:t>
            </a:r>
            <a:r>
              <a:rPr kumimoji="1" lang="zh-TW" altLang="en-US" dirty="0" smtClean="0"/>
              <a:t>中，但其他客戶之後才看的到。</a:t>
            </a:r>
            <a:endParaRPr kumimoji="1" lang="en-US" altLang="zh-TW" dirty="0" smtClean="0"/>
          </a:p>
          <a:p>
            <a:r>
              <a:rPr kumimoji="1" lang="zh-TW" altLang="en-US" dirty="0" smtClean="0"/>
              <a:t>大客戶可能是買很多套的公司、或是指標公司。</a:t>
            </a:r>
            <a:endParaRPr kumimoji="1" lang="en-US" altLang="zh-TW" dirty="0" smtClean="0"/>
          </a:p>
          <a:p>
            <a:endParaRPr kumimoji="1" lang="en-US" altLang="zh-TW" dirty="0" smtClean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6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7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 smtClean="0"/>
              <a:t>Software engineering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zh-TW" altLang="en-US" dirty="0" smtClean="0"/>
              <a:t>大將的</a:t>
            </a:r>
            <a:r>
              <a:rPr kumimoji="1" lang="en-US" altLang="zh-TW" dirty="0" smtClean="0"/>
              <a:t>BU</a:t>
            </a:r>
            <a:r>
              <a:rPr kumimoji="1" lang="zh-TW" altLang="en-US" dirty="0" smtClean="0"/>
              <a:t>有要求使用簡單版的卡內基</a:t>
            </a:r>
            <a:r>
              <a:rPr kumimoji="1" lang="zh-TW" altLang="en-US" dirty="0" smtClean="0"/>
              <a:t>美</a:t>
            </a:r>
            <a:r>
              <a:rPr kumimoji="1" lang="zh-TW" altLang="en-US" dirty="0" smtClean="0"/>
              <a:t>隆</a:t>
            </a:r>
            <a:r>
              <a:rPr kumimoji="1" lang="zh-TW" altLang="en-US" dirty="0" smtClean="0"/>
              <a:t>的</a:t>
            </a:r>
            <a:r>
              <a:rPr kumimoji="1" lang="en-US" altLang="zh-TW" dirty="0" smtClean="0"/>
              <a:t>Team software process</a:t>
            </a:r>
          </a:p>
          <a:p>
            <a:pPr lvl="1"/>
            <a:r>
              <a:rPr kumimoji="1" lang="en-US" altLang="zh-TW" dirty="0"/>
              <a:t>B</a:t>
            </a:r>
            <a:r>
              <a:rPr kumimoji="1" lang="en-US" altLang="zh-TW" dirty="0" smtClean="0"/>
              <a:t>reak down tasks</a:t>
            </a:r>
          </a:p>
          <a:p>
            <a:pPr lvl="1"/>
            <a:r>
              <a:rPr kumimoji="1" lang="zh-TW" altLang="en-US" dirty="0" smtClean="0"/>
              <a:t>預估時程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自動生產報表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減少</a:t>
            </a:r>
            <a:r>
              <a:rPr kumimoji="1" lang="en-US" altLang="zh-TW" dirty="0" smtClean="0"/>
              <a:t>bugs</a:t>
            </a:r>
          </a:p>
          <a:p>
            <a:pPr lvl="1"/>
            <a:r>
              <a:rPr kumimoji="1" lang="zh-TW" altLang="en-US" dirty="0" smtClean="0"/>
              <a:t>可臨時新增</a:t>
            </a:r>
            <a:r>
              <a:rPr kumimoji="1" lang="en-US" altLang="zh-TW" dirty="0" smtClean="0"/>
              <a:t>tasks</a:t>
            </a:r>
          </a:p>
          <a:p>
            <a:r>
              <a:rPr kumimoji="1" lang="zh-TW" altLang="en-US" dirty="0" smtClean="0"/>
              <a:t>副將的</a:t>
            </a:r>
            <a:r>
              <a:rPr kumimoji="1" lang="en-US" altLang="zh-TW" dirty="0" smtClean="0"/>
              <a:t>BU</a:t>
            </a:r>
            <a:r>
              <a:rPr kumimoji="1" lang="zh-TW" altLang="en-US" dirty="0" smtClean="0"/>
              <a:t>沒有要求使用</a:t>
            </a:r>
          </a:p>
          <a:p>
            <a:r>
              <a:rPr kumimoji="1" lang="zh-TW" altLang="en-US" dirty="0" smtClean="0"/>
              <a:t>版本管控使用</a:t>
            </a:r>
            <a:r>
              <a:rPr kumimoji="1" lang="en-US" altLang="zh-TW" dirty="0" smtClean="0"/>
              <a:t>Perforce</a:t>
            </a:r>
          </a:p>
          <a:p>
            <a:endParaRPr kumimoji="1" lang="en-US" altLang="zh-TW" dirty="0" smtClean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7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2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 smtClean="0"/>
              <a:t>預估時程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zh-TW" altLang="en-US" dirty="0" smtClean="0"/>
              <a:t>大將用</a:t>
            </a:r>
            <a:r>
              <a:rPr kumimoji="1" lang="en-US" altLang="zh-TW" dirty="0" smtClean="0"/>
              <a:t>TSP</a:t>
            </a:r>
            <a:r>
              <a:rPr kumimoji="1" lang="zh-TW" altLang="en-US" dirty="0" smtClean="0"/>
              <a:t>來預估</a:t>
            </a:r>
            <a:endParaRPr kumimoji="1" lang="en-US" altLang="zh-TW" dirty="0" smtClean="0"/>
          </a:p>
          <a:p>
            <a:r>
              <a:rPr kumimoji="1" lang="zh-TW" altLang="en-US" dirty="0" smtClean="0"/>
              <a:t>副將用心預估</a:t>
            </a:r>
            <a:endParaRPr kumimoji="1" lang="en-US" altLang="zh-TW" dirty="0" smtClean="0"/>
          </a:p>
          <a:p>
            <a:r>
              <a:rPr kumimoji="1" lang="zh-TW" altLang="en-US" dirty="0" smtClean="0"/>
              <a:t>多個</a:t>
            </a:r>
            <a:r>
              <a:rPr kumimoji="1" lang="en-US" altLang="zh-TW" dirty="0" smtClean="0"/>
              <a:t>teams</a:t>
            </a:r>
            <a:r>
              <a:rPr kumimoji="1" lang="zh-TW" altLang="en-US" dirty="0" smtClean="0"/>
              <a:t>時較難預估</a:t>
            </a:r>
            <a:endParaRPr kumimoji="1" lang="en-US" altLang="zh-TW" dirty="0" smtClean="0"/>
          </a:p>
          <a:p>
            <a:r>
              <a:rPr kumimoji="1" lang="zh-TW" altLang="en-US" dirty="0" smtClean="0"/>
              <a:t>會設很多</a:t>
            </a:r>
            <a:r>
              <a:rPr kumimoji="1" lang="en-US" altLang="zh-TW" dirty="0" smtClean="0"/>
              <a:t>check points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8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67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TW" altLang="en-US" dirty="0" smtClean="0"/>
              <a:t>開發流程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kumimoji="1" lang="en-US" altLang="zh-TW" dirty="0" smtClean="0"/>
              <a:t>Waterfall</a:t>
            </a:r>
          </a:p>
          <a:p>
            <a:pPr lvl="1"/>
            <a:r>
              <a:rPr kumimoji="1" lang="zh-TW" altLang="en-US" dirty="0" smtClean="0"/>
              <a:t>有些</a:t>
            </a:r>
            <a:r>
              <a:rPr kumimoji="1" lang="en-US" altLang="zh-TW" dirty="0" smtClean="0"/>
              <a:t>teams</a:t>
            </a:r>
            <a:r>
              <a:rPr kumimoji="1" lang="zh-TW" altLang="en-US" dirty="0" smtClean="0"/>
              <a:t>是</a:t>
            </a:r>
            <a:r>
              <a:rPr kumimoji="1" lang="en-US" altLang="zh-TW" dirty="0" smtClean="0"/>
              <a:t>Test-driven</a:t>
            </a:r>
            <a:r>
              <a:rPr kumimoji="1" lang="zh-TW" altLang="en-US" dirty="0" smtClean="0"/>
              <a:t>（如</a:t>
            </a:r>
            <a:r>
              <a:rPr kumimoji="1" lang="en-US" altLang="zh-TW" dirty="0"/>
              <a:t>Kernel </a:t>
            </a:r>
            <a:r>
              <a:rPr kumimoji="1" lang="en-US" altLang="zh-TW" dirty="0" smtClean="0"/>
              <a:t>engine</a:t>
            </a:r>
            <a:r>
              <a:rPr kumimoji="1" lang="zh-TW" altLang="en-US" dirty="0" smtClean="0"/>
              <a:t>）</a:t>
            </a:r>
            <a:endParaRPr kumimoji="1" lang="en-US" altLang="zh-TW" dirty="0" smtClean="0"/>
          </a:p>
          <a:p>
            <a:pPr lvl="1"/>
            <a:r>
              <a:rPr kumimoji="1" lang="zh-TW" altLang="en-US" dirty="0" smtClean="0"/>
              <a:t>大的</a:t>
            </a:r>
            <a:r>
              <a:rPr kumimoji="1" lang="en-US" altLang="zh-TW" dirty="0" smtClean="0"/>
              <a:t>design</a:t>
            </a:r>
            <a:r>
              <a:rPr kumimoji="1" lang="zh-TW" altLang="en-US" dirty="0" smtClean="0"/>
              <a:t>會畫</a:t>
            </a:r>
            <a:r>
              <a:rPr kumimoji="1" lang="en-US" altLang="zh-TW" dirty="0" smtClean="0"/>
              <a:t>class diagram</a:t>
            </a:r>
            <a:r>
              <a:rPr kumimoji="1" lang="zh-TW" altLang="en-US" dirty="0" smtClean="0"/>
              <a:t>、</a:t>
            </a:r>
            <a:r>
              <a:rPr kumimoji="1" lang="en-US" altLang="zh-TW" dirty="0" smtClean="0"/>
              <a:t>UML</a:t>
            </a:r>
            <a:r>
              <a:rPr kumimoji="1" lang="zh-TW" altLang="en-US" dirty="0" smtClean="0"/>
              <a:t>等（用軟體畫）</a:t>
            </a:r>
            <a:endParaRPr kumimoji="1" lang="en-US" altLang="zh-TW" dirty="0" smtClean="0"/>
          </a:p>
          <a:p>
            <a:pPr lvl="1"/>
            <a:r>
              <a:rPr kumimoji="1" lang="zh-TW" altLang="en-US" dirty="0"/>
              <a:t>有</a:t>
            </a:r>
            <a:r>
              <a:rPr kumimoji="1" lang="zh-TW" altLang="en-US" dirty="0" smtClean="0"/>
              <a:t>使用</a:t>
            </a:r>
            <a:r>
              <a:rPr kumimoji="1" lang="en-US" altLang="zh-TW" dirty="0" smtClean="0"/>
              <a:t>Design Pattern</a:t>
            </a:r>
            <a:r>
              <a:rPr kumimoji="1" lang="zh-TW" altLang="en-US" dirty="0" smtClean="0"/>
              <a:t>，由美國的</a:t>
            </a:r>
            <a:r>
              <a:rPr kumimoji="1" lang="en-US" altLang="zh-TW" dirty="0" smtClean="0"/>
              <a:t>architect</a:t>
            </a:r>
            <a:r>
              <a:rPr kumimoji="1" lang="zh-TW" altLang="en-US" dirty="0" smtClean="0"/>
              <a:t>設計</a:t>
            </a:r>
            <a:r>
              <a:rPr kumimoji="1" lang="zh-TW" altLang="en-US" dirty="0"/>
              <a:t>。</a:t>
            </a:r>
          </a:p>
          <a:p>
            <a:pPr lvl="1"/>
            <a:endParaRPr kumimoji="1"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 smtClean="0">
                <a:solidFill>
                  <a:schemeClr val="dk2"/>
                </a:solidFill>
              </a:rPr>
              <a:t>9</a:t>
            </a:fld>
            <a:endParaRPr lang="zh-TW" sz="10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39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中性色系">
  <a:themeElements>
    <a:clrScheme name="中性色系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色系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色系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643</Words>
  <Application>Microsoft Macintosh PowerPoint</Application>
  <PresentationFormat>如螢幕大小 (16:9)</PresentationFormat>
  <Paragraphs>140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中性色系</vt:lpstr>
      <vt:lpstr>Cadence參訪報告</vt:lpstr>
      <vt:lpstr>Cadence</vt:lpstr>
      <vt:lpstr>Cadence</vt:lpstr>
      <vt:lpstr>Requirement</vt:lpstr>
      <vt:lpstr>Requirement</vt:lpstr>
      <vt:lpstr>Business Model</vt:lpstr>
      <vt:lpstr>Software engineering</vt:lpstr>
      <vt:lpstr>預估時程</vt:lpstr>
      <vt:lpstr>開發流程</vt:lpstr>
      <vt:lpstr>Overdesign</vt:lpstr>
      <vt:lpstr>文件</vt:lpstr>
      <vt:lpstr>Coding佔開發時程的比例</vt:lpstr>
      <vt:lpstr>團隊組成</vt:lpstr>
      <vt:lpstr>RD</vt:lpstr>
      <vt:lpstr>會議進行</vt:lpstr>
      <vt:lpstr>偵錯</vt:lpstr>
      <vt:lpstr>Code Decay</vt:lpstr>
      <vt:lpstr>危機</vt:lpstr>
      <vt:lpstr>資安保障與備份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Cadence參訪報告</dc:title>
  <cp:lastModifiedBy>立誠 陳</cp:lastModifiedBy>
  <cp:revision>32</cp:revision>
  <dcterms:modified xsi:type="dcterms:W3CDTF">2017-11-13T13:46:06Z</dcterms:modified>
</cp:coreProperties>
</file>