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54" r:id="rId2"/>
  </p:sldMasterIdLst>
  <p:notesMasterIdLst>
    <p:notesMasterId r:id="rId18"/>
  </p:notesMasterIdLst>
  <p:sldIdLst>
    <p:sldId id="256" r:id="rId3"/>
    <p:sldId id="270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5" autoAdjust="0"/>
    <p:restoredTop sz="94427"/>
  </p:normalViewPr>
  <p:slideViewPr>
    <p:cSldViewPr snapToGrid="0">
      <p:cViewPr>
        <p:scale>
          <a:sx n="70" d="100"/>
          <a:sy n="70" d="100"/>
        </p:scale>
        <p:origin x="32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3476-A481-6849-BBFC-DED383639BB3}" type="datetimeFigureOut">
              <a:rPr kumimoji="1" lang="zh-TW" altLang="en-US" smtClean="0"/>
              <a:t>2017/11/21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76D5-0330-C840-A62B-5B7A7B16D5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08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76D5-0330-C840-A62B-5B7A7B16D5A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31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76D5-0330-C840-A62B-5B7A7B16D5A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616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舉例：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private variable _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76D5-0330-C840-A62B-5B7A7B16D5A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56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76D5-0330-C840-A62B-5B7A7B16D5A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99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CVE: Common Vulnerabilities and Exposures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DiskStation Manager (DSM)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是一個專為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Synology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產品量身打造的網路介面作業系統。幫助您管理工作上以及家庭中的數位資產。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76D5-0330-C840-A62B-5B7A7B16D5AF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732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76D5-0330-C840-A62B-5B7A7B16D5A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183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0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1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37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3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38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3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2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507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16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1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17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759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2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360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936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922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26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61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3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2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8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1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5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52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B856-E9F7-4974-8872-F841EE20FEE3}" type="datetimeFigureOut">
              <a:rPr lang="zh-TW" altLang="en-US" smtClean="0"/>
              <a:t>2017/11/21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82C116-80FE-4DDA-8794-A58AB1EB7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0083" y="2444265"/>
            <a:ext cx="7766936" cy="1646303"/>
          </a:xfrm>
        </p:spPr>
        <p:txBody>
          <a:bodyPr/>
          <a:lstStyle/>
          <a:p>
            <a:r>
              <a:rPr lang="en-US" altLang="zh-TW" dirty="0" smtClean="0"/>
              <a:t>Synology</a:t>
            </a:r>
            <a:r>
              <a:rPr lang="zh-TW" altLang="en-US" dirty="0" smtClean="0"/>
              <a:t>參訪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30083" y="4424671"/>
            <a:ext cx="7766936" cy="1096899"/>
          </a:xfrm>
        </p:spPr>
        <p:txBody>
          <a:bodyPr/>
          <a:lstStyle/>
          <a:p>
            <a:r>
              <a:rPr lang="zh-TW" altLang="en-US" b="1" dirty="0" smtClean="0"/>
              <a:t>組員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高睦修、</a:t>
            </a:r>
            <a:r>
              <a:rPr lang="zh-TW" altLang="zh-TW" b="1" dirty="0"/>
              <a:t>綦家</a:t>
            </a:r>
            <a:r>
              <a:rPr lang="zh-TW" altLang="zh-TW" b="1" dirty="0" smtClean="0"/>
              <a:t>志</a:t>
            </a:r>
            <a:r>
              <a:rPr lang="zh-TW" altLang="en-US" b="1" dirty="0" smtClean="0"/>
              <a:t>、</a:t>
            </a:r>
            <a:r>
              <a:rPr lang="zh-TW" altLang="zh-TW" b="1" dirty="0" smtClean="0"/>
              <a:t>李旭恩</a:t>
            </a:r>
            <a:r>
              <a:rPr lang="zh-TW" altLang="en-US" b="1" dirty="0" smtClean="0"/>
              <a:t>、</a:t>
            </a:r>
            <a:r>
              <a:rPr lang="zh-TW" altLang="zh-TW" b="1" dirty="0"/>
              <a:t>王瀚</a:t>
            </a:r>
            <a:r>
              <a:rPr lang="zh-TW" altLang="zh-TW" b="1" dirty="0" smtClean="0"/>
              <a:t>磊</a:t>
            </a:r>
            <a:r>
              <a:rPr lang="zh-TW" altLang="en-US" b="1" dirty="0" smtClean="0"/>
              <a:t>、</a:t>
            </a:r>
            <a:r>
              <a:rPr lang="zh-TW" altLang="zh-TW" b="1" dirty="0" smtClean="0"/>
              <a:t>陳立誠</a:t>
            </a:r>
            <a:r>
              <a:rPr lang="zh-TW" altLang="en-US" b="1" dirty="0" smtClean="0"/>
              <a:t>、王本奕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2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lvl="1" indent="-342891" algn="just"/>
            <a:r>
              <a:rPr lang="zh-TW" altLang="zh-TW" sz="2400" b="1" dirty="0">
                <a:latin typeface="+mn-ea"/>
              </a:rPr>
              <a:t>是否有自己所規範的</a:t>
            </a:r>
            <a:r>
              <a:rPr lang="en-US" altLang="zh-TW" sz="2400" b="1" dirty="0">
                <a:latin typeface="+mn-ea"/>
              </a:rPr>
              <a:t>coding </a:t>
            </a:r>
            <a:r>
              <a:rPr lang="en-US" altLang="zh-TW" sz="2400" b="1" dirty="0">
                <a:latin typeface="+mn-ea"/>
              </a:rPr>
              <a:t>style</a:t>
            </a:r>
            <a:endParaRPr lang="zh-TW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從前端到後端</a:t>
            </a:r>
            <a:r>
              <a:rPr lang="zh-TW" altLang="en-US" sz="1800" dirty="0">
                <a:latin typeface="+mn-ea"/>
              </a:rPr>
              <a:t>會根據不同的語言有</a:t>
            </a:r>
            <a:r>
              <a:rPr lang="zh-TW" altLang="en-US" sz="1800" dirty="0">
                <a:latin typeface="+mn-ea"/>
              </a:rPr>
              <a:t>不同的</a:t>
            </a:r>
            <a:r>
              <a:rPr lang="en-US" altLang="zh-TW" sz="1800" dirty="0">
                <a:latin typeface="+mn-ea"/>
              </a:rPr>
              <a:t>coding style</a:t>
            </a:r>
            <a:r>
              <a:rPr lang="zh-TW" altLang="en-US" sz="1800" dirty="0">
                <a:latin typeface="+mn-ea"/>
              </a:rPr>
              <a:t>，而這些基本上是參考</a:t>
            </a:r>
            <a:r>
              <a:rPr lang="en-US" altLang="zh-TW" sz="1800" dirty="0">
                <a:latin typeface="+mn-ea"/>
              </a:rPr>
              <a:t>google</a:t>
            </a:r>
            <a:r>
              <a:rPr lang="zh-TW" altLang="en-US" sz="1800" dirty="0">
                <a:latin typeface="+mn-ea"/>
              </a:rPr>
              <a:t>釋出的</a:t>
            </a:r>
            <a:r>
              <a:rPr lang="en-US" altLang="zh-TW" sz="1800" dirty="0">
                <a:latin typeface="+mn-ea"/>
              </a:rPr>
              <a:t>coding style document</a:t>
            </a:r>
            <a:r>
              <a:rPr lang="zh-TW" altLang="en-US" sz="1800" dirty="0">
                <a:latin typeface="+mn-ea"/>
              </a:rPr>
              <a:t>。此外同種語言不同</a:t>
            </a:r>
            <a:r>
              <a:rPr lang="en-US" altLang="zh-TW" sz="1800" dirty="0">
                <a:latin typeface="+mn-ea"/>
              </a:rPr>
              <a:t>team</a:t>
            </a:r>
            <a:r>
              <a:rPr lang="zh-TW" altLang="en-US" sz="1800" dirty="0">
                <a:latin typeface="+mn-ea"/>
              </a:rPr>
              <a:t>的</a:t>
            </a:r>
            <a:r>
              <a:rPr lang="en-US" altLang="zh-TW" sz="1800" dirty="0">
                <a:latin typeface="+mn-ea"/>
              </a:rPr>
              <a:t>coding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style</a:t>
            </a:r>
            <a:r>
              <a:rPr lang="zh-TW" altLang="en-US" sz="1800" dirty="0">
                <a:latin typeface="+mn-ea"/>
              </a:rPr>
              <a:t>大同小異。</a:t>
            </a:r>
            <a:endParaRPr lang="en-US" altLang="zh-TW" sz="1800" dirty="0">
              <a:latin typeface="+mn-ea"/>
            </a:endParaRPr>
          </a:p>
          <a:p>
            <a:pPr marL="0" indent="0" algn="just">
              <a:buNone/>
            </a:pPr>
            <a:endParaRPr lang="en-US" altLang="zh-TW" sz="2000" dirty="0">
              <a:latin typeface="+mn-ea"/>
            </a:endParaRPr>
          </a:p>
          <a:p>
            <a:pPr algn="just"/>
            <a:r>
              <a:rPr lang="zh-TW" altLang="en-US" sz="2400" b="1" dirty="0">
                <a:latin typeface="+mn-ea"/>
              </a:rPr>
              <a:t>實際</a:t>
            </a:r>
            <a:r>
              <a:rPr lang="en-US" altLang="zh-TW" sz="2400" b="1" dirty="0">
                <a:latin typeface="+mn-ea"/>
              </a:rPr>
              <a:t>coding</a:t>
            </a:r>
            <a:r>
              <a:rPr lang="zh-TW" altLang="en-US" sz="2400" b="1" dirty="0">
                <a:latin typeface="+mn-ea"/>
              </a:rPr>
              <a:t>佔你們開發時間多少比例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會先訂好</a:t>
            </a:r>
            <a:r>
              <a:rPr lang="en-US" altLang="zh-TW" sz="1800" dirty="0">
                <a:latin typeface="+mn-ea"/>
              </a:rPr>
              <a:t>Spec</a:t>
            </a:r>
            <a:r>
              <a:rPr lang="zh-TW" altLang="en-US" sz="1800" dirty="0">
                <a:latin typeface="+mn-ea"/>
              </a:rPr>
              <a:t>，理想上是</a:t>
            </a:r>
            <a:r>
              <a:rPr lang="en-US" altLang="zh-TW" sz="1800" dirty="0">
                <a:latin typeface="+mn-ea"/>
              </a:rPr>
              <a:t>1/3</a:t>
            </a:r>
            <a:r>
              <a:rPr lang="zh-TW" altLang="en-US" sz="1800" dirty="0">
                <a:latin typeface="+mn-ea"/>
              </a:rPr>
              <a:t>。會根據</a:t>
            </a:r>
            <a:r>
              <a:rPr lang="en-US" altLang="zh-TW" sz="1800" dirty="0">
                <a:latin typeface="+mn-ea"/>
              </a:rPr>
              <a:t>pm</a:t>
            </a:r>
            <a:r>
              <a:rPr lang="zh-TW" altLang="en-US" sz="1800" dirty="0">
                <a:latin typeface="+mn-ea"/>
              </a:rPr>
              <a:t>跟高層的溝通而有所改動，有時候</a:t>
            </a:r>
            <a:r>
              <a:rPr lang="en-US" altLang="zh-TW" sz="1800" dirty="0">
                <a:latin typeface="+mn-ea"/>
              </a:rPr>
              <a:t>pm</a:t>
            </a:r>
            <a:r>
              <a:rPr lang="zh-TW" altLang="en-US" sz="1800" dirty="0">
                <a:latin typeface="+mn-ea"/>
              </a:rPr>
              <a:t>跟高層理解不同會影響進度。</a:t>
            </a:r>
            <a:endParaRPr lang="zh-TW" altLang="en-US" sz="18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</a:t>
            </a:r>
            <a:endParaRPr kumimoji="1"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latin typeface="+mn-ea"/>
                <a:ea typeface="+mn-ea"/>
              </a:rPr>
              <a:t>軟體開發流程介紹 （</a:t>
            </a:r>
            <a:r>
              <a:rPr lang="en-US" altLang="zh-TW" b="1" dirty="0" smtClean="0">
                <a:latin typeface="+mn-ea"/>
                <a:ea typeface="+mn-ea"/>
              </a:rPr>
              <a:t>Cont.</a:t>
            </a:r>
            <a:r>
              <a:rPr lang="zh-TW" altLang="en-US" b="1" dirty="0" smtClean="0">
                <a:latin typeface="+mn-ea"/>
                <a:ea typeface="+mn-ea"/>
              </a:rPr>
              <a:t>）</a:t>
            </a:r>
            <a:endParaRPr lang="zh-TW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6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1931984"/>
            <a:ext cx="8823127" cy="4873261"/>
          </a:xfrm>
        </p:spPr>
        <p:txBody>
          <a:bodyPr vert="horz" lIns="121920" tIns="60960" rIns="121920" bIns="46800" rtlCol="0">
            <a:noAutofit/>
          </a:bodyPr>
          <a:lstStyle/>
          <a:p>
            <a:pPr algn="just">
              <a:spcBef>
                <a:spcPts val="500"/>
              </a:spcBef>
            </a:pPr>
            <a:r>
              <a:rPr lang="zh-TW" altLang="zh-TW" sz="2400" b="1" dirty="0">
                <a:latin typeface="+mn-ea"/>
              </a:rPr>
              <a:t>有在維護哪些文件，譬如說：系統需求規格書</a:t>
            </a:r>
            <a:r>
              <a:rPr lang="en-US" altLang="zh-TW" sz="2400" b="1" dirty="0">
                <a:latin typeface="+mn-ea"/>
              </a:rPr>
              <a:t>(SRS)</a:t>
            </a:r>
            <a:r>
              <a:rPr lang="zh-TW" altLang="zh-TW" sz="2400" b="1" dirty="0">
                <a:latin typeface="+mn-ea"/>
              </a:rPr>
              <a:t>、專案計畫書</a:t>
            </a:r>
            <a:r>
              <a:rPr lang="en-US" altLang="zh-TW" sz="2400" b="1" dirty="0">
                <a:latin typeface="+mn-ea"/>
              </a:rPr>
              <a:t>(PEP)</a:t>
            </a:r>
            <a:r>
              <a:rPr lang="zh-TW" altLang="zh-TW" sz="2400" b="1" dirty="0">
                <a:latin typeface="+mn-ea"/>
              </a:rPr>
              <a:t>、工作分解結構</a:t>
            </a:r>
            <a:r>
              <a:rPr lang="en-US" altLang="zh-TW" sz="2400" b="1" dirty="0">
                <a:latin typeface="+mn-ea"/>
              </a:rPr>
              <a:t>(WBS)</a:t>
            </a:r>
            <a:r>
              <a:rPr lang="zh-TW" altLang="zh-TW" sz="2400" b="1" dirty="0">
                <a:latin typeface="+mn-ea"/>
              </a:rPr>
              <a:t>、系統設計規格書</a:t>
            </a:r>
            <a:r>
              <a:rPr lang="en-US" altLang="zh-TW" sz="2400" b="1" dirty="0">
                <a:latin typeface="+mn-ea"/>
              </a:rPr>
              <a:t>(SDD</a:t>
            </a:r>
            <a:r>
              <a:rPr lang="en-US" altLang="zh-TW" sz="2400" b="1" dirty="0">
                <a:latin typeface="+mn-ea"/>
              </a:rPr>
              <a:t>)</a:t>
            </a:r>
          </a:p>
          <a:p>
            <a:pPr marL="400041" lvl="1" indent="0" algn="just">
              <a:spcBef>
                <a:spcPts val="500"/>
              </a:spcBef>
              <a:buNone/>
            </a:pPr>
            <a:r>
              <a:rPr lang="zh-TW" altLang="en-US" sz="1800" dirty="0">
                <a:latin typeface="+mn-ea"/>
              </a:rPr>
              <a:t>沒有要求上述之各項文件，只有維護並且詳細記錄</a:t>
            </a:r>
            <a:endParaRPr lang="en-US" altLang="zh-TW" sz="1800" dirty="0">
              <a:latin typeface="+mn-ea"/>
            </a:endParaRPr>
          </a:p>
          <a:p>
            <a:pPr lvl="1" indent="-342891" algn="just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latin typeface="+mn-ea"/>
              </a:rPr>
              <a:t>產品的開發版次紀錄文件</a:t>
            </a:r>
            <a:endParaRPr lang="en-US" altLang="zh-TW" sz="1800" dirty="0">
              <a:latin typeface="+mn-ea"/>
            </a:endParaRPr>
          </a:p>
          <a:p>
            <a:pPr lvl="1" indent="-342891" algn="just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latin typeface="+mn-ea"/>
              </a:rPr>
              <a:t>系統的架構說明文件。</a:t>
            </a:r>
            <a:endParaRPr lang="en-US" altLang="zh-TW" sz="1800" dirty="0">
              <a:latin typeface="+mn-ea"/>
            </a:endParaRPr>
          </a:p>
          <a:p>
            <a:pPr marL="400041" lvl="1" indent="0" algn="just">
              <a:spcBef>
                <a:spcPts val="500"/>
              </a:spcBef>
              <a:buNone/>
            </a:pPr>
            <a:endParaRPr lang="en-US" altLang="zh-TW" sz="1800" dirty="0">
              <a:latin typeface="+mn-ea"/>
            </a:endParaRPr>
          </a:p>
          <a:p>
            <a:pPr algn="just">
              <a:spcBef>
                <a:spcPts val="500"/>
              </a:spcBef>
            </a:pPr>
            <a:r>
              <a:rPr lang="zh-TW" altLang="zh-TW" sz="2400" b="1" dirty="0">
                <a:latin typeface="+mn-ea"/>
              </a:rPr>
              <a:t>開發</a:t>
            </a:r>
            <a:r>
              <a:rPr lang="zh-TW" altLang="zh-TW" sz="2400" b="1" dirty="0">
                <a:latin typeface="+mn-ea"/>
              </a:rPr>
              <a:t>團隊組成比例為何，工程師與管理階層各佔多少</a:t>
            </a:r>
            <a:r>
              <a:rPr lang="zh-TW" altLang="zh-TW" sz="2400" b="1" dirty="0">
                <a:latin typeface="+mn-ea"/>
              </a:rPr>
              <a:t>比例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spcBef>
                <a:spcPts val="500"/>
              </a:spcBef>
              <a:buNone/>
            </a:pPr>
            <a:r>
              <a:rPr lang="zh-TW" altLang="en-US" sz="1800" dirty="0">
                <a:latin typeface="+mn-ea"/>
              </a:rPr>
              <a:t>工程師所佔的比例為</a:t>
            </a:r>
            <a:r>
              <a:rPr lang="en-US" altLang="zh-TW" sz="1800" dirty="0">
                <a:latin typeface="+mn-ea"/>
              </a:rPr>
              <a:t>48.6%</a:t>
            </a:r>
          </a:p>
          <a:p>
            <a:pPr marL="400041" lvl="1" indent="0" algn="just">
              <a:spcBef>
                <a:spcPts val="500"/>
              </a:spcBef>
              <a:buNone/>
            </a:pPr>
            <a:endParaRPr lang="en-US" altLang="zh-TW" sz="1800" dirty="0">
              <a:latin typeface="+mn-ea"/>
            </a:endParaRPr>
          </a:p>
          <a:p>
            <a:pPr algn="just">
              <a:spcBef>
                <a:spcPts val="500"/>
              </a:spcBef>
            </a:pPr>
            <a:r>
              <a:rPr lang="zh-TW" altLang="zh-TW" sz="2400" b="1" dirty="0">
                <a:latin typeface="+mn-ea"/>
              </a:rPr>
              <a:t>不同</a:t>
            </a:r>
            <a:r>
              <a:rPr lang="en-US" altLang="zh-TW" sz="2400" b="1" dirty="0">
                <a:latin typeface="+mn-ea"/>
              </a:rPr>
              <a:t>group</a:t>
            </a:r>
            <a:r>
              <a:rPr lang="zh-TW" altLang="zh-TW" sz="2400" b="1" dirty="0">
                <a:latin typeface="+mn-ea"/>
              </a:rPr>
              <a:t>之間的溝通方式</a:t>
            </a:r>
            <a:r>
              <a:rPr lang="zh-TW" altLang="zh-TW" sz="2400" b="1" dirty="0">
                <a:latin typeface="+mn-ea"/>
              </a:rPr>
              <a:t>為何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spcBef>
                <a:spcPts val="500"/>
              </a:spcBef>
              <a:buNone/>
            </a:pPr>
            <a:r>
              <a:rPr lang="zh-TW" altLang="en-US" sz="1800" dirty="0">
                <a:latin typeface="+mn-ea"/>
              </a:rPr>
              <a:t>通常是</a:t>
            </a:r>
            <a:r>
              <a:rPr lang="zh-TW" altLang="en-US" sz="1800" dirty="0">
                <a:latin typeface="+mn-ea"/>
              </a:rPr>
              <a:t>直接</a:t>
            </a:r>
            <a:r>
              <a:rPr lang="zh-TW" altLang="en-US" sz="1800" dirty="0">
                <a:latin typeface="+mn-ea"/>
              </a:rPr>
              <a:t>電話討論，如果遇到人事異動等問題只好透過文件瞭解。針對跨國討論則是使用</a:t>
            </a:r>
            <a:r>
              <a:rPr lang="en-US" altLang="zh-TW" sz="1800" dirty="0">
                <a:latin typeface="+mn-ea"/>
              </a:rPr>
              <a:t>Skype</a:t>
            </a:r>
            <a:r>
              <a:rPr lang="zh-TW" altLang="en-US" sz="1800" dirty="0">
                <a:latin typeface="+mn-ea"/>
              </a:rPr>
              <a:t>做線上會議，或是直接使用</a:t>
            </a:r>
            <a:r>
              <a:rPr lang="en-US" altLang="zh-TW" sz="1800" dirty="0">
                <a:latin typeface="+mn-ea"/>
              </a:rPr>
              <a:t>TeamViewer</a:t>
            </a:r>
            <a:r>
              <a:rPr lang="zh-TW" altLang="en-US" sz="1800" dirty="0">
                <a:latin typeface="+mn-ea"/>
              </a:rPr>
              <a:t>操作及討論。</a:t>
            </a:r>
            <a:endParaRPr lang="zh-TW" altLang="en-US" sz="1800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9</a:t>
            </a:r>
            <a:endParaRPr kumimoji="1"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latin typeface="+mn-ea"/>
                <a:ea typeface="+mn-ea"/>
              </a:rPr>
              <a:t>軟體開發流程介紹 （</a:t>
            </a:r>
            <a:r>
              <a:rPr lang="en-US" altLang="zh-TW" b="1" dirty="0" smtClean="0">
                <a:latin typeface="+mn-ea"/>
                <a:ea typeface="+mn-ea"/>
              </a:rPr>
              <a:t>Cont.</a:t>
            </a:r>
            <a:r>
              <a:rPr lang="zh-TW" altLang="en-US" b="1" dirty="0" smtClean="0">
                <a:latin typeface="+mn-ea"/>
                <a:ea typeface="+mn-ea"/>
              </a:rPr>
              <a:t>）</a:t>
            </a:r>
            <a:endParaRPr lang="zh-TW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2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衝突管理與危機處理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854125" cy="3994027"/>
          </a:xfrm>
        </p:spPr>
        <p:txBody>
          <a:bodyPr>
            <a:normAutofit lnSpcReduction="10000"/>
          </a:bodyPr>
          <a:lstStyle/>
          <a:p>
            <a:pPr algn="just"/>
            <a:r>
              <a:rPr lang="zh-TW" altLang="zh-TW" sz="2400" b="1" dirty="0">
                <a:latin typeface="+mn-ea"/>
              </a:rPr>
              <a:t>衝突管理方式</a:t>
            </a:r>
            <a:r>
              <a:rPr lang="zh-TW" altLang="zh-TW" sz="2400" b="1" dirty="0">
                <a:latin typeface="+mn-ea"/>
              </a:rPr>
              <a:t>為何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通常是對一件事情</a:t>
            </a:r>
            <a:r>
              <a:rPr lang="zh-TW" altLang="zh-TW" sz="1800" dirty="0">
                <a:latin typeface="+mn-ea"/>
              </a:rPr>
              <a:t>了解</a:t>
            </a:r>
            <a:r>
              <a:rPr lang="zh-TW" altLang="zh-TW" sz="1800" dirty="0">
                <a:latin typeface="+mn-ea"/>
              </a:rPr>
              <a:t>彼此的</a:t>
            </a:r>
            <a:r>
              <a:rPr lang="zh-TW" altLang="zh-TW" sz="1800" dirty="0">
                <a:latin typeface="+mn-ea"/>
              </a:rPr>
              <a:t>想法</a:t>
            </a:r>
            <a:r>
              <a:rPr lang="zh-TW" altLang="en-US" sz="1800" dirty="0">
                <a:latin typeface="+mn-ea"/>
              </a:rPr>
              <a:t>，</a:t>
            </a:r>
            <a:r>
              <a:rPr lang="zh-TW" altLang="zh-TW" sz="1800" dirty="0">
                <a:latin typeface="+mn-ea"/>
              </a:rPr>
              <a:t>提出一個解決方案大家都可以</a:t>
            </a:r>
            <a:r>
              <a:rPr lang="zh-TW" altLang="zh-TW" sz="1800" dirty="0">
                <a:latin typeface="+mn-ea"/>
              </a:rPr>
              <a:t>接受</a:t>
            </a:r>
            <a:r>
              <a:rPr lang="zh-TW" altLang="en-US" sz="1800" dirty="0">
                <a:latin typeface="+mn-ea"/>
              </a:rPr>
              <a:t>，如果沒辦法取得共識，就要請高層一同討論。</a:t>
            </a:r>
            <a:endParaRPr lang="en-US" altLang="zh-TW" sz="1800" dirty="0">
              <a:latin typeface="+mn-ea"/>
            </a:endParaRPr>
          </a:p>
          <a:p>
            <a:pPr marL="0" indent="0" algn="just">
              <a:buNone/>
            </a:pPr>
            <a:endParaRPr lang="en-US" altLang="zh-TW" sz="2000" dirty="0">
              <a:latin typeface="+mn-ea"/>
            </a:endParaRPr>
          </a:p>
          <a:p>
            <a:pPr marL="342891" lvl="1" indent="-342891" algn="just"/>
            <a:r>
              <a:rPr lang="zh-TW" altLang="zh-TW" sz="2400" b="1" dirty="0">
                <a:latin typeface="+mn-ea"/>
              </a:rPr>
              <a:t>遭遇過最大的</a:t>
            </a:r>
            <a:r>
              <a:rPr lang="en-US" altLang="zh-TW" sz="2400" b="1" dirty="0">
                <a:latin typeface="+mn-ea"/>
              </a:rPr>
              <a:t>risk</a:t>
            </a:r>
            <a:r>
              <a:rPr lang="zh-TW" altLang="zh-TW" sz="2400" b="1" dirty="0">
                <a:latin typeface="+mn-ea"/>
              </a:rPr>
              <a:t>，它對你們所造成的</a:t>
            </a:r>
            <a:r>
              <a:rPr lang="en-US" altLang="zh-TW" sz="2400" b="1" dirty="0">
                <a:latin typeface="+mn-ea"/>
              </a:rPr>
              <a:t>cost</a:t>
            </a:r>
            <a:r>
              <a:rPr lang="zh-TW" altLang="zh-TW" sz="2400" b="1" dirty="0">
                <a:latin typeface="+mn-ea"/>
              </a:rPr>
              <a:t>（金錢、時間、人力</a:t>
            </a:r>
            <a:r>
              <a:rPr lang="zh-TW" altLang="zh-TW" sz="2400" b="1" dirty="0">
                <a:latin typeface="+mn-ea"/>
              </a:rPr>
              <a:t>）</a:t>
            </a:r>
            <a:endParaRPr lang="en-US" altLang="zh-TW" sz="2400" b="1" dirty="0">
              <a:latin typeface="+mn-ea"/>
            </a:endParaRPr>
          </a:p>
          <a:p>
            <a:pPr marL="742932" lvl="2" indent="-342891" algn="just">
              <a:buClr>
                <a:schemeClr val="tx1"/>
              </a:buClr>
              <a:buFont typeface="+mj-lt"/>
              <a:buAutoNum type="arabicPeriod"/>
            </a:pPr>
            <a:r>
              <a:rPr lang="en-US" altLang="zh-TW" sz="1800" dirty="0">
                <a:latin typeface="+mn-ea"/>
              </a:rPr>
              <a:t>NAS</a:t>
            </a:r>
            <a:r>
              <a:rPr lang="zh-TW" altLang="en-US" sz="1800" dirty="0">
                <a:latin typeface="+mn-ea"/>
              </a:rPr>
              <a:t>曾經被破解而</a:t>
            </a:r>
            <a:r>
              <a:rPr lang="en-US" altLang="zh-TW" sz="1800" dirty="0">
                <a:latin typeface="+mn-ea"/>
              </a:rPr>
              <a:t>port</a:t>
            </a:r>
            <a:r>
              <a:rPr lang="zh-TW" altLang="en-US" sz="1800" dirty="0">
                <a:latin typeface="+mn-ea"/>
              </a:rPr>
              <a:t>到其它硬體上面，這對公司的信譽會造成很大的影響。</a:t>
            </a:r>
            <a:endParaRPr lang="en-US" altLang="zh-TW" sz="1800" dirty="0">
              <a:latin typeface="+mn-ea"/>
            </a:endParaRPr>
          </a:p>
          <a:p>
            <a:pPr marL="742932" lvl="2" indent="-342891" algn="just">
              <a:buClr>
                <a:schemeClr val="tx1"/>
              </a:buClr>
              <a:buFont typeface="+mj-lt"/>
              <a:buAutoNum type="arabicPeriod"/>
            </a:pPr>
            <a:r>
              <a:rPr lang="zh-TW" altLang="en-US" sz="1800" dirty="0">
                <a:latin typeface="+mn-ea"/>
              </a:rPr>
              <a:t>曾經發生</a:t>
            </a:r>
            <a:r>
              <a:rPr lang="en-US" altLang="zh-TW" sz="1800" dirty="0">
                <a:latin typeface="+mn-ea"/>
              </a:rPr>
              <a:t>NAS</a:t>
            </a:r>
            <a:r>
              <a:rPr lang="zh-TW" altLang="en-US" sz="1800" dirty="0">
                <a:latin typeface="+mn-ea"/>
              </a:rPr>
              <a:t>被有心人士駭客，導致許多</a:t>
            </a:r>
            <a:r>
              <a:rPr lang="en-US" altLang="zh-TW" sz="1800" dirty="0">
                <a:latin typeface="+mn-ea"/>
              </a:rPr>
              <a:t>NAS</a:t>
            </a:r>
            <a:r>
              <a:rPr lang="zh-TW" altLang="en-US" sz="1800" dirty="0">
                <a:latin typeface="+mn-ea"/>
              </a:rPr>
              <a:t>用戶都被駭客用來挖礦。</a:t>
            </a:r>
            <a:endParaRPr lang="en-US" altLang="zh-TW" sz="1800" dirty="0">
              <a:latin typeface="+mn-ea"/>
            </a:endParaRPr>
          </a:p>
          <a:p>
            <a:pPr marL="400041" lvl="2" indent="0" algn="just">
              <a:buNone/>
            </a:pPr>
            <a:r>
              <a:rPr lang="zh-TW" altLang="en-US" sz="1800" dirty="0">
                <a:latin typeface="+mn-ea"/>
              </a:rPr>
              <a:t>後來有特別增加一個讀書會和資訊安全的部門以維護資訊安全，並且定期抽查各部門的資安。此外，公司對外有提供獎金給找到漏洞的人，並成為第一個提交</a:t>
            </a:r>
            <a:r>
              <a:rPr lang="en-US" altLang="zh-TW" sz="1800" dirty="0">
                <a:latin typeface="+mn-ea"/>
              </a:rPr>
              <a:t>CVE</a:t>
            </a:r>
            <a:r>
              <a:rPr lang="zh-TW" altLang="en-US" sz="1800" dirty="0">
                <a:latin typeface="+mn-ea"/>
              </a:rPr>
              <a:t>的台灣公司，藉由這次危機轉成機會，發展一套好的制度來處理這類風險。</a:t>
            </a:r>
            <a:endParaRPr lang="zh-TW" altLang="zh-TW" sz="18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754879" y="64910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10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8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衝突管理與危機處理（</a:t>
            </a:r>
            <a:r>
              <a:rPr lang="en-US" altLang="zh-TW" b="1" dirty="0"/>
              <a:t>Cont.</a:t>
            </a:r>
            <a:r>
              <a:rPr lang="zh-TW" altLang="en-US" b="1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lvl="1" indent="-342891" algn="just"/>
            <a:r>
              <a:rPr lang="zh-TW" altLang="zh-TW" sz="2400" b="1" dirty="0">
                <a:latin typeface="+mn-ea"/>
              </a:rPr>
              <a:t>資安該如何保障以及資料如何進行</a:t>
            </a:r>
            <a:r>
              <a:rPr lang="zh-TW" altLang="zh-TW" sz="2400" b="1" dirty="0">
                <a:latin typeface="+mn-ea"/>
              </a:rPr>
              <a:t>備份</a:t>
            </a:r>
            <a:endParaRPr lang="en-US" altLang="zh-TW" sz="2400" b="1" dirty="0">
              <a:latin typeface="+mn-ea"/>
            </a:endParaRPr>
          </a:p>
          <a:p>
            <a:pPr marL="400041" lvl="2" indent="0" algn="just">
              <a:buNone/>
            </a:pPr>
            <a:r>
              <a:rPr lang="zh-TW" altLang="en-US" sz="1800" dirty="0">
                <a:latin typeface="+mn-ea"/>
              </a:rPr>
              <a:t>要求公司員工</a:t>
            </a:r>
            <a:r>
              <a:rPr lang="zh-TW" altLang="zh-TW" sz="1800" dirty="0">
                <a:latin typeface="+mn-ea"/>
              </a:rPr>
              <a:t>不用</a:t>
            </a:r>
            <a:r>
              <a:rPr lang="zh-TW" altLang="zh-TW" sz="1800" dirty="0">
                <a:latin typeface="+mn-ea"/>
              </a:rPr>
              <a:t>盜版</a:t>
            </a:r>
            <a:r>
              <a:rPr lang="zh-TW" altLang="zh-TW" sz="1800" dirty="0">
                <a:latin typeface="+mn-ea"/>
              </a:rPr>
              <a:t>軟體</a:t>
            </a:r>
            <a:r>
              <a:rPr lang="zh-TW" altLang="en-US" sz="1800" dirty="0">
                <a:latin typeface="+mn-ea"/>
              </a:rPr>
              <a:t>，並且</a:t>
            </a:r>
            <a:r>
              <a:rPr lang="zh-TW" altLang="zh-TW" sz="1800" dirty="0">
                <a:latin typeface="+mn-ea"/>
              </a:rPr>
              <a:t>提供</a:t>
            </a:r>
            <a:r>
              <a:rPr lang="zh-TW" altLang="zh-TW" sz="1800" dirty="0">
                <a:latin typeface="+mn-ea"/>
              </a:rPr>
              <a:t>防毒</a:t>
            </a:r>
            <a:r>
              <a:rPr lang="zh-TW" altLang="zh-TW" sz="1800" dirty="0">
                <a:latin typeface="+mn-ea"/>
              </a:rPr>
              <a:t>軟體</a:t>
            </a:r>
            <a:r>
              <a:rPr lang="zh-TW" altLang="en-US" sz="1800" dirty="0">
                <a:latin typeface="+mn-ea"/>
              </a:rPr>
              <a:t>以及</a:t>
            </a:r>
            <a:r>
              <a:rPr lang="zh-TW" altLang="zh-TW" sz="1800" dirty="0">
                <a:latin typeface="+mn-ea"/>
              </a:rPr>
              <a:t>隨機測試</a:t>
            </a:r>
            <a:r>
              <a:rPr lang="zh-TW" altLang="en-US" sz="1800" dirty="0">
                <a:latin typeface="+mn-ea"/>
              </a:rPr>
              <a:t>員工是否</a:t>
            </a:r>
            <a:r>
              <a:rPr lang="zh-TW" altLang="zh-TW" sz="1800" dirty="0">
                <a:latin typeface="+mn-ea"/>
              </a:rPr>
              <a:t>有</a:t>
            </a:r>
            <a:r>
              <a:rPr lang="zh-TW" altLang="zh-TW" sz="1800" dirty="0">
                <a:latin typeface="+mn-ea"/>
              </a:rPr>
              <a:t>資安的危機</a:t>
            </a:r>
            <a:r>
              <a:rPr lang="zh-TW" altLang="zh-TW" sz="1800" dirty="0">
                <a:latin typeface="+mn-ea"/>
              </a:rPr>
              <a:t>意識</a:t>
            </a:r>
            <a:r>
              <a:rPr lang="zh-TW" altLang="en-US" sz="1800" dirty="0">
                <a:latin typeface="+mn-ea"/>
              </a:rPr>
              <a:t>。有</a:t>
            </a:r>
            <a:r>
              <a:rPr lang="zh-TW" altLang="zh-TW" sz="1800" dirty="0">
                <a:latin typeface="+mn-ea"/>
              </a:rPr>
              <a:t>通過</a:t>
            </a:r>
            <a:r>
              <a:rPr lang="en-US" altLang="zh-TW" sz="1800" dirty="0">
                <a:latin typeface="+mn-ea"/>
              </a:rPr>
              <a:t>iso270001</a:t>
            </a:r>
            <a:r>
              <a:rPr lang="zh-TW" altLang="en-US" sz="1800" dirty="0">
                <a:latin typeface="+mn-ea"/>
              </a:rPr>
              <a:t>以及其他</a:t>
            </a:r>
            <a:r>
              <a:rPr lang="zh-TW" altLang="zh-TW" sz="1800" dirty="0">
                <a:latin typeface="+mn-ea"/>
              </a:rPr>
              <a:t>資安</a:t>
            </a:r>
            <a:r>
              <a:rPr lang="zh-TW" altLang="zh-TW" sz="1800" dirty="0">
                <a:latin typeface="+mn-ea"/>
              </a:rPr>
              <a:t>相關的</a:t>
            </a:r>
            <a:r>
              <a:rPr lang="zh-TW" altLang="zh-TW" sz="1800" dirty="0">
                <a:latin typeface="+mn-ea"/>
              </a:rPr>
              <a:t>認證</a:t>
            </a:r>
            <a:r>
              <a:rPr lang="zh-TW" altLang="en-US" sz="1800" dirty="0">
                <a:latin typeface="+mn-ea"/>
              </a:rPr>
              <a:t>。此外強調</a:t>
            </a:r>
            <a:r>
              <a:rPr lang="zh-TW" altLang="zh-TW" sz="1800" dirty="0">
                <a:latin typeface="+mn-ea"/>
              </a:rPr>
              <a:t>本</a:t>
            </a:r>
            <a:r>
              <a:rPr lang="zh-TW" altLang="zh-TW" sz="1800" dirty="0">
                <a:latin typeface="+mn-ea"/>
              </a:rPr>
              <a:t>地</a:t>
            </a:r>
            <a:r>
              <a:rPr lang="zh-TW" altLang="zh-TW" sz="1800" dirty="0">
                <a:latin typeface="+mn-ea"/>
              </a:rPr>
              <a:t>備份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zh-TW" sz="1800" dirty="0">
                <a:latin typeface="+mn-ea"/>
              </a:rPr>
              <a:t>不同機器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zh-TW" sz="1800" dirty="0">
                <a:latin typeface="+mn-ea"/>
              </a:rPr>
              <a:t>不同</a:t>
            </a:r>
            <a:r>
              <a:rPr lang="zh-TW" altLang="zh-TW" sz="1800" dirty="0">
                <a:latin typeface="+mn-ea"/>
              </a:rPr>
              <a:t>機櫃、不同</a:t>
            </a:r>
            <a:r>
              <a:rPr lang="zh-TW" altLang="zh-TW" sz="1800" dirty="0">
                <a:latin typeface="+mn-ea"/>
              </a:rPr>
              <a:t>機房</a:t>
            </a:r>
            <a:r>
              <a:rPr lang="zh-TW" altLang="en-US" sz="1800" dirty="0">
                <a:latin typeface="+mn-ea"/>
              </a:rPr>
              <a:t>以及</a:t>
            </a:r>
            <a:r>
              <a:rPr lang="en-US" altLang="zh-TW" sz="1800" dirty="0">
                <a:latin typeface="+mn-ea"/>
              </a:rPr>
              <a:t>remote</a:t>
            </a:r>
            <a:r>
              <a:rPr lang="zh-TW" altLang="en-US" sz="1800" dirty="0">
                <a:latin typeface="+mn-ea"/>
              </a:rPr>
              <a:t>備份之重要，甚至再將雲端備份到本地</a:t>
            </a:r>
            <a:r>
              <a:rPr lang="en-US" altLang="zh-TW" sz="1800" dirty="0">
                <a:latin typeface="+mn-ea"/>
              </a:rPr>
              <a:t>NAS</a:t>
            </a:r>
            <a:r>
              <a:rPr lang="zh-TW" altLang="en-US" sz="1800" dirty="0">
                <a:latin typeface="+mn-ea"/>
              </a:rPr>
              <a:t>上面，並且開發自己的備份軟體。</a:t>
            </a:r>
            <a:endParaRPr lang="en-US" altLang="zh-TW" sz="1800" dirty="0">
              <a:latin typeface="+mn-ea"/>
            </a:endParaRPr>
          </a:p>
          <a:p>
            <a:pPr marL="400041" lvl="2" indent="0" algn="just">
              <a:buNone/>
            </a:pPr>
            <a:endParaRPr lang="zh-TW" altLang="zh-TW" sz="1800" dirty="0">
              <a:latin typeface="+mn-ea"/>
            </a:endParaRPr>
          </a:p>
          <a:p>
            <a:pPr marL="342891" lvl="1" indent="-342891" algn="just"/>
            <a:r>
              <a:rPr lang="zh-TW" altLang="zh-TW" sz="2400" b="1" dirty="0">
                <a:latin typeface="+mn-ea"/>
              </a:rPr>
              <a:t>新進的員工是否會做一些軟工相關的</a:t>
            </a:r>
            <a:r>
              <a:rPr lang="zh-TW" altLang="zh-TW" sz="2400" b="1" dirty="0">
                <a:latin typeface="+mn-ea"/>
              </a:rPr>
              <a:t>訓練</a:t>
            </a:r>
            <a:endParaRPr lang="en-US" altLang="zh-TW" sz="2400" b="1" dirty="0">
              <a:latin typeface="+mn-ea"/>
            </a:endParaRPr>
          </a:p>
          <a:p>
            <a:pPr marL="400041" lvl="2" indent="0" algn="just">
              <a:buNone/>
            </a:pPr>
            <a:r>
              <a:rPr lang="zh-TW" altLang="en-US" sz="1800" dirty="0">
                <a:latin typeface="+mn-ea"/>
              </a:rPr>
              <a:t>比較少，比較注重技術層面，</a:t>
            </a:r>
            <a:r>
              <a:rPr lang="zh-TW" altLang="zh-TW" sz="1800" dirty="0">
                <a:latin typeface="+mn-ea"/>
              </a:rPr>
              <a:t>軟工</a:t>
            </a:r>
            <a:r>
              <a:rPr lang="zh-TW" altLang="en-US" sz="1800" dirty="0">
                <a:latin typeface="+mn-ea"/>
              </a:rPr>
              <a:t>相關的的訓練則偏向帶領新進員工實際跑過一次開發流程。</a:t>
            </a:r>
            <a:endParaRPr lang="zh-TW" altLang="zh-TW" sz="1800" dirty="0">
              <a:latin typeface="+mn-ea"/>
            </a:endParaRPr>
          </a:p>
          <a:p>
            <a:pPr marL="342891" lvl="1" indent="-342891" algn="just"/>
            <a:endParaRPr lang="zh-TW" altLang="zh-TW" sz="2000" dirty="0">
              <a:latin typeface="+mn-ea"/>
            </a:endParaRPr>
          </a:p>
          <a:p>
            <a:pPr algn="just"/>
            <a:endParaRPr lang="zh-TW" altLang="en-US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754879" y="64910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4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Code decay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400" b="1" dirty="0">
                <a:latin typeface="+mn-ea"/>
              </a:rPr>
              <a:t>請問有遇過</a:t>
            </a:r>
            <a:r>
              <a:rPr lang="en-US" altLang="zh-TW" sz="2400" b="1" dirty="0">
                <a:latin typeface="+mn-ea"/>
              </a:rPr>
              <a:t>code</a:t>
            </a:r>
            <a:r>
              <a:rPr lang="zh-TW" altLang="en-US" sz="2400" b="1" dirty="0">
                <a:latin typeface="+mn-ea"/>
              </a:rPr>
              <a:t> </a:t>
            </a:r>
            <a:r>
              <a:rPr lang="en-US" altLang="zh-TW" sz="2400" b="1" dirty="0">
                <a:latin typeface="+mn-ea"/>
              </a:rPr>
              <a:t>decay</a:t>
            </a:r>
            <a:r>
              <a:rPr lang="zh-TW" altLang="en-US" sz="2400" b="1" dirty="0">
                <a:latin typeface="+mn-ea"/>
              </a:rPr>
              <a:t>嗎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目前沒有很嚴重的</a:t>
            </a:r>
            <a:r>
              <a:rPr lang="en-US" altLang="zh-TW" sz="1800" dirty="0">
                <a:latin typeface="+mn-ea"/>
              </a:rPr>
              <a:t>code decay</a:t>
            </a:r>
            <a:r>
              <a:rPr lang="zh-TW" altLang="en-US" sz="1800" dirty="0">
                <a:latin typeface="+mn-ea"/>
              </a:rPr>
              <a:t>，偶爾會碰到由於承接舊有的系統且加入新的</a:t>
            </a:r>
            <a:r>
              <a:rPr lang="en-US" altLang="zh-TW" sz="1800" dirty="0">
                <a:latin typeface="+mn-ea"/>
              </a:rPr>
              <a:t>feature</a:t>
            </a:r>
            <a:r>
              <a:rPr lang="zh-TW" altLang="en-US" sz="1800" dirty="0">
                <a:latin typeface="+mn-ea"/>
              </a:rPr>
              <a:t>時導致其他地方產生</a:t>
            </a:r>
            <a:r>
              <a:rPr lang="en-US" altLang="zh-TW" sz="1800" dirty="0">
                <a:latin typeface="+mn-ea"/>
              </a:rPr>
              <a:t>bug</a:t>
            </a:r>
            <a:r>
              <a:rPr lang="zh-TW" altLang="en-US" sz="1800" dirty="0">
                <a:latin typeface="+mn-ea"/>
              </a:rPr>
              <a:t>，然而都是可以修正的情況。若遇到太頻繁的錯誤情況時，會進行</a:t>
            </a:r>
            <a:r>
              <a:rPr lang="en-US" altLang="zh-TW" sz="1800" dirty="0">
                <a:latin typeface="+mn-ea"/>
              </a:rPr>
              <a:t>refactor</a:t>
            </a:r>
            <a:r>
              <a:rPr lang="zh-TW" altLang="en-US" sz="1800" dirty="0">
                <a:latin typeface="+mn-ea"/>
              </a:rPr>
              <a:t>。</a:t>
            </a:r>
            <a:endParaRPr lang="en-US" altLang="zh-TW" sz="1800" dirty="0">
              <a:latin typeface="+mn-ea"/>
            </a:endParaRPr>
          </a:p>
          <a:p>
            <a:pPr marL="400041" lvl="1" indent="0" algn="just">
              <a:buNone/>
            </a:pPr>
            <a:endParaRPr lang="en-US" altLang="zh-TW" sz="1800" dirty="0">
              <a:latin typeface="+mn-ea"/>
            </a:endParaRPr>
          </a:p>
          <a:p>
            <a:pPr algn="just"/>
            <a:r>
              <a:rPr lang="zh-TW" altLang="en-US" sz="2400" b="1" dirty="0">
                <a:latin typeface="+mn-ea"/>
              </a:rPr>
              <a:t>如何預防</a:t>
            </a:r>
            <a:r>
              <a:rPr lang="en-US" altLang="zh-TW" sz="2400" b="1" dirty="0">
                <a:latin typeface="+mn-ea"/>
              </a:rPr>
              <a:t>code</a:t>
            </a:r>
            <a:r>
              <a:rPr lang="zh-TW" altLang="en-US" sz="2400" b="1" dirty="0">
                <a:latin typeface="+mn-ea"/>
              </a:rPr>
              <a:t> </a:t>
            </a:r>
            <a:r>
              <a:rPr lang="en-US" altLang="zh-TW" sz="2400" b="1" dirty="0">
                <a:latin typeface="+mn-ea"/>
              </a:rPr>
              <a:t>decay</a:t>
            </a:r>
          </a:p>
          <a:p>
            <a:pPr marL="400041" lvl="1" indent="0" algn="just">
              <a:buNone/>
            </a:pPr>
            <a:r>
              <a:rPr lang="en-US" altLang="zh-TW" sz="1800" dirty="0">
                <a:latin typeface="+mn-ea"/>
              </a:rPr>
              <a:t>Code decay</a:t>
            </a:r>
            <a:r>
              <a:rPr lang="zh-TW" altLang="en-US" sz="1800" dirty="0">
                <a:latin typeface="+mn-ea"/>
              </a:rPr>
              <a:t>在</a:t>
            </a:r>
            <a:r>
              <a:rPr lang="zh-TW" altLang="zh-TW" sz="1800" dirty="0">
                <a:latin typeface="+mn-ea"/>
              </a:rPr>
              <a:t>意識到</a:t>
            </a:r>
            <a:r>
              <a:rPr lang="zh-TW" altLang="zh-TW" sz="1800" dirty="0">
                <a:latin typeface="+mn-ea"/>
              </a:rPr>
              <a:t>的時候已經太晚</a:t>
            </a:r>
            <a:r>
              <a:rPr lang="zh-TW" altLang="zh-TW" sz="1800" dirty="0">
                <a:latin typeface="+mn-ea"/>
              </a:rPr>
              <a:t>了</a:t>
            </a:r>
            <a:r>
              <a:rPr lang="zh-TW" altLang="en-US" sz="1800" dirty="0">
                <a:latin typeface="+mn-ea"/>
              </a:rPr>
              <a:t>，然而並</a:t>
            </a:r>
            <a:r>
              <a:rPr lang="zh-TW" altLang="zh-TW" sz="1800" dirty="0">
                <a:latin typeface="+mn-ea"/>
              </a:rPr>
              <a:t>沒有</a:t>
            </a:r>
            <a:r>
              <a:rPr lang="zh-TW" altLang="zh-TW" sz="1800" dirty="0">
                <a:latin typeface="+mn-ea"/>
              </a:rPr>
              <a:t>一個真正好的預防</a:t>
            </a:r>
            <a:r>
              <a:rPr lang="zh-TW" altLang="zh-TW" sz="1800" dirty="0">
                <a:latin typeface="+mn-ea"/>
              </a:rPr>
              <a:t>方式</a:t>
            </a:r>
            <a:r>
              <a:rPr lang="zh-TW" altLang="en-US" sz="1800" dirty="0">
                <a:latin typeface="+mn-ea"/>
              </a:rPr>
              <a:t>。從做好</a:t>
            </a:r>
            <a:r>
              <a:rPr lang="zh-TW" altLang="zh-TW" sz="1800" dirty="0">
                <a:latin typeface="+mn-ea"/>
              </a:rPr>
              <a:t>教育</a:t>
            </a:r>
            <a:r>
              <a:rPr lang="zh-TW" altLang="zh-TW" sz="1800" dirty="0">
                <a:latin typeface="+mn-ea"/>
              </a:rPr>
              <a:t>訓練、</a:t>
            </a:r>
            <a:r>
              <a:rPr lang="zh-TW" altLang="zh-TW" sz="1800" dirty="0">
                <a:latin typeface="+mn-ea"/>
              </a:rPr>
              <a:t>讀書會</a:t>
            </a:r>
            <a:r>
              <a:rPr lang="zh-TW" altLang="en-US" sz="1800" dirty="0">
                <a:latin typeface="+mn-ea"/>
              </a:rPr>
              <a:t>以及</a:t>
            </a:r>
            <a:r>
              <a:rPr lang="zh-TW" altLang="zh-TW" sz="1800" dirty="0">
                <a:latin typeface="+mn-ea"/>
              </a:rPr>
              <a:t>技術傳承</a:t>
            </a:r>
            <a:r>
              <a:rPr lang="zh-TW" altLang="en-US" sz="1800" dirty="0">
                <a:latin typeface="+mn-ea"/>
              </a:rPr>
              <a:t>，來盡量避免。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時間壓力是導致</a:t>
            </a:r>
            <a:r>
              <a:rPr lang="en-US" altLang="zh-TW" sz="1800" dirty="0">
                <a:latin typeface="+mn-ea"/>
              </a:rPr>
              <a:t>code decay</a:t>
            </a:r>
            <a:r>
              <a:rPr lang="zh-TW" altLang="en-US" sz="1800" dirty="0">
                <a:latin typeface="+mn-ea"/>
              </a:rPr>
              <a:t>的重要原因之一，因此很強調</a:t>
            </a:r>
            <a:r>
              <a:rPr lang="en-US" altLang="zh-TW" sz="1800" dirty="0">
                <a:latin typeface="+mn-ea"/>
              </a:rPr>
              <a:t>schedule</a:t>
            </a:r>
            <a:r>
              <a:rPr lang="zh-TW" altLang="en-US" sz="1800" dirty="0">
                <a:latin typeface="+mn-ea"/>
              </a:rPr>
              <a:t>排程的重要性。</a:t>
            </a:r>
            <a:endParaRPr lang="zh-TW" altLang="en-US" sz="1800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754879" y="64910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1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工作相關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400" b="1" dirty="0">
                <a:latin typeface="+mn-ea"/>
              </a:rPr>
              <a:t>薪水</a:t>
            </a:r>
            <a:r>
              <a:rPr kumimoji="1" lang="zh-TW" altLang="en-US" sz="2400" dirty="0">
                <a:latin typeface="+mn-ea"/>
              </a:rPr>
              <a:t>：</a:t>
            </a:r>
            <a:endParaRPr kumimoji="1" lang="en-US" altLang="zh-TW" sz="2400" dirty="0">
              <a:latin typeface="+mn-ea"/>
            </a:endParaRPr>
          </a:p>
          <a:p>
            <a:pPr marL="457189" lvl="1" indent="0">
              <a:buNone/>
            </a:pPr>
            <a:r>
              <a:rPr kumimoji="1" lang="en-US" altLang="zh-TW" sz="1800" dirty="0">
                <a:latin typeface="+mn-ea"/>
              </a:rPr>
              <a:t>54 K * 14</a:t>
            </a:r>
            <a:r>
              <a:rPr kumimoji="1" lang="zh-TW" altLang="en-US" sz="1800" dirty="0">
                <a:latin typeface="+mn-ea"/>
              </a:rPr>
              <a:t> （保底）</a:t>
            </a:r>
            <a:endParaRPr kumimoji="1" lang="en-US" altLang="zh-TW" sz="1800" dirty="0">
              <a:latin typeface="+mn-ea"/>
            </a:endParaRPr>
          </a:p>
          <a:p>
            <a:pPr marL="457189" lvl="1" indent="0">
              <a:buNone/>
            </a:pPr>
            <a:endParaRPr kumimoji="1" lang="en-US" altLang="zh-TW" sz="1800" dirty="0">
              <a:latin typeface="+mn-ea"/>
            </a:endParaRPr>
          </a:p>
          <a:p>
            <a:r>
              <a:rPr kumimoji="1" lang="zh-TW" altLang="en-US" sz="2400" b="1" dirty="0">
                <a:latin typeface="+mn-ea"/>
              </a:rPr>
              <a:t>面試需要的技能</a:t>
            </a:r>
            <a:endParaRPr kumimoji="1" lang="en-US" altLang="zh-TW" sz="2400" b="1" dirty="0">
              <a:latin typeface="+mn-ea"/>
            </a:endParaRPr>
          </a:p>
          <a:p>
            <a:pPr marL="800080" lvl="1" indent="-342891">
              <a:buClr>
                <a:schemeClr val="tx1"/>
              </a:buClr>
              <a:buFont typeface="+mj-lt"/>
              <a:buAutoNum type="arabicPeriod"/>
            </a:pPr>
            <a:r>
              <a:rPr kumimoji="1" lang="zh-TW" altLang="en-US" sz="1800" dirty="0">
                <a:latin typeface="+mn-ea"/>
              </a:rPr>
              <a:t>熟悉</a:t>
            </a:r>
            <a:r>
              <a:rPr kumimoji="1" lang="en-US" altLang="zh-TW" sz="1800" dirty="0">
                <a:latin typeface="+mn-ea"/>
              </a:rPr>
              <a:t> C++</a:t>
            </a:r>
          </a:p>
          <a:p>
            <a:pPr marL="800080" lvl="1" indent="-342891">
              <a:buClr>
                <a:schemeClr val="tx1"/>
              </a:buClr>
              <a:buFont typeface="+mj-lt"/>
              <a:buAutoNum type="arabicPeriod"/>
            </a:pPr>
            <a:r>
              <a:rPr kumimoji="1" lang="zh-TW" altLang="en-US" sz="1800" dirty="0">
                <a:latin typeface="+mn-ea"/>
              </a:rPr>
              <a:t>熟悉作業系統之相關知識</a:t>
            </a:r>
            <a:endParaRPr kumimoji="1" lang="en-US" altLang="zh-TW" sz="1800" dirty="0">
              <a:latin typeface="+mn-ea"/>
            </a:endParaRPr>
          </a:p>
          <a:p>
            <a:pPr marL="800080" lvl="1" indent="-342891">
              <a:buClr>
                <a:schemeClr val="tx1"/>
              </a:buClr>
              <a:buFont typeface="+mj-lt"/>
              <a:buAutoNum type="arabicPeriod"/>
            </a:pPr>
            <a:r>
              <a:rPr kumimoji="1" lang="zh-TW" altLang="en-US" sz="1800" dirty="0">
                <a:latin typeface="+mn-ea"/>
              </a:rPr>
              <a:t>本科系相關背景</a:t>
            </a:r>
            <a:endParaRPr kumimoji="1" lang="en-US" altLang="zh-TW" sz="1800" dirty="0">
              <a:latin typeface="+mn-ea"/>
            </a:endParaRPr>
          </a:p>
          <a:p>
            <a:pPr marL="800080" lvl="1" indent="-342891">
              <a:buClr>
                <a:schemeClr val="tx1"/>
              </a:buClr>
              <a:buFont typeface="+mj-lt"/>
              <a:buAutoNum type="arabicPeriod"/>
            </a:pPr>
            <a:r>
              <a:rPr kumimoji="1" lang="zh-TW" altLang="en-US" sz="1800" dirty="0">
                <a:latin typeface="+mn-ea"/>
              </a:rPr>
              <a:t>對寫程式有熱誠</a:t>
            </a:r>
            <a:endParaRPr kumimoji="1" lang="en-US" altLang="zh-TW" sz="1800" dirty="0">
              <a:latin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754879" y="64910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/>
              <a:t>13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5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b="1" dirty="0" smtClean="0"/>
              <a:t>公司介紹</a:t>
            </a:r>
            <a:endParaRPr kumimoji="1"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簡介：</a:t>
            </a:r>
            <a:endParaRPr kumimoji="1" lang="en-US" altLang="zh-TW" dirty="0" smtClean="0"/>
          </a:p>
          <a:p>
            <a:pPr marL="0" indent="0" algn="just">
              <a:buNone/>
            </a:pPr>
            <a:r>
              <a:rPr kumimoji="1" lang="en-US" altLang="zh-TW" dirty="0"/>
              <a:t>	</a:t>
            </a:r>
            <a:r>
              <a:rPr lang="zh-TW" altLang="en-US" dirty="0"/>
              <a:t>群暉科技 </a:t>
            </a:r>
            <a:r>
              <a:rPr lang="en-US" altLang="zh-TW" dirty="0"/>
              <a:t>(Synology) </a:t>
            </a:r>
            <a:r>
              <a:rPr lang="zh-TW" altLang="en-US" dirty="0"/>
              <a:t>成立於 </a:t>
            </a:r>
            <a:r>
              <a:rPr lang="en-US" altLang="zh-TW" dirty="0"/>
              <a:t>2000 </a:t>
            </a:r>
            <a:r>
              <a:rPr lang="zh-TW" altLang="en-US" dirty="0"/>
              <a:t>年，打造網路儲存設備 </a:t>
            </a:r>
            <a:r>
              <a:rPr lang="en-US" altLang="zh-TW" dirty="0"/>
              <a:t>(NAS)</a:t>
            </a:r>
            <a:r>
              <a:rPr lang="zh-TW" altLang="en-US" dirty="0"/>
              <a:t>、影像監控</a:t>
            </a:r>
            <a:r>
              <a:rPr lang="zh-TW" altLang="en-US" dirty="0" smtClean="0"/>
              <a:t>方案</a:t>
            </a:r>
            <a:r>
              <a:rPr lang="en-US" altLang="zh-TW" dirty="0" smtClean="0"/>
              <a:t>	</a:t>
            </a:r>
            <a:r>
              <a:rPr lang="zh-TW" altLang="en-US" dirty="0" smtClean="0"/>
              <a:t>及</a:t>
            </a:r>
            <a:r>
              <a:rPr lang="zh-TW" altLang="en-US" dirty="0"/>
              <a:t>網通設備，改變用戶在雲端時代中管理資料儲存、監控系統、網路連線的</a:t>
            </a:r>
            <a:r>
              <a:rPr lang="zh-TW" altLang="en-US" dirty="0" smtClean="0"/>
              <a:t>方</a:t>
            </a:r>
            <a:r>
              <a:rPr lang="en-US" altLang="zh-TW" dirty="0" smtClean="0"/>
              <a:t>	</a:t>
            </a:r>
            <a:r>
              <a:rPr lang="zh-TW" altLang="en-US" dirty="0" smtClean="0"/>
              <a:t>式</a:t>
            </a:r>
            <a:r>
              <a:rPr lang="zh-TW" altLang="en-US" dirty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地址：</a:t>
            </a:r>
            <a:r>
              <a:rPr lang="zh-TW" altLang="en-US" dirty="0"/>
              <a:t>台北市中山區長安西路</a:t>
            </a:r>
            <a:r>
              <a:rPr lang="en-US" altLang="zh-TW" dirty="0"/>
              <a:t>106</a:t>
            </a:r>
            <a:r>
              <a:rPr lang="zh-TW" altLang="en-US" dirty="0"/>
              <a:t>號</a:t>
            </a:r>
            <a:endParaRPr kumimoji="1" lang="en-US" altLang="zh-TW" dirty="0" smtClean="0"/>
          </a:p>
          <a:p>
            <a:r>
              <a:rPr kumimoji="1" lang="zh-TW" altLang="en-US" dirty="0" smtClean="0"/>
              <a:t>創辦人：</a:t>
            </a:r>
            <a:r>
              <a:rPr lang="zh-TW" altLang="en-US" dirty="0"/>
              <a:t>翁英暉、廖群</a:t>
            </a:r>
            <a:endParaRPr kumimoji="1" lang="en-US" altLang="zh-TW" dirty="0" smtClean="0"/>
          </a:p>
          <a:p>
            <a:r>
              <a:rPr kumimoji="1" lang="zh-TW" altLang="en-US" dirty="0" smtClean="0"/>
              <a:t>公司人數：</a:t>
            </a:r>
            <a:r>
              <a:rPr kumimoji="1" lang="en-US" altLang="zh-TW" dirty="0" smtClean="0"/>
              <a:t>650</a:t>
            </a:r>
            <a:r>
              <a:rPr kumimoji="1" lang="zh-TW" altLang="en-US" dirty="0" smtClean="0"/>
              <a:t>人左右</a:t>
            </a:r>
            <a:endParaRPr kumimoji="1" lang="en-US" altLang="zh-TW" dirty="0" smtClean="0"/>
          </a:p>
          <a:p>
            <a:r>
              <a:rPr kumimoji="1" lang="zh-TW" altLang="en-US" dirty="0" smtClean="0"/>
              <a:t>資本額：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億元</a:t>
            </a:r>
            <a:endParaRPr kumimoji="1" lang="en-US" altLang="zh-TW" dirty="0" smtClean="0"/>
          </a:p>
          <a:p>
            <a:r>
              <a:rPr kumimoji="1" lang="zh-TW" altLang="en-US" dirty="0" smtClean="0"/>
              <a:t>產品開發：網路儲存、網路通訊、影像監控、應用程式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96" y="0"/>
            <a:ext cx="9782029" cy="6860339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12252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023918" y="0"/>
            <a:ext cx="1208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6860339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需求相關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8973295" cy="3880773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如何取得需求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在取得需求前會先做好充足的市場調查，並且有做一些社群網路調查，在客戶端蒐集資料</a:t>
            </a:r>
            <a:r>
              <a:rPr lang="en-US" altLang="zh-TW" sz="1800" dirty="0">
                <a:latin typeface="+mn-ea"/>
              </a:rPr>
              <a:t>(</a:t>
            </a:r>
            <a:r>
              <a:rPr lang="zh-TW" altLang="en-US" sz="1800" dirty="0">
                <a:latin typeface="+mn-ea"/>
              </a:rPr>
              <a:t>經過客戶同意</a:t>
            </a:r>
            <a:r>
              <a:rPr lang="en-US" altLang="zh-TW" sz="1800" dirty="0">
                <a:latin typeface="+mn-ea"/>
              </a:rPr>
              <a:t>)</a:t>
            </a:r>
            <a:r>
              <a:rPr lang="zh-TW" altLang="en-US" sz="1800" dirty="0">
                <a:latin typeface="+mn-ea"/>
              </a:rPr>
              <a:t>，再進行數據分析。此外，</a:t>
            </a:r>
            <a:r>
              <a:rPr lang="en-US" altLang="zh-TW" sz="1800" dirty="0">
                <a:latin typeface="+mn-ea"/>
              </a:rPr>
              <a:t>PM</a:t>
            </a:r>
            <a:r>
              <a:rPr lang="zh-TW" altLang="en-US" sz="1800" dirty="0">
                <a:latin typeface="+mn-ea"/>
              </a:rPr>
              <a:t>會進入客戶的現場，了解現場環境、挖掘潛在需求。舉例來說：</a:t>
            </a:r>
            <a:r>
              <a:rPr lang="en-US" altLang="zh-TW" sz="1800" dirty="0">
                <a:latin typeface="+mn-ea"/>
              </a:rPr>
              <a:t>Surveillance System </a:t>
            </a:r>
            <a:r>
              <a:rPr lang="zh-TW" altLang="en-US" sz="1800" dirty="0">
                <a:latin typeface="+mn-ea"/>
              </a:rPr>
              <a:t>起初風扇太大聲，經過客戶反應後實際現場了解後得到進一步的需求。</a:t>
            </a:r>
            <a:endParaRPr lang="en-US" altLang="zh-TW" sz="1800" dirty="0">
              <a:latin typeface="+mn-ea"/>
            </a:endParaRPr>
          </a:p>
          <a:p>
            <a:pPr marL="400041" lvl="1" indent="0" algn="just">
              <a:buNone/>
            </a:pPr>
            <a:endParaRPr lang="en-US" altLang="zh-TW" dirty="0"/>
          </a:p>
          <a:p>
            <a:r>
              <a:rPr lang="zh-TW" altLang="en-US" sz="2400" b="1" dirty="0">
                <a:latin typeface="+mn-ea"/>
              </a:rPr>
              <a:t>拿到需求時有沒有整理成文件</a:t>
            </a:r>
            <a:endParaRPr lang="en-US" altLang="zh-TW" sz="2400" b="1" dirty="0">
              <a:latin typeface="+mn-ea"/>
            </a:endParaRPr>
          </a:p>
          <a:p>
            <a:pPr marL="400041" lvl="1" indent="0">
              <a:buNone/>
            </a:pPr>
            <a:r>
              <a:rPr lang="zh-TW" altLang="en-US" sz="1800" dirty="0"/>
              <a:t>有固定的表格存取需求，內部的系統</a:t>
            </a:r>
            <a:r>
              <a:rPr lang="zh-TW" altLang="zh-TW" sz="1800" dirty="0"/>
              <a:t>也有軟體記錄所有和客戶來往的信件等等</a:t>
            </a:r>
            <a:r>
              <a:rPr lang="zh-TW" altLang="en-US" sz="1800" dirty="0"/>
              <a:t>。</a:t>
            </a:r>
            <a:endParaRPr lang="zh-TW" altLang="zh-TW" sz="1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+mn-ea"/>
                <a:ea typeface="+mn-ea"/>
              </a:rPr>
              <a:t>軟體開發流程介紹</a:t>
            </a:r>
            <a:endParaRPr lang="zh-TW" altLang="en-US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zh-TW" sz="2400" b="1" dirty="0">
                <a:latin typeface="+mn-ea"/>
              </a:rPr>
              <a:t>如何</a:t>
            </a:r>
            <a:r>
              <a:rPr lang="en-US" altLang="zh-TW" sz="2400" b="1" dirty="0">
                <a:latin typeface="+mn-ea"/>
              </a:rPr>
              <a:t>breakdown task</a:t>
            </a:r>
            <a:r>
              <a:rPr lang="zh-TW" altLang="zh-TW" sz="2400" b="1" dirty="0">
                <a:latin typeface="+mn-ea"/>
              </a:rPr>
              <a:t>，可否</a:t>
            </a:r>
            <a:r>
              <a:rPr lang="zh-TW" altLang="zh-TW" sz="2400" b="1" dirty="0">
                <a:latin typeface="+mn-ea"/>
              </a:rPr>
              <a:t>舉例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先</a:t>
            </a:r>
            <a:r>
              <a:rPr lang="zh-TW" altLang="en-US" sz="1800" dirty="0">
                <a:latin typeface="+mn-ea"/>
              </a:rPr>
              <a:t>定義問題是</a:t>
            </a:r>
            <a:r>
              <a:rPr lang="zh-TW" altLang="en-US" sz="1800" dirty="0">
                <a:latin typeface="+mn-ea"/>
              </a:rPr>
              <a:t>什麼而後拆解問題，再依照各個</a:t>
            </a:r>
            <a:r>
              <a:rPr lang="en-US" altLang="zh-TW" sz="1800" dirty="0">
                <a:latin typeface="+mn-ea"/>
              </a:rPr>
              <a:t>RD</a:t>
            </a:r>
            <a:r>
              <a:rPr lang="zh-TW" altLang="en-US" sz="1800" dirty="0">
                <a:latin typeface="+mn-ea"/>
              </a:rPr>
              <a:t>的能力進行分配。</a:t>
            </a:r>
            <a:endParaRPr lang="en-US" altLang="zh-TW" sz="1800" dirty="0">
              <a:latin typeface="+mn-ea"/>
            </a:endParaRPr>
          </a:p>
          <a:p>
            <a:pPr marL="400041" lvl="1" indent="0" algn="just">
              <a:buNone/>
            </a:pPr>
            <a:endParaRPr lang="en-US" altLang="zh-TW" sz="1800" dirty="0">
              <a:latin typeface="+mn-ea"/>
            </a:endParaRPr>
          </a:p>
          <a:p>
            <a:pPr algn="just"/>
            <a:r>
              <a:rPr lang="zh-TW" altLang="zh-TW" sz="2400" b="1" dirty="0">
                <a:latin typeface="+mn-ea"/>
              </a:rPr>
              <a:t>是否</a:t>
            </a:r>
            <a:r>
              <a:rPr lang="zh-TW" altLang="zh-TW" sz="2400" b="1" dirty="0">
                <a:latin typeface="+mn-ea"/>
              </a:rPr>
              <a:t>有做預估工作時</a:t>
            </a:r>
            <a:r>
              <a:rPr lang="zh-TW" altLang="zh-TW" sz="2400" b="1" dirty="0">
                <a:latin typeface="+mn-ea"/>
              </a:rPr>
              <a:t>程</a:t>
            </a:r>
            <a:endParaRPr lang="en-US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預估時程是非常困難的問題。開發的過程如果有碰到新的問題，則</a:t>
            </a:r>
            <a:r>
              <a:rPr lang="zh-TW" altLang="zh-TW" sz="1800" dirty="0">
                <a:latin typeface="+mn-ea"/>
              </a:rPr>
              <a:t>透過</a:t>
            </a:r>
            <a:r>
              <a:rPr lang="zh-TW" altLang="zh-TW" sz="1800" dirty="0">
                <a:latin typeface="+mn-ea"/>
              </a:rPr>
              <a:t>經驗</a:t>
            </a:r>
            <a:r>
              <a:rPr lang="zh-TW" altLang="zh-TW" sz="1800" dirty="0">
                <a:latin typeface="+mn-ea"/>
              </a:rPr>
              <a:t>法則</a:t>
            </a:r>
            <a:r>
              <a:rPr lang="zh-TW" altLang="en-US" sz="1800" dirty="0">
                <a:latin typeface="+mn-ea"/>
              </a:rPr>
              <a:t>，以及</a:t>
            </a:r>
            <a:r>
              <a:rPr lang="en-US" altLang="zh-TW" sz="1800" dirty="0">
                <a:latin typeface="+mn-ea"/>
              </a:rPr>
              <a:t>RD</a:t>
            </a:r>
            <a:r>
              <a:rPr lang="zh-TW" altLang="en-US" sz="1800" dirty="0">
                <a:latin typeface="+mn-ea"/>
              </a:rPr>
              <a:t>的信心指數來預估時程。如果以往已經有相關開發經驗，可以先拆解成更細的</a:t>
            </a:r>
            <a:r>
              <a:rPr lang="en-US" altLang="zh-TW" sz="1800" dirty="0">
                <a:latin typeface="+mn-ea"/>
              </a:rPr>
              <a:t>task</a:t>
            </a:r>
            <a:r>
              <a:rPr lang="zh-TW" altLang="en-US" sz="1800" dirty="0">
                <a:latin typeface="+mn-ea"/>
              </a:rPr>
              <a:t>再進行預估。如果有不在預期中的因素，或是遇到超出理解的問題，則藉由每個禮拜的</a:t>
            </a:r>
            <a:r>
              <a:rPr lang="en-US" altLang="zh-TW" sz="1800" dirty="0">
                <a:latin typeface="+mn-ea"/>
              </a:rPr>
              <a:t>meeting</a:t>
            </a:r>
            <a:r>
              <a:rPr lang="zh-TW" altLang="en-US" sz="1800" dirty="0">
                <a:latin typeface="+mn-ea"/>
              </a:rPr>
              <a:t>跟相關人員討論後列入風險管控。風險不只要列出還要能處理、解決。如果真的沒辦法處理，可能就</a:t>
            </a:r>
            <a:r>
              <a:rPr lang="en-US" altLang="zh-TW" sz="1800" dirty="0">
                <a:latin typeface="+mn-ea"/>
              </a:rPr>
              <a:t>close</a:t>
            </a:r>
            <a:r>
              <a:rPr lang="zh-TW" altLang="en-US" sz="1800" dirty="0">
                <a:latin typeface="+mn-ea"/>
              </a:rPr>
              <a:t>或是延後。</a:t>
            </a:r>
            <a:endParaRPr lang="en-US" altLang="zh-TW" sz="18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4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90"/>
            <a:ext cx="8976620" cy="3880773"/>
          </a:xfrm>
        </p:spPr>
        <p:txBody>
          <a:bodyPr>
            <a:noAutofit/>
          </a:bodyPr>
          <a:lstStyle/>
          <a:p>
            <a:pPr marL="342891" lvl="2" indent="-342891" algn="just"/>
            <a:r>
              <a:rPr lang="zh-TW" altLang="zh-TW" sz="2400" b="1" dirty="0">
                <a:latin typeface="+mn-ea"/>
              </a:rPr>
              <a:t>利用</a:t>
            </a:r>
            <a:r>
              <a:rPr lang="zh-TW" altLang="zh-TW" sz="2400" b="1" dirty="0">
                <a:latin typeface="+mn-ea"/>
              </a:rPr>
              <a:t>何種開發流程，譬如說：</a:t>
            </a:r>
            <a:r>
              <a:rPr lang="en-US" altLang="zh-TW" sz="2400" b="1" dirty="0">
                <a:latin typeface="+mn-ea"/>
              </a:rPr>
              <a:t>waterfall</a:t>
            </a:r>
            <a:r>
              <a:rPr lang="zh-TW" altLang="zh-TW" sz="2400" b="1" dirty="0">
                <a:latin typeface="+mn-ea"/>
              </a:rPr>
              <a:t>、</a:t>
            </a:r>
            <a:r>
              <a:rPr lang="en-US" altLang="zh-TW" sz="2400" b="1" dirty="0">
                <a:latin typeface="+mn-ea"/>
              </a:rPr>
              <a:t>scrum</a:t>
            </a:r>
            <a:r>
              <a:rPr lang="zh-TW" altLang="zh-TW" sz="2400" b="1" dirty="0">
                <a:latin typeface="+mn-ea"/>
              </a:rPr>
              <a:t>、</a:t>
            </a:r>
            <a:r>
              <a:rPr lang="en-US" altLang="zh-TW" sz="2400" b="1" dirty="0">
                <a:latin typeface="+mn-ea"/>
              </a:rPr>
              <a:t>extreme programming</a:t>
            </a:r>
            <a:r>
              <a:rPr lang="zh-TW" altLang="zh-TW" sz="2400" b="1" dirty="0">
                <a:latin typeface="+mn-ea"/>
              </a:rPr>
              <a:t>、</a:t>
            </a:r>
            <a:r>
              <a:rPr lang="en-US" altLang="zh-TW" sz="2400" b="1" dirty="0">
                <a:latin typeface="+mn-ea"/>
              </a:rPr>
              <a:t>TDD</a:t>
            </a:r>
          </a:p>
          <a:p>
            <a:pPr marL="457189" lvl="3" indent="0" algn="just">
              <a:buNone/>
            </a:pPr>
            <a:r>
              <a:rPr lang="zh-TW" altLang="en-US" sz="1800" dirty="0">
                <a:latin typeface="+mn-ea"/>
              </a:rPr>
              <a:t>跟</a:t>
            </a:r>
            <a:r>
              <a:rPr lang="zh-TW" altLang="en-US" sz="1800" dirty="0">
                <a:latin typeface="+mn-ea"/>
              </a:rPr>
              <a:t>傳統的開發流程比較不一樣</a:t>
            </a:r>
            <a:r>
              <a:rPr lang="zh-TW" altLang="en-US" sz="1800" dirty="0">
                <a:latin typeface="+mn-ea"/>
              </a:rPr>
              <a:t>，由於最</a:t>
            </a:r>
            <a:r>
              <a:rPr lang="zh-TW" altLang="en-US" sz="1800" dirty="0">
                <a:latin typeface="+mn-ea"/>
              </a:rPr>
              <a:t>一開始</a:t>
            </a:r>
            <a:r>
              <a:rPr lang="zh-TW" altLang="en-US" sz="1800" dirty="0">
                <a:latin typeface="+mn-ea"/>
              </a:rPr>
              <a:t>就已經訂定好</a:t>
            </a:r>
            <a:r>
              <a:rPr lang="en-US" altLang="zh-TW" sz="1800" dirty="0">
                <a:latin typeface="+mn-ea"/>
              </a:rPr>
              <a:t>deadline</a:t>
            </a:r>
            <a:r>
              <a:rPr lang="zh-TW" altLang="en-US" sz="1800" dirty="0">
                <a:latin typeface="+mn-ea"/>
              </a:rPr>
              <a:t>以及</a:t>
            </a:r>
            <a:r>
              <a:rPr lang="en-US" altLang="zh-TW" sz="1800" dirty="0">
                <a:latin typeface="+mn-ea"/>
              </a:rPr>
              <a:t>spec</a:t>
            </a:r>
            <a:r>
              <a:rPr lang="zh-TW" altLang="en-US" sz="1800" dirty="0">
                <a:latin typeface="+mn-ea"/>
              </a:rPr>
              <a:t>，因此採類似</a:t>
            </a:r>
            <a:r>
              <a:rPr lang="en-US" altLang="zh-TW" sz="1800" dirty="0">
                <a:latin typeface="+mn-ea"/>
              </a:rPr>
              <a:t>waterfall</a:t>
            </a:r>
            <a:r>
              <a:rPr lang="zh-TW" altLang="en-US" sz="1800" dirty="0">
                <a:latin typeface="+mn-ea"/>
              </a:rPr>
              <a:t>的方式進行，不過開發過程採用類似</a:t>
            </a:r>
            <a:r>
              <a:rPr lang="en-US" altLang="zh-TW" sz="1800" dirty="0">
                <a:latin typeface="+mn-ea"/>
              </a:rPr>
              <a:t>scrum</a:t>
            </a:r>
            <a:r>
              <a:rPr lang="zh-TW" altLang="en-US" sz="1800" dirty="0">
                <a:latin typeface="+mn-ea"/>
              </a:rPr>
              <a:t>的</a:t>
            </a:r>
            <a:r>
              <a:rPr lang="zh-TW" altLang="en-US" sz="1800" dirty="0">
                <a:latin typeface="+mn-ea"/>
              </a:rPr>
              <a:t>方式。每個</a:t>
            </a:r>
            <a:r>
              <a:rPr lang="en-US" altLang="zh-TW" sz="1800" dirty="0">
                <a:latin typeface="+mn-ea"/>
              </a:rPr>
              <a:t>sprint</a:t>
            </a:r>
            <a:r>
              <a:rPr lang="zh-TW" altLang="en-US" sz="1800" dirty="0">
                <a:latin typeface="+mn-ea"/>
              </a:rPr>
              <a:t>為兩個禮拜，每週</a:t>
            </a:r>
            <a:r>
              <a:rPr lang="en-US" altLang="zh-TW" sz="1800" dirty="0">
                <a:latin typeface="+mn-ea"/>
              </a:rPr>
              <a:t>meeting</a:t>
            </a:r>
            <a:r>
              <a:rPr lang="zh-TW" altLang="en-US" sz="1800" dirty="0">
                <a:latin typeface="+mn-ea"/>
              </a:rPr>
              <a:t>兩</a:t>
            </a:r>
            <a:r>
              <a:rPr lang="zh-TW" altLang="en-US" sz="1800" dirty="0">
                <a:latin typeface="+mn-ea"/>
              </a:rPr>
              <a:t>次</a:t>
            </a:r>
            <a:r>
              <a:rPr lang="zh-TW" altLang="en-US" sz="1800" dirty="0">
                <a:latin typeface="+mn-ea"/>
              </a:rPr>
              <a:t>，並且只</a:t>
            </a:r>
            <a:r>
              <a:rPr lang="zh-TW" altLang="en-US" sz="1800" dirty="0">
                <a:latin typeface="+mn-ea"/>
              </a:rPr>
              <a:t>跟相關的人員</a:t>
            </a:r>
            <a:r>
              <a:rPr lang="en-US" altLang="zh-TW" sz="1800" dirty="0">
                <a:latin typeface="+mn-ea"/>
              </a:rPr>
              <a:t>meeting</a:t>
            </a:r>
            <a:r>
              <a:rPr lang="zh-TW" altLang="en-US" sz="1800" dirty="0">
                <a:latin typeface="+mn-ea"/>
              </a:rPr>
              <a:t>以及進行</a:t>
            </a:r>
            <a:r>
              <a:rPr lang="en-US" altLang="zh-TW" sz="1800" dirty="0">
                <a:latin typeface="+mn-ea"/>
              </a:rPr>
              <a:t>demo</a:t>
            </a:r>
            <a:r>
              <a:rPr lang="zh-TW" altLang="en-US" sz="1800" dirty="0">
                <a:latin typeface="+mn-ea"/>
              </a:rPr>
              <a:t>。</a:t>
            </a:r>
            <a:endParaRPr lang="en-US" altLang="zh-TW" sz="1800" dirty="0">
              <a:latin typeface="+mn-ea"/>
            </a:endParaRPr>
          </a:p>
          <a:p>
            <a:pPr marL="457189" lvl="3" indent="0" algn="just">
              <a:buNone/>
            </a:pPr>
            <a:endParaRPr lang="en-US" altLang="zh-TW" sz="1600" dirty="0">
              <a:latin typeface="+mn-ea"/>
            </a:endParaRPr>
          </a:p>
          <a:p>
            <a:pPr marL="342891" lvl="2" indent="-342891" algn="just"/>
            <a:r>
              <a:rPr lang="en-US" altLang="zh-TW" sz="2000" dirty="0">
                <a:latin typeface="+mn-ea"/>
              </a:rPr>
              <a:t> </a:t>
            </a:r>
            <a:r>
              <a:rPr lang="zh-TW" altLang="zh-TW" sz="2400" b="1" dirty="0">
                <a:latin typeface="+mn-ea"/>
              </a:rPr>
              <a:t>是否</a:t>
            </a:r>
            <a:r>
              <a:rPr lang="zh-TW" altLang="zh-TW" sz="2400" b="1" dirty="0">
                <a:latin typeface="+mn-ea"/>
              </a:rPr>
              <a:t>有做軟體驗證</a:t>
            </a:r>
            <a:r>
              <a:rPr lang="en-US" altLang="zh-TW" sz="2400" b="1" dirty="0">
                <a:latin typeface="+mn-ea"/>
              </a:rPr>
              <a:t>(verification &amp; validation</a:t>
            </a:r>
            <a:r>
              <a:rPr lang="en-US" altLang="zh-TW" sz="2400" b="1" dirty="0">
                <a:latin typeface="+mn-ea"/>
              </a:rPr>
              <a:t>)</a:t>
            </a:r>
          </a:p>
          <a:p>
            <a:pPr marL="457189" lvl="3" indent="0" algn="just">
              <a:buNone/>
            </a:pPr>
            <a:r>
              <a:rPr lang="zh-TW" altLang="zh-TW" sz="1800" dirty="0">
                <a:latin typeface="+mn-ea"/>
              </a:rPr>
              <a:t>比較少</a:t>
            </a:r>
            <a:r>
              <a:rPr lang="zh-TW" altLang="en-US" sz="1800" dirty="0">
                <a:latin typeface="+mn-ea"/>
              </a:rPr>
              <a:t>進行</a:t>
            </a:r>
            <a:r>
              <a:rPr lang="en-US" altLang="zh-TW" sz="1800" dirty="0">
                <a:latin typeface="+mn-ea"/>
              </a:rPr>
              <a:t>verification</a:t>
            </a:r>
            <a:r>
              <a:rPr lang="zh-TW" altLang="zh-TW" sz="1800" dirty="0">
                <a:latin typeface="+mn-ea"/>
              </a:rPr>
              <a:t>，</a:t>
            </a:r>
            <a:r>
              <a:rPr lang="en-US" altLang="zh-TW" sz="1800" dirty="0">
                <a:latin typeface="+mn-ea"/>
              </a:rPr>
              <a:t>validation</a:t>
            </a:r>
            <a:r>
              <a:rPr lang="zh-TW" altLang="zh-TW" sz="1800" dirty="0">
                <a:latin typeface="+mn-ea"/>
              </a:rPr>
              <a:t>的</a:t>
            </a:r>
            <a:r>
              <a:rPr lang="zh-TW" altLang="zh-TW" sz="1800" dirty="0">
                <a:latin typeface="+mn-ea"/>
              </a:rPr>
              <a:t>時間</a:t>
            </a:r>
            <a:r>
              <a:rPr lang="zh-TW" altLang="en-US" sz="1800" dirty="0">
                <a:latin typeface="+mn-ea"/>
              </a:rPr>
              <a:t>則</a:t>
            </a:r>
            <a:r>
              <a:rPr lang="zh-TW" altLang="zh-TW" sz="1800" dirty="0">
                <a:latin typeface="+mn-ea"/>
              </a:rPr>
              <a:t>較多</a:t>
            </a:r>
            <a:r>
              <a:rPr lang="zh-TW" altLang="en-US" sz="1800" dirty="0">
                <a:latin typeface="+mn-ea"/>
              </a:rPr>
              <a:t>。此外若開發時程有延宕，則藉由投注更多人力來壓縮</a:t>
            </a:r>
            <a:r>
              <a:rPr lang="en-US" altLang="zh-TW" sz="1800" dirty="0">
                <a:latin typeface="+mn-ea"/>
              </a:rPr>
              <a:t>validation</a:t>
            </a:r>
            <a:r>
              <a:rPr lang="zh-TW" altLang="en-US" sz="1800" dirty="0">
                <a:latin typeface="+mn-ea"/>
              </a:rPr>
              <a:t>的時間（因為</a:t>
            </a:r>
            <a:r>
              <a:rPr lang="en-US" altLang="zh-TW" sz="1800" dirty="0">
                <a:latin typeface="+mn-ea"/>
              </a:rPr>
              <a:t>validation</a:t>
            </a:r>
            <a:r>
              <a:rPr lang="zh-TW" altLang="en-US" sz="1800" dirty="0">
                <a:latin typeface="+mn-ea"/>
              </a:rPr>
              <a:t>是可以</a:t>
            </a:r>
            <a:r>
              <a:rPr lang="en-US" altLang="zh-TW" sz="1800" dirty="0">
                <a:latin typeface="+mn-ea"/>
              </a:rPr>
              <a:t>pipeline</a:t>
            </a:r>
            <a:r>
              <a:rPr lang="zh-TW" altLang="en-US" sz="1800" dirty="0">
                <a:latin typeface="+mn-ea"/>
              </a:rPr>
              <a:t>進行）。</a:t>
            </a:r>
            <a:endParaRPr lang="zh-TW" altLang="zh-TW" sz="1800" dirty="0">
              <a:latin typeface="+mn-ea"/>
            </a:endParaRPr>
          </a:p>
          <a:p>
            <a:pPr marL="0" lvl="2" indent="0" algn="just">
              <a:buNone/>
            </a:pPr>
            <a:endParaRPr lang="en-US" altLang="zh-TW" sz="2000" dirty="0">
              <a:latin typeface="+mn-ea"/>
            </a:endParaRPr>
          </a:p>
          <a:p>
            <a:pPr marL="0" lvl="2" indent="0" algn="just">
              <a:buNone/>
            </a:pPr>
            <a:r>
              <a:rPr lang="zh-TW" altLang="en-US" sz="2000" dirty="0">
                <a:latin typeface="+mn-ea"/>
              </a:rPr>
              <a:t>     </a:t>
            </a:r>
            <a:endParaRPr lang="en-US" altLang="zh-TW" sz="2000" dirty="0">
              <a:latin typeface="+mn-ea"/>
            </a:endParaRPr>
          </a:p>
          <a:p>
            <a:pPr marL="0" lvl="2" indent="0" algn="just">
              <a:buNone/>
            </a:pPr>
            <a:endParaRPr lang="zh-TW" altLang="zh-TW" sz="2000" dirty="0">
              <a:latin typeface="+mn-ea"/>
            </a:endParaRPr>
          </a:p>
          <a:p>
            <a:pPr algn="just"/>
            <a:endParaRPr lang="zh-TW" altLang="en-US" dirty="0"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latin typeface="+mn-ea"/>
                <a:ea typeface="+mn-ea"/>
              </a:rPr>
              <a:t>軟體開發流程介紹 （</a:t>
            </a:r>
            <a:r>
              <a:rPr lang="en-US" altLang="zh-TW" b="1" dirty="0" smtClean="0">
                <a:latin typeface="+mn-ea"/>
                <a:ea typeface="+mn-ea"/>
              </a:rPr>
              <a:t>Cont.</a:t>
            </a:r>
            <a:r>
              <a:rPr lang="zh-TW" altLang="en-US" b="1" dirty="0" smtClean="0">
                <a:latin typeface="+mn-ea"/>
                <a:ea typeface="+mn-ea"/>
              </a:rPr>
              <a:t>）</a:t>
            </a:r>
            <a:endParaRPr lang="zh-TW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68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lvl="2" indent="-285744" algn="just"/>
            <a:r>
              <a:rPr lang="zh-TW" altLang="zh-TW" sz="2400" b="1" dirty="0">
                <a:latin typeface="+mn-ea"/>
              </a:rPr>
              <a:t>有用</a:t>
            </a:r>
            <a:r>
              <a:rPr lang="zh-TW" altLang="zh-TW" sz="2400" b="1" dirty="0">
                <a:latin typeface="+mn-ea"/>
              </a:rPr>
              <a:t>什麼軟體來協助專案管理與開發，譬如說：</a:t>
            </a:r>
            <a:r>
              <a:rPr lang="en-US" altLang="zh-TW" sz="2400" b="1" dirty="0">
                <a:latin typeface="+mn-ea"/>
              </a:rPr>
              <a:t>slack</a:t>
            </a:r>
            <a:r>
              <a:rPr lang="zh-TW" altLang="zh-TW" sz="2400" b="1" dirty="0">
                <a:latin typeface="+mn-ea"/>
              </a:rPr>
              <a:t>、</a:t>
            </a:r>
            <a:r>
              <a:rPr lang="en-US" altLang="zh-TW" sz="2400" b="1" dirty="0" err="1">
                <a:latin typeface="+mn-ea"/>
              </a:rPr>
              <a:t>trello</a:t>
            </a:r>
            <a:r>
              <a:rPr lang="zh-TW" altLang="zh-TW" sz="2400" b="1" dirty="0">
                <a:latin typeface="+mn-ea"/>
              </a:rPr>
              <a:t>、</a:t>
            </a:r>
            <a:r>
              <a:rPr lang="en-US" altLang="zh-TW" sz="2400" b="1" dirty="0" err="1">
                <a:latin typeface="+mn-ea"/>
              </a:rPr>
              <a:t>git</a:t>
            </a:r>
            <a:endParaRPr lang="en-US" altLang="zh-TW" sz="2400" b="1" dirty="0">
              <a:latin typeface="+mn-ea"/>
            </a:endParaRPr>
          </a:p>
          <a:p>
            <a:pPr marL="514338" lvl="3" indent="0" algn="just">
              <a:buNone/>
            </a:pPr>
            <a:r>
              <a:rPr lang="zh-TW" altLang="en-US" sz="1800" dirty="0">
                <a:latin typeface="+mn-ea"/>
              </a:rPr>
              <a:t>有用</a:t>
            </a:r>
            <a:r>
              <a:rPr lang="en-US" altLang="zh-TW" sz="1800" dirty="0" err="1">
                <a:latin typeface="+mn-ea"/>
              </a:rPr>
              <a:t>gitlab</a:t>
            </a:r>
            <a:r>
              <a:rPr lang="zh-TW" altLang="en-US" sz="1800" dirty="0">
                <a:latin typeface="+mn-ea"/>
              </a:rPr>
              <a:t>，也有公司自己開發的</a:t>
            </a:r>
            <a:r>
              <a:rPr lang="en-US" altLang="zh-TW" sz="1800" dirty="0">
                <a:latin typeface="+mn-ea"/>
              </a:rPr>
              <a:t>bug tracker</a:t>
            </a:r>
            <a:r>
              <a:rPr lang="zh-TW" altLang="en-US" sz="1800" dirty="0">
                <a:latin typeface="+mn-ea"/>
              </a:rPr>
              <a:t>、</a:t>
            </a:r>
            <a:r>
              <a:rPr lang="zh-TW" altLang="zh-TW" sz="1800" dirty="0">
                <a:latin typeface="+mn-ea"/>
              </a:rPr>
              <a:t>聊天</a:t>
            </a:r>
            <a:r>
              <a:rPr lang="zh-TW" altLang="zh-TW" sz="1800" dirty="0">
                <a:latin typeface="+mn-ea"/>
              </a:rPr>
              <a:t>軟體、行事曆、收發郵件軟體、</a:t>
            </a:r>
            <a:r>
              <a:rPr lang="en-US" altLang="zh-TW" sz="1800" dirty="0">
                <a:latin typeface="+mn-ea"/>
              </a:rPr>
              <a:t>note</a:t>
            </a:r>
            <a:r>
              <a:rPr lang="zh-TW" altLang="en-US" sz="1800" dirty="0">
                <a:latin typeface="+mn-ea"/>
              </a:rPr>
              <a:t>，</a:t>
            </a:r>
            <a:r>
              <a:rPr lang="zh-TW" altLang="zh-TW" sz="1800" dirty="0">
                <a:latin typeface="+mn-ea"/>
              </a:rPr>
              <a:t>幾乎都是缺什麼就自己做</a:t>
            </a:r>
            <a:r>
              <a:rPr lang="zh-TW" altLang="zh-TW" sz="1800" dirty="0">
                <a:latin typeface="+mn-ea"/>
              </a:rPr>
              <a:t>什麼</a:t>
            </a:r>
            <a:r>
              <a:rPr lang="en-US" altLang="zh-TW" sz="1800" dirty="0">
                <a:latin typeface="+mn-ea"/>
              </a:rPr>
              <a:t>(i.e. </a:t>
            </a:r>
            <a:r>
              <a:rPr lang="en-US" altLang="zh-TW" sz="1800" b="1" dirty="0">
                <a:latin typeface="+mn-ea"/>
              </a:rPr>
              <a:t>Eating </a:t>
            </a:r>
            <a:r>
              <a:rPr lang="en-US" altLang="zh-TW" sz="1800" b="1" dirty="0">
                <a:latin typeface="+mn-ea"/>
              </a:rPr>
              <a:t>your own dog </a:t>
            </a:r>
            <a:r>
              <a:rPr lang="en-US" altLang="zh-TW" sz="1800" b="1" dirty="0">
                <a:latin typeface="+mn-ea"/>
              </a:rPr>
              <a:t>food)</a:t>
            </a:r>
            <a:r>
              <a:rPr lang="zh-TW" altLang="en-US" sz="1800" b="1" dirty="0">
                <a:latin typeface="+mn-ea"/>
              </a:rPr>
              <a:t>。</a:t>
            </a:r>
            <a:endParaRPr lang="en-US" altLang="zh-TW" sz="1800" b="1" dirty="0">
              <a:latin typeface="+mn-ea"/>
            </a:endParaRPr>
          </a:p>
          <a:p>
            <a:pPr marL="514338" lvl="3" indent="0" algn="just">
              <a:buNone/>
            </a:pPr>
            <a:endParaRPr lang="zh-TW" altLang="zh-TW" sz="1800" dirty="0">
              <a:latin typeface="+mn-ea"/>
            </a:endParaRPr>
          </a:p>
          <a:p>
            <a:pPr marL="400041" lvl="2" indent="-342891" algn="just"/>
            <a:r>
              <a:rPr lang="en-US" altLang="zh-TW" sz="2400" b="1" dirty="0">
                <a:latin typeface="+mn-ea"/>
              </a:rPr>
              <a:t>M</a:t>
            </a:r>
            <a:r>
              <a:rPr lang="en-US" altLang="zh-TW" sz="2400" b="1" dirty="0">
                <a:latin typeface="+mn-ea"/>
              </a:rPr>
              <a:t>eeting</a:t>
            </a:r>
            <a:r>
              <a:rPr lang="zh-TW" altLang="zh-TW" sz="2400" b="1" dirty="0">
                <a:latin typeface="+mn-ea"/>
              </a:rPr>
              <a:t>是以什麼樣的方式進行？如何增進</a:t>
            </a:r>
            <a:r>
              <a:rPr lang="zh-TW" altLang="zh-TW" sz="2400" b="1" dirty="0">
                <a:latin typeface="+mn-ea"/>
              </a:rPr>
              <a:t>效率</a:t>
            </a:r>
            <a:endParaRPr lang="en-US" altLang="zh-TW" sz="2400" b="1" dirty="0">
              <a:latin typeface="+mn-ea"/>
            </a:endParaRPr>
          </a:p>
          <a:p>
            <a:pPr marL="514338" lvl="3" indent="0" algn="just">
              <a:buNone/>
            </a:pPr>
            <a:r>
              <a:rPr lang="zh-TW" altLang="zh-TW" sz="1800" dirty="0">
                <a:latin typeface="+mn-ea"/>
              </a:rPr>
              <a:t>會</a:t>
            </a:r>
            <a:r>
              <a:rPr lang="zh-TW" altLang="zh-TW" sz="1800" dirty="0">
                <a:latin typeface="+mn-ea"/>
              </a:rPr>
              <a:t>有較高層的</a:t>
            </a:r>
            <a:r>
              <a:rPr lang="zh-TW" altLang="zh-TW" sz="1800" dirty="0">
                <a:latin typeface="+mn-ea"/>
              </a:rPr>
              <a:t>主管</a:t>
            </a:r>
            <a:r>
              <a:rPr lang="zh-TW" altLang="en-US" sz="1800" dirty="0">
                <a:latin typeface="+mn-ea"/>
              </a:rPr>
              <a:t>以及</a:t>
            </a:r>
            <a:r>
              <a:rPr lang="en-US" altLang="zh-TW" sz="1800" dirty="0" err="1">
                <a:latin typeface="+mn-ea"/>
              </a:rPr>
              <a:t>stackholder</a:t>
            </a:r>
            <a:r>
              <a:rPr lang="zh-TW" altLang="zh-TW" sz="1800" dirty="0">
                <a:latin typeface="+mn-ea"/>
              </a:rPr>
              <a:t>當</a:t>
            </a:r>
            <a:r>
              <a:rPr lang="zh-TW" altLang="en-US" sz="1800" dirty="0">
                <a:latin typeface="+mn-ea"/>
              </a:rPr>
              <a:t>作</a:t>
            </a:r>
            <a:r>
              <a:rPr lang="en-US" altLang="zh-TW" sz="1800" dirty="0">
                <a:latin typeface="+mn-ea"/>
              </a:rPr>
              <a:t>reviewer</a:t>
            </a:r>
            <a:r>
              <a:rPr lang="zh-TW" altLang="en-US" sz="1800" dirty="0">
                <a:latin typeface="+mn-ea"/>
              </a:rPr>
              <a:t>，避免較多人的開會。開會前會先發布開會議題，主持人在開會時會在偏離主題時拉回來。開會時間都壓在一小時以內，如果一小時內無法完時代表可能資訊不足或是沒有共識，必須做更多準備再進行開會，開會會記錄</a:t>
            </a:r>
            <a:r>
              <a:rPr lang="en-US" altLang="zh-TW" sz="1800" dirty="0">
                <a:latin typeface="+mn-ea"/>
              </a:rPr>
              <a:t>Meeting Minutes</a:t>
            </a:r>
            <a:r>
              <a:rPr lang="zh-TW" altLang="en-US" sz="1800" dirty="0">
                <a:latin typeface="+mn-ea"/>
              </a:rPr>
              <a:t>。</a:t>
            </a:r>
            <a:endParaRPr lang="zh-TW" altLang="zh-TW" sz="2000" dirty="0">
              <a:latin typeface="+mn-ea"/>
            </a:endParaRPr>
          </a:p>
          <a:p>
            <a:pPr marL="400041" algn="just"/>
            <a:endParaRPr lang="zh-TW" altLang="en-US" sz="22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5</a:t>
            </a:r>
            <a:endParaRPr kumimoji="1"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latin typeface="+mn-ea"/>
                <a:ea typeface="+mn-ea"/>
              </a:rPr>
              <a:t>軟體開發流程介紹 （</a:t>
            </a:r>
            <a:r>
              <a:rPr lang="en-US" altLang="zh-TW" b="1" dirty="0" smtClean="0">
                <a:latin typeface="+mn-ea"/>
                <a:ea typeface="+mn-ea"/>
              </a:rPr>
              <a:t>Cont.</a:t>
            </a:r>
            <a:r>
              <a:rPr lang="zh-TW" altLang="en-US" b="1" dirty="0" smtClean="0">
                <a:latin typeface="+mn-ea"/>
                <a:ea typeface="+mn-ea"/>
              </a:rPr>
              <a:t>）</a:t>
            </a:r>
            <a:endParaRPr lang="zh-TW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8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zh-TW" sz="2400" b="1" dirty="0">
                <a:latin typeface="+mn-ea"/>
              </a:rPr>
              <a:t>在</a:t>
            </a:r>
            <a:r>
              <a:rPr lang="zh-TW" altLang="zh-TW" sz="2400" b="1" dirty="0">
                <a:latin typeface="+mn-ea"/>
              </a:rPr>
              <a:t>著手寫程式之前是否會先設計</a:t>
            </a:r>
            <a:r>
              <a:rPr lang="en-US" altLang="zh-TW" sz="2400" b="1" dirty="0">
                <a:latin typeface="+mn-ea"/>
              </a:rPr>
              <a:t>Class </a:t>
            </a:r>
            <a:r>
              <a:rPr lang="en-US" altLang="zh-TW" sz="2400" b="1" dirty="0">
                <a:latin typeface="+mn-ea"/>
              </a:rPr>
              <a:t>Diagram</a:t>
            </a: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會有文件紀錄</a:t>
            </a:r>
            <a:r>
              <a:rPr lang="en-US" altLang="zh-TW" sz="1800" dirty="0">
                <a:latin typeface="+mn-ea"/>
              </a:rPr>
              <a:t>System Architecture</a:t>
            </a:r>
            <a:r>
              <a:rPr lang="zh-TW" altLang="en-US" sz="1800" dirty="0">
                <a:latin typeface="+mn-ea"/>
              </a:rPr>
              <a:t>，但不會像</a:t>
            </a:r>
            <a:r>
              <a:rPr lang="en-US" altLang="zh-TW" sz="1800" dirty="0">
                <a:latin typeface="+mn-ea"/>
              </a:rPr>
              <a:t>Class</a:t>
            </a:r>
            <a:r>
              <a:rPr lang="zh-TW" altLang="en-US" sz="1800" dirty="0"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Diagram</a:t>
            </a:r>
            <a:r>
              <a:rPr lang="zh-TW" altLang="en-US" sz="1800" dirty="0">
                <a:latin typeface="+mn-ea"/>
              </a:rPr>
              <a:t>如此鉅細靡遺，因此並不會事先設計好</a:t>
            </a:r>
            <a:r>
              <a:rPr lang="en-US" altLang="zh-TW" sz="1800" dirty="0">
                <a:latin typeface="+mn-ea"/>
              </a:rPr>
              <a:t>Class Diagram</a:t>
            </a:r>
            <a:r>
              <a:rPr lang="zh-TW" altLang="en-US" sz="1800" dirty="0">
                <a:latin typeface="+mn-ea"/>
              </a:rPr>
              <a:t>。此外還會記錄</a:t>
            </a:r>
            <a:r>
              <a:rPr lang="en-US" altLang="zh-TW" sz="1800" dirty="0">
                <a:latin typeface="+mn-ea"/>
              </a:rPr>
              <a:t>module</a:t>
            </a:r>
            <a:r>
              <a:rPr lang="zh-TW" altLang="en-US" sz="1800" dirty="0">
                <a:latin typeface="+mn-ea"/>
              </a:rPr>
              <a:t>之間各個</a:t>
            </a:r>
            <a:r>
              <a:rPr lang="en-US" altLang="zh-TW" sz="1800" dirty="0">
                <a:latin typeface="+mn-ea"/>
              </a:rPr>
              <a:t>interface</a:t>
            </a:r>
            <a:r>
              <a:rPr lang="zh-TW" altLang="en-US" sz="1800" dirty="0">
                <a:latin typeface="+mn-ea"/>
              </a:rPr>
              <a:t>的定義。</a:t>
            </a:r>
            <a:endParaRPr lang="en-US" altLang="zh-TW" sz="1800" dirty="0">
              <a:latin typeface="+mn-ea"/>
            </a:endParaRPr>
          </a:p>
          <a:p>
            <a:pPr marL="0" indent="0" algn="just">
              <a:buNone/>
            </a:pPr>
            <a:endParaRPr lang="en-US" altLang="zh-TW" sz="2000" dirty="0">
              <a:latin typeface="+mn-ea"/>
            </a:endParaRPr>
          </a:p>
          <a:p>
            <a:pPr marL="285744" lvl="1" algn="just"/>
            <a:r>
              <a:rPr lang="zh-TW" altLang="zh-TW" sz="2400" b="1" dirty="0">
                <a:latin typeface="+mn-ea"/>
              </a:rPr>
              <a:t>在</a:t>
            </a:r>
            <a:r>
              <a:rPr lang="zh-TW" altLang="zh-TW" sz="2400" b="1" dirty="0">
                <a:latin typeface="+mn-ea"/>
              </a:rPr>
              <a:t>進行</a:t>
            </a:r>
            <a:r>
              <a:rPr lang="en-US" altLang="zh-TW" sz="2400" b="1" dirty="0">
                <a:latin typeface="+mn-ea"/>
              </a:rPr>
              <a:t>Design</a:t>
            </a:r>
            <a:r>
              <a:rPr lang="zh-TW" altLang="zh-TW" sz="2400" b="1" dirty="0">
                <a:latin typeface="+mn-ea"/>
              </a:rPr>
              <a:t>時是否有使用</a:t>
            </a:r>
            <a:r>
              <a:rPr lang="en-US" altLang="zh-TW" sz="2400" b="1" dirty="0">
                <a:latin typeface="+mn-ea"/>
              </a:rPr>
              <a:t>Design </a:t>
            </a:r>
            <a:r>
              <a:rPr lang="en-US" altLang="zh-TW" sz="2400" b="1" dirty="0">
                <a:latin typeface="+mn-ea"/>
              </a:rPr>
              <a:t>Pattern</a:t>
            </a:r>
          </a:p>
          <a:p>
            <a:pPr marL="400041" lvl="2" indent="0" algn="just">
              <a:buNone/>
            </a:pPr>
            <a:r>
              <a:rPr lang="en-US" altLang="zh-TW" sz="1800" dirty="0">
                <a:latin typeface="+mn-ea"/>
              </a:rPr>
              <a:t>Design Pattern</a:t>
            </a:r>
            <a:r>
              <a:rPr lang="zh-TW" altLang="en-US" sz="1800" dirty="0">
                <a:latin typeface="+mn-ea"/>
              </a:rPr>
              <a:t>一直都有在使用，是</a:t>
            </a:r>
            <a:r>
              <a:rPr lang="en-US" altLang="zh-TW" sz="1800" dirty="0">
                <a:latin typeface="+mn-ea"/>
              </a:rPr>
              <a:t>RD</a:t>
            </a:r>
            <a:r>
              <a:rPr lang="zh-TW" altLang="en-US" sz="1800" dirty="0">
                <a:latin typeface="+mn-ea"/>
              </a:rPr>
              <a:t>之間的溝通方式。</a:t>
            </a:r>
            <a:endParaRPr lang="zh-TW" altLang="zh-TW" sz="18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latin typeface="+mn-ea"/>
                <a:ea typeface="+mn-ea"/>
              </a:rPr>
              <a:t>軟體開發流程介紹 （</a:t>
            </a:r>
            <a:r>
              <a:rPr lang="en-US" altLang="zh-TW" b="1" dirty="0" smtClean="0">
                <a:latin typeface="+mn-ea"/>
                <a:ea typeface="+mn-ea"/>
              </a:rPr>
              <a:t>Cont.</a:t>
            </a:r>
            <a:r>
              <a:rPr lang="zh-TW" altLang="en-US" b="1" dirty="0" smtClean="0">
                <a:latin typeface="+mn-ea"/>
                <a:ea typeface="+mn-ea"/>
              </a:rPr>
              <a:t>）</a:t>
            </a:r>
            <a:endParaRPr lang="zh-TW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4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lvl="1" indent="-342891" algn="just"/>
            <a:r>
              <a:rPr lang="en-US" altLang="zh-TW" sz="2400" b="1" dirty="0">
                <a:latin typeface="+mn-ea"/>
              </a:rPr>
              <a:t>Over Design</a:t>
            </a:r>
            <a:r>
              <a:rPr lang="zh-TW" altLang="zh-TW" sz="2400" b="1" dirty="0">
                <a:latin typeface="+mn-ea"/>
              </a:rPr>
              <a:t>的程度該如何</a:t>
            </a:r>
            <a:r>
              <a:rPr lang="zh-TW" altLang="zh-TW" sz="2400" b="1" dirty="0">
                <a:latin typeface="+mn-ea"/>
              </a:rPr>
              <a:t>拿捏</a:t>
            </a:r>
            <a:endParaRPr lang="zh-TW" altLang="zh-TW" sz="2400" b="1" dirty="0">
              <a:latin typeface="+mn-ea"/>
            </a:endParaRPr>
          </a:p>
          <a:p>
            <a:pPr marL="400041" lvl="1" indent="0" algn="just">
              <a:buNone/>
            </a:pPr>
            <a:r>
              <a:rPr lang="zh-TW" altLang="en-US" sz="1800" dirty="0">
                <a:latin typeface="+mn-ea"/>
              </a:rPr>
              <a:t>時間大多不太夠，大部分為了很快適應市場需求，因此只針對當季的</a:t>
            </a:r>
            <a:r>
              <a:rPr lang="en-US" altLang="zh-TW" sz="1800" dirty="0">
                <a:latin typeface="+mn-ea"/>
              </a:rPr>
              <a:t>requirement</a:t>
            </a:r>
            <a:r>
              <a:rPr lang="zh-TW" altLang="en-US" sz="1800" dirty="0">
                <a:latin typeface="+mn-ea"/>
              </a:rPr>
              <a:t>做設計。然而，通常在知道當季的目標時也會同時知道下一季的目標，因此在設計的時候也會考量如何在下一季能夠</a:t>
            </a:r>
            <a:r>
              <a:rPr lang="en-US" altLang="zh-TW" sz="1800" dirty="0">
                <a:latin typeface="+mn-ea"/>
              </a:rPr>
              <a:t>incremental</a:t>
            </a:r>
            <a:r>
              <a:rPr lang="zh-TW" altLang="en-US" sz="1800" dirty="0">
                <a:latin typeface="+mn-ea"/>
              </a:rPr>
              <a:t>的加入新的</a:t>
            </a:r>
            <a:r>
              <a:rPr lang="en-US" altLang="zh-TW" sz="1800" dirty="0">
                <a:latin typeface="+mn-ea"/>
              </a:rPr>
              <a:t>feature</a:t>
            </a:r>
            <a:r>
              <a:rPr lang="zh-TW" altLang="en-US" sz="1800" dirty="0">
                <a:latin typeface="+mn-ea"/>
              </a:rPr>
              <a:t>。</a:t>
            </a:r>
            <a:endParaRPr lang="en-US" altLang="zh-TW" sz="1800" dirty="0">
              <a:latin typeface="+mn-ea"/>
            </a:endParaRPr>
          </a:p>
          <a:p>
            <a:pPr marL="400041" lvl="1" indent="0" algn="just">
              <a:buNone/>
            </a:pPr>
            <a:endParaRPr lang="en-US" altLang="zh-TW" sz="2000" dirty="0">
              <a:latin typeface="+mn-ea"/>
            </a:endParaRPr>
          </a:p>
          <a:p>
            <a:pPr marL="342891" lvl="1" indent="-342891" algn="just"/>
            <a:r>
              <a:rPr lang="zh-TW" altLang="zh-TW" sz="2400" b="1" dirty="0">
                <a:latin typeface="+mn-ea"/>
              </a:rPr>
              <a:t>是否有做</a:t>
            </a:r>
            <a:r>
              <a:rPr lang="en-US" altLang="zh-TW" sz="2400" b="1" dirty="0">
                <a:latin typeface="+mn-ea"/>
              </a:rPr>
              <a:t>code</a:t>
            </a:r>
            <a:r>
              <a:rPr lang="zh-TW" altLang="en-US" sz="2400" b="1" dirty="0">
                <a:latin typeface="+mn-ea"/>
              </a:rPr>
              <a:t> </a:t>
            </a:r>
            <a:r>
              <a:rPr lang="en-US" altLang="zh-TW" sz="2400" b="1" dirty="0">
                <a:latin typeface="+mn-ea"/>
              </a:rPr>
              <a:t>review</a:t>
            </a:r>
            <a:endParaRPr lang="en-US" altLang="zh-TW" sz="2400" b="1" dirty="0">
              <a:latin typeface="+mn-ea"/>
            </a:endParaRPr>
          </a:p>
          <a:p>
            <a:pPr marL="400041" lvl="2" indent="0" algn="just">
              <a:buNone/>
            </a:pPr>
            <a:r>
              <a:rPr lang="zh-TW" altLang="zh-TW" sz="1800" dirty="0">
                <a:latin typeface="+mn-ea"/>
              </a:rPr>
              <a:t>非常</a:t>
            </a:r>
            <a:r>
              <a:rPr lang="zh-TW" altLang="zh-TW" sz="1800" dirty="0">
                <a:latin typeface="+mn-ea"/>
              </a:rPr>
              <a:t>強調</a:t>
            </a:r>
            <a:r>
              <a:rPr lang="en-US" altLang="zh-TW" sz="1800" dirty="0">
                <a:latin typeface="+mn-ea"/>
              </a:rPr>
              <a:t>code </a:t>
            </a:r>
            <a:r>
              <a:rPr lang="en-US" altLang="zh-TW" sz="1800" dirty="0">
                <a:latin typeface="+mn-ea"/>
              </a:rPr>
              <a:t>review</a:t>
            </a:r>
            <a:r>
              <a:rPr lang="zh-TW" altLang="en-US" sz="1800" dirty="0">
                <a:latin typeface="+mn-ea"/>
              </a:rPr>
              <a:t>，</a:t>
            </a:r>
            <a:r>
              <a:rPr lang="zh-TW" altLang="zh-TW" sz="1800" dirty="0">
                <a:latin typeface="+mn-ea"/>
              </a:rPr>
              <a:t>每次</a:t>
            </a:r>
            <a:r>
              <a:rPr lang="en-US" altLang="zh-TW" sz="1800" dirty="0">
                <a:latin typeface="+mn-ea"/>
              </a:rPr>
              <a:t>commit</a:t>
            </a:r>
            <a:r>
              <a:rPr lang="zh-TW" altLang="zh-TW" sz="1800" dirty="0">
                <a:latin typeface="+mn-ea"/>
              </a:rPr>
              <a:t>之前一定</a:t>
            </a:r>
            <a:r>
              <a:rPr lang="zh-TW" altLang="zh-TW" sz="1800" dirty="0">
                <a:latin typeface="+mn-ea"/>
              </a:rPr>
              <a:t>會找</a:t>
            </a:r>
            <a:r>
              <a:rPr lang="zh-TW" altLang="zh-TW" sz="1800" dirty="0">
                <a:latin typeface="+mn-ea"/>
              </a:rPr>
              <a:t>相關</a:t>
            </a:r>
            <a:r>
              <a:rPr lang="zh-TW" altLang="en-US" sz="1800" dirty="0">
                <a:latin typeface="+mn-ea"/>
              </a:rPr>
              <a:t>開發者或是</a:t>
            </a:r>
            <a:r>
              <a:rPr lang="en-US" altLang="zh-TW" sz="1800" dirty="0">
                <a:latin typeface="+mn-ea"/>
              </a:rPr>
              <a:t>leader</a:t>
            </a:r>
            <a:r>
              <a:rPr lang="zh-TW" altLang="zh-TW" sz="1800" dirty="0">
                <a:latin typeface="+mn-ea"/>
              </a:rPr>
              <a:t>做</a:t>
            </a:r>
            <a:r>
              <a:rPr lang="en-US" altLang="zh-TW" sz="1800" dirty="0">
                <a:latin typeface="+mn-ea"/>
              </a:rPr>
              <a:t>code </a:t>
            </a:r>
            <a:r>
              <a:rPr lang="en-US" altLang="zh-TW" sz="1800" dirty="0">
                <a:latin typeface="+mn-ea"/>
              </a:rPr>
              <a:t>review</a:t>
            </a:r>
            <a:r>
              <a:rPr lang="zh-TW" altLang="en-US" sz="1800" dirty="0">
                <a:latin typeface="+mn-ea"/>
              </a:rPr>
              <a:t>。在每次開會的</a:t>
            </a:r>
            <a:r>
              <a:rPr lang="en-US" altLang="zh-TW" sz="1800" dirty="0">
                <a:latin typeface="+mn-ea"/>
              </a:rPr>
              <a:t>demo</a:t>
            </a:r>
            <a:r>
              <a:rPr lang="zh-TW" altLang="en-US" sz="1800" dirty="0">
                <a:latin typeface="+mn-ea"/>
              </a:rPr>
              <a:t>時也會給</a:t>
            </a:r>
            <a:r>
              <a:rPr lang="en-US" altLang="zh-TW" sz="1800" dirty="0">
                <a:latin typeface="+mn-ea"/>
              </a:rPr>
              <a:t>reviewer</a:t>
            </a:r>
            <a:r>
              <a:rPr lang="zh-TW" altLang="en-US" sz="1800" dirty="0">
                <a:latin typeface="+mn-ea"/>
              </a:rPr>
              <a:t>檢驗不同</a:t>
            </a:r>
            <a:r>
              <a:rPr lang="en-US" altLang="zh-TW" sz="1800" dirty="0">
                <a:latin typeface="+mn-ea"/>
              </a:rPr>
              <a:t>use case</a:t>
            </a:r>
            <a:r>
              <a:rPr lang="zh-TW" altLang="en-US" sz="1800" dirty="0">
                <a:latin typeface="+mn-ea"/>
              </a:rPr>
              <a:t>之結果。</a:t>
            </a:r>
            <a:endParaRPr lang="zh-TW" altLang="zh-TW" sz="18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885505" y="649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7</a:t>
            </a:r>
            <a:endParaRPr kumimoji="1"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latin typeface="+mn-ea"/>
                <a:ea typeface="+mn-ea"/>
              </a:rPr>
              <a:t>軟體開發流程介紹 （</a:t>
            </a:r>
            <a:r>
              <a:rPr lang="en-US" altLang="zh-TW" b="1" dirty="0" smtClean="0">
                <a:latin typeface="+mn-ea"/>
                <a:ea typeface="+mn-ea"/>
              </a:rPr>
              <a:t>Cont.</a:t>
            </a:r>
            <a:r>
              <a:rPr lang="zh-TW" altLang="en-US" b="1" dirty="0" smtClean="0">
                <a:latin typeface="+mn-ea"/>
                <a:ea typeface="+mn-ea"/>
              </a:rPr>
              <a:t>）</a:t>
            </a:r>
            <a:endParaRPr lang="zh-TW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18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774</TotalTime>
  <Words>1490</Words>
  <Application>Microsoft Macintosh PowerPoint</Application>
  <PresentationFormat>寬螢幕</PresentationFormat>
  <Paragraphs>117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Calibri</vt:lpstr>
      <vt:lpstr>Calibri Light</vt:lpstr>
      <vt:lpstr>Trebuchet MS</vt:lpstr>
      <vt:lpstr>Wingdings 2</vt:lpstr>
      <vt:lpstr>Wingdings 3</vt:lpstr>
      <vt:lpstr>微軟正黑體</vt:lpstr>
      <vt:lpstr>新細明體</vt:lpstr>
      <vt:lpstr>Arial</vt:lpstr>
      <vt:lpstr>HDOfficeLightV0</vt:lpstr>
      <vt:lpstr>多面向</vt:lpstr>
      <vt:lpstr>Synology參訪</vt:lpstr>
      <vt:lpstr>公司介紹</vt:lpstr>
      <vt:lpstr>PowerPoint 簡報</vt:lpstr>
      <vt:lpstr>需求相關</vt:lpstr>
      <vt:lpstr>軟體開發流程介紹</vt:lpstr>
      <vt:lpstr>軟體開發流程介紹 （Cont.）</vt:lpstr>
      <vt:lpstr>軟體開發流程介紹 （Cont.）</vt:lpstr>
      <vt:lpstr>軟體開發流程介紹 （Cont.）</vt:lpstr>
      <vt:lpstr>軟體開發流程介紹 （Cont.）</vt:lpstr>
      <vt:lpstr>軟體開發流程介紹 （Cont.）</vt:lpstr>
      <vt:lpstr>軟體開發流程介紹 （Cont.）</vt:lpstr>
      <vt:lpstr>衝突管理與危機處理</vt:lpstr>
      <vt:lpstr>衝突管理與危機處理（Cont.）</vt:lpstr>
      <vt:lpstr>Code decay</vt:lpstr>
      <vt:lpstr>工作相關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Synology參訪</dc:title>
  <dc:creator>高睦修</dc:creator>
  <cp:lastModifiedBy>王瀚磊</cp:lastModifiedBy>
  <cp:revision>51</cp:revision>
  <dcterms:created xsi:type="dcterms:W3CDTF">2017-11-10T09:28:42Z</dcterms:created>
  <dcterms:modified xsi:type="dcterms:W3CDTF">2017-11-21T05:03:23Z</dcterms:modified>
</cp:coreProperties>
</file>