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sldIdLst>
    <p:sldId id="278" r:id="rId2"/>
    <p:sldId id="256" r:id="rId3"/>
    <p:sldId id="279" r:id="rId4"/>
    <p:sldId id="280" r:id="rId5"/>
    <p:sldId id="277" r:id="rId6"/>
    <p:sldId id="281" r:id="rId7"/>
    <p:sldId id="282" r:id="rId8"/>
    <p:sldId id="283" r:id="rId9"/>
    <p:sldId id="276" r:id="rId10"/>
    <p:sldId id="257" r:id="rId11"/>
    <p:sldId id="258" r:id="rId12"/>
    <p:sldId id="259" r:id="rId13"/>
    <p:sldId id="260" r:id="rId14"/>
    <p:sldId id="261" r:id="rId15"/>
    <p:sldId id="273" r:id="rId16"/>
    <p:sldId id="270" r:id="rId17"/>
    <p:sldId id="274" r:id="rId18"/>
    <p:sldId id="275" r:id="rId19"/>
    <p:sldId id="264" r:id="rId20"/>
    <p:sldId id="265" r:id="rId21"/>
    <p:sldId id="266" r:id="rId22"/>
    <p:sldId id="267" r:id="rId23"/>
    <p:sldId id="268" r:id="rId24"/>
    <p:sldId id="284" r:id="rId25"/>
    <p:sldId id="269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6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mtClean="0"/>
              <a:t>資訊中心彙整了所需要的文件如表所示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5CA645-E296-A74E-A6C6-E6982B7D1C13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215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6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4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大標題文字</a:t>
            </a:r>
          </a:p>
        </p:txBody>
      </p:sp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361214" y="4701442"/>
            <a:ext cx="379193" cy="3679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16134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9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3472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5B95-3EAA-4D56-BA9E-A67383085A77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0059-2100-4E23-A610-B8E8F30B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0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9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13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91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135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88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3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82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Appendix A:</a:t>
            </a:r>
            <a:r>
              <a:rPr lang="zh-TW" altLang="en-US" sz="4000" dirty="0" smtClean="0"/>
              <a:t>軟體工程個案研究</a:t>
            </a:r>
            <a:r>
              <a:rPr lang="en-US" altLang="zh-TW" sz="4000" dirty="0"/>
              <a:t>-</a:t>
            </a:r>
            <a:r>
              <a:rPr lang="zh-TW" altLang="en-US" sz="4000" dirty="0" smtClean="0"/>
              <a:t>需求管理</a:t>
            </a:r>
            <a:endParaRPr lang="zh-TW" altLang="en-US" sz="4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王瀚磊</a:t>
            </a:r>
            <a:r>
              <a:rPr lang="zh-TW" altLang="en-US" sz="1600" dirty="0"/>
              <a:t>、</a:t>
            </a:r>
            <a:r>
              <a:rPr lang="zh-TW" altLang="en-US" sz="1600" dirty="0" smtClean="0"/>
              <a:t>陳立誠、李旭恩、綦家志、王本奕、高睦修</a:t>
            </a:r>
            <a:br>
              <a:rPr lang="zh-TW" altLang="en-US" sz="1600" dirty="0" smtClean="0"/>
            </a:b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1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燈片編號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3" name="Shape 60"/>
          <p:cNvSpPr txBox="1">
            <a:spLocks noGrp="1"/>
          </p:cNvSpPr>
          <p:nvPr>
            <p:ph type="title" idx="4294967295"/>
          </p:nvPr>
        </p:nvSpPr>
        <p:spPr>
          <a:xfrm>
            <a:off x="462337" y="2264079"/>
            <a:ext cx="8521700" cy="841375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需求是必須被管理的</a:t>
            </a:r>
            <a:r>
              <a:rPr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sz="3000" dirty="0" err="1">
                <a:latin typeface="+mj-ea"/>
              </a:rPr>
              <a:t>需求管理</a:t>
            </a:r>
            <a:endParaRPr sz="3000" dirty="0">
              <a:latin typeface="+mj-ea"/>
            </a:endParaRPr>
          </a:p>
        </p:txBody>
      </p:sp>
      <p:sp>
        <p:nvSpPr>
          <p:cNvPr id="117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可滿足客戶需求（或業務單位</a:t>
            </a:r>
            <a:r>
              <a:rPr dirty="0"/>
              <a:t>）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力求明確</a:t>
            </a:r>
            <a:endParaRPr dirty="0"/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可驗證性</a:t>
            </a:r>
            <a:endParaRPr dirty="0"/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可行、可追溯</a:t>
            </a:r>
            <a:endParaRPr dirty="0"/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必須編號</a:t>
            </a:r>
            <a:endParaRPr dirty="0"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sz="3000" dirty="0" err="1">
                <a:latin typeface="+mj-ea"/>
              </a:rPr>
              <a:t>需求策略</a:t>
            </a:r>
            <a:endParaRPr sz="3000" dirty="0">
              <a:latin typeface="+mj-ea"/>
            </a:endParaRPr>
          </a:p>
        </p:txBody>
      </p:sp>
      <p:sp>
        <p:nvSpPr>
          <p:cNvPr id="121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sz="2200" dirty="0" err="1"/>
              <a:t>專案中所有事務以需求為准，力求一致性</a:t>
            </a:r>
            <a:endParaRPr sz="2200" dirty="0"/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sz="2200" dirty="0" err="1"/>
              <a:t>有變更或新增，管理者必須知情</a:t>
            </a:r>
            <a:endParaRPr sz="2200" dirty="0"/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sz="2200" dirty="0" err="1"/>
              <a:t>需求變更需要有計畫，書面是必須的</a:t>
            </a:r>
            <a:endParaRPr sz="2200" dirty="0"/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sz="2200" dirty="0" err="1"/>
              <a:t>應記錄並給予編號管理</a:t>
            </a:r>
            <a:endParaRPr sz="2200" dirty="0"/>
          </a:p>
        </p:txBody>
      </p:sp>
      <p:sp>
        <p:nvSpPr>
          <p:cNvPr id="1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713231">
              <a:defRPr sz="2184"/>
            </a:lvl1pPr>
          </a:lstStyle>
          <a:p>
            <a:r>
              <a:rPr sz="3000" b="1" dirty="0" err="1" smtClean="0">
                <a:latin typeface="+mj-ea"/>
              </a:rPr>
              <a:t>三模式</a:t>
            </a:r>
            <a:endParaRPr sz="3000" b="1" dirty="0">
              <a:latin typeface="+mj-ea"/>
            </a:endParaRPr>
          </a:p>
        </p:txBody>
      </p:sp>
      <p:sp>
        <p:nvSpPr>
          <p:cNvPr id="125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50000"/>
              </a:lnSpc>
              <a:buSzTx/>
              <a:buNone/>
              <a:defRPr sz="2400"/>
            </a:pPr>
            <a:r>
              <a:rPr dirty="0" err="1"/>
              <a:t>擴增需求</a:t>
            </a:r>
            <a:endParaRPr dirty="0"/>
          </a:p>
          <a:p>
            <a:pPr algn="ctr">
              <a:lnSpc>
                <a:spcPct val="150000"/>
              </a:lnSpc>
              <a:buSzTx/>
              <a:buNone/>
              <a:defRPr sz="2400"/>
            </a:pPr>
            <a:r>
              <a:rPr dirty="0" err="1"/>
              <a:t>變更需求</a:t>
            </a:r>
            <a:endParaRPr dirty="0"/>
          </a:p>
          <a:p>
            <a:pPr algn="ctr">
              <a:lnSpc>
                <a:spcPct val="150000"/>
              </a:lnSpc>
              <a:buSzTx/>
              <a:buNone/>
              <a:defRPr sz="2400"/>
            </a:pPr>
            <a:r>
              <a:rPr dirty="0" err="1"/>
              <a:t>新專案</a:t>
            </a:r>
            <a:endParaRPr dirty="0"/>
          </a:p>
          <a:p>
            <a:pPr algn="ctr">
              <a:lnSpc>
                <a:spcPct val="150000"/>
              </a:lnSpc>
              <a:buSzTx/>
              <a:buNone/>
              <a:defRPr sz="2400"/>
            </a:pPr>
            <a:r>
              <a:rPr dirty="0"/>
              <a:t>☆</a:t>
            </a:r>
            <a:r>
              <a:rPr dirty="0" err="1"/>
              <a:t>資料保護</a:t>
            </a:r>
            <a:endParaRPr dirty="0"/>
          </a:p>
        </p:txBody>
      </p:sp>
      <p:sp>
        <p:nvSpPr>
          <p:cNvPr id="1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en-US" altLang="zh-TW" sz="3000" dirty="0">
                <a:latin typeface="+mj-ea"/>
              </a:rPr>
              <a:t>3.1 </a:t>
            </a:r>
            <a:r>
              <a:rPr lang="zh-TW" altLang="en-US" sz="3000" dirty="0"/>
              <a:t>新系統開發流程</a:t>
            </a:r>
            <a:endParaRPr sz="3000" dirty="0">
              <a:latin typeface="+mj-ea"/>
            </a:endParaRPr>
          </a:p>
        </p:txBody>
      </p:sp>
      <p:sp>
        <p:nvSpPr>
          <p:cNvPr id="129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01597"/>
          <a:lstStyle/>
          <a:p>
            <a:pPr marL="457200" indent="-381000">
              <a:lnSpc>
                <a:spcPct val="140000"/>
              </a:lnSpc>
              <a:buAutoNum type="arabicPeriod"/>
            </a:pPr>
            <a:r>
              <a:rPr dirty="0" err="1"/>
              <a:t>提出需求：業務單位依照實際需求提出、並文字紀錄，以避免任意的修建</a:t>
            </a:r>
            <a:endParaRPr dirty="0"/>
          </a:p>
          <a:p>
            <a:pPr marL="457200" indent="-381000">
              <a:lnSpc>
                <a:spcPct val="140000"/>
              </a:lnSpc>
              <a:buAutoNum type="arabicPeriod"/>
            </a:pPr>
            <a:r>
              <a:rPr dirty="0"/>
              <a:t>需求彙整：專案經理記錄並編號，掌握5W1H要件</a:t>
            </a:r>
          </a:p>
          <a:p>
            <a:pPr marL="457200" indent="-381000">
              <a:lnSpc>
                <a:spcPct val="140000"/>
              </a:lnSpc>
              <a:buAutoNum type="arabicPeriod"/>
            </a:pPr>
            <a:r>
              <a:rPr dirty="0" err="1"/>
              <a:t>建構雛形：分析人員負責、更具體瞭解問題、</a:t>
            </a:r>
            <a:r>
              <a:rPr dirty="0" err="1" smtClean="0"/>
              <a:t>需求一致</a:t>
            </a:r>
            <a:endParaRPr lang="en-US" dirty="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en-US" altLang="zh-TW" sz="3000" dirty="0">
                <a:latin typeface="+mj-ea"/>
              </a:rPr>
              <a:t>3.1 </a:t>
            </a:r>
            <a:r>
              <a:rPr lang="zh-TW" altLang="en-US" sz="3000" dirty="0"/>
              <a:t>新系統開發流程</a:t>
            </a:r>
            <a:endParaRPr sz="3000" dirty="0">
              <a:latin typeface="+mj-ea"/>
            </a:endParaRPr>
          </a:p>
        </p:txBody>
      </p:sp>
      <p:sp>
        <p:nvSpPr>
          <p:cNvPr id="129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01597">
            <a:normAutofit/>
          </a:bodyPr>
          <a:lstStyle/>
          <a:p>
            <a:pPr marL="457200" indent="-381000">
              <a:lnSpc>
                <a:spcPct val="140000"/>
              </a:lnSpc>
              <a:buFont typeface="+mj-lt"/>
              <a:buAutoNum type="arabicPeriod" startAt="4"/>
            </a:pPr>
            <a:r>
              <a:rPr lang="zh-TW" altLang="en-US" dirty="0" smtClean="0"/>
              <a:t>撰寫</a:t>
            </a:r>
            <a:r>
              <a:rPr lang="en-US" altLang="zh-TW" dirty="0" smtClean="0"/>
              <a:t>SRS</a:t>
            </a:r>
            <a:endParaRPr lang="zh-TW" altLang="en-US" dirty="0" smtClean="0"/>
          </a:p>
          <a:p>
            <a:pPr marL="914400" lvl="1" indent="-342900">
              <a:lnSpc>
                <a:spcPct val="140000"/>
              </a:lnSpc>
              <a:buAutoNum type="alphaLcPeriod"/>
            </a:pPr>
            <a:r>
              <a:rPr lang="zh-TW" altLang="en-US" sz="1500" dirty="0" smtClean="0"/>
              <a:t>簡介</a:t>
            </a:r>
          </a:p>
          <a:p>
            <a:pPr marL="914400" lvl="1" indent="-342900">
              <a:lnSpc>
                <a:spcPct val="140000"/>
              </a:lnSpc>
              <a:buAutoNum type="alphaLcPeriod"/>
            </a:pPr>
            <a:r>
              <a:rPr lang="zh-TW" altLang="en-US" sz="1500" dirty="0" smtClean="0"/>
              <a:t>需求說明</a:t>
            </a:r>
          </a:p>
          <a:p>
            <a:pPr marL="1371600" lvl="2" indent="-342900">
              <a:lnSpc>
                <a:spcPct val="140000"/>
              </a:lnSpc>
              <a:buAutoNum type="romanLcPeriod"/>
            </a:pPr>
            <a:r>
              <a:rPr lang="zh-TW" altLang="en-US" sz="1500" dirty="0" smtClean="0"/>
              <a:t>功能性</a:t>
            </a:r>
          </a:p>
          <a:p>
            <a:pPr marL="1371600" lvl="2" indent="-342900">
              <a:lnSpc>
                <a:spcPct val="140000"/>
              </a:lnSpc>
              <a:buAutoNum type="romanLcPeriod"/>
            </a:pPr>
            <a:r>
              <a:rPr lang="zh-TW" altLang="en-US" sz="1500" dirty="0" smtClean="0"/>
              <a:t>非功能性</a:t>
            </a:r>
          </a:p>
          <a:p>
            <a:pPr marL="914400" lvl="1" indent="-342900">
              <a:lnSpc>
                <a:spcPct val="140000"/>
              </a:lnSpc>
              <a:buAutoNum type="alphaLcPeriod"/>
            </a:pPr>
            <a:r>
              <a:rPr lang="zh-TW" altLang="en-US" sz="1500" dirty="0" smtClean="0"/>
              <a:t>介面需求</a:t>
            </a:r>
          </a:p>
          <a:p>
            <a:pPr marL="914400" lvl="1" indent="-342900">
              <a:lnSpc>
                <a:spcPct val="140000"/>
              </a:lnSpc>
              <a:buAutoNum type="alphaLcPeriod"/>
            </a:pPr>
            <a:r>
              <a:rPr lang="zh-TW" altLang="en-US" sz="1500" dirty="0" smtClean="0"/>
              <a:t>作業流程、功能說明</a:t>
            </a:r>
          </a:p>
          <a:p>
            <a:pPr marL="914400" lvl="1" indent="-342900">
              <a:lnSpc>
                <a:spcPct val="140000"/>
              </a:lnSpc>
              <a:buAutoNum type="alphaLcPeriod"/>
            </a:pPr>
            <a:endParaRPr lang="en-US" sz="1400" dirty="0" smtClean="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936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3"/>
          <p:cNvSpPr txBox="1">
            <a:spLocks noGrp="1"/>
          </p:cNvSpPr>
          <p:nvPr>
            <p:ph type="title"/>
          </p:nvPr>
        </p:nvSpPr>
        <p:spPr>
          <a:xfrm>
            <a:off x="829569" y="2149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en-US" altLang="zh-TW" sz="3000" dirty="0">
                <a:latin typeface="+mj-ea"/>
              </a:rPr>
              <a:t>3.1 </a:t>
            </a:r>
            <a:r>
              <a:rPr lang="zh-TW" altLang="en-US" sz="3000" dirty="0"/>
              <a:t>新系統開發流程</a:t>
            </a:r>
            <a:endParaRPr sz="3000" dirty="0">
              <a:latin typeface="+mj-ea"/>
            </a:endParaRPr>
          </a:p>
        </p:txBody>
      </p:sp>
      <p:sp>
        <p:nvSpPr>
          <p:cNvPr id="129" name="Shape 84"/>
          <p:cNvSpPr txBox="1">
            <a:spLocks noGrp="1"/>
          </p:cNvSpPr>
          <p:nvPr>
            <p:ph type="body" idx="1"/>
          </p:nvPr>
        </p:nvSpPr>
        <p:spPr>
          <a:xfrm>
            <a:off x="668848" y="552094"/>
            <a:ext cx="7543800" cy="3724107"/>
          </a:xfrm>
          <a:prstGeom prst="rect">
            <a:avLst/>
          </a:prstGeom>
        </p:spPr>
        <p:txBody>
          <a:bodyPr numCol="2" spcCol="401597" anchor="ctr">
            <a:normAutofit/>
          </a:bodyPr>
          <a:lstStyle/>
          <a:p>
            <a:pPr marL="457200" indent="-228600">
              <a:lnSpc>
                <a:spcPct val="140000"/>
              </a:lnSpc>
              <a:buAutoNum type="arabicPeriod" startAt="5"/>
            </a:pPr>
            <a:r>
              <a:rPr lang="zh-TW" altLang="en-US" dirty="0" smtClean="0"/>
              <a:t> </a:t>
            </a:r>
            <a:r>
              <a:rPr lang="zh-TW" altLang="en-US" sz="1600" dirty="0" smtClean="0"/>
              <a:t>需求確認：</a:t>
            </a:r>
            <a:endParaRPr lang="en-US" altLang="zh-TW" sz="1600" dirty="0" smtClean="0"/>
          </a:p>
          <a:p>
            <a:pPr marL="790956" lvl="1" indent="-342900">
              <a:lnSpc>
                <a:spcPct val="140000"/>
              </a:lnSpc>
              <a:buFont typeface="+mj-lt"/>
              <a:buAutoNum type="alphaLcPeriod"/>
            </a:pPr>
            <a:r>
              <a:rPr lang="zh-TW" altLang="en-US" sz="1600" dirty="0" smtClean="0"/>
              <a:t>講解規格書</a:t>
            </a:r>
            <a:endParaRPr lang="en-US" altLang="zh-TW" sz="1600" dirty="0" smtClean="0"/>
          </a:p>
          <a:p>
            <a:pPr marL="790956" lvl="1" indent="-342900">
              <a:lnSpc>
                <a:spcPct val="140000"/>
              </a:lnSpc>
              <a:buFont typeface="+mj-lt"/>
              <a:buAutoNum type="alphaLcPeriod"/>
            </a:pPr>
            <a:r>
              <a:rPr lang="zh-TW" altLang="en-US" sz="1600" dirty="0" smtClean="0"/>
              <a:t>建立</a:t>
            </a:r>
            <a:r>
              <a:rPr lang="zh-TW" altLang="en-US" sz="1600" dirty="0"/>
              <a:t>追溯表</a:t>
            </a:r>
            <a:endParaRPr lang="en-US" altLang="zh-TW" sz="1600" dirty="0"/>
          </a:p>
          <a:p>
            <a:pPr marL="790956" lvl="1" indent="-342900">
              <a:lnSpc>
                <a:spcPct val="140000"/>
              </a:lnSpc>
              <a:buFont typeface="+mj-lt"/>
              <a:buAutoNum type="alphaLcPeriod"/>
            </a:pPr>
            <a:r>
              <a:rPr lang="zh-TW" altLang="en-US" sz="1600" dirty="0"/>
              <a:t>取得業務單位同意</a:t>
            </a:r>
          </a:p>
          <a:p>
            <a:pPr marL="457200" indent="-228600">
              <a:lnSpc>
                <a:spcPct val="140000"/>
              </a:lnSpc>
              <a:buAutoNum type="arabicPeriod" startAt="5"/>
            </a:pPr>
            <a:endParaRPr lang="en-US" sz="1600" dirty="0" smtClean="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437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3"/>
          <p:cNvSpPr txBox="1">
            <a:spLocks noGrp="1"/>
          </p:cNvSpPr>
          <p:nvPr>
            <p:ph type="title"/>
          </p:nvPr>
        </p:nvSpPr>
        <p:spPr>
          <a:xfrm>
            <a:off x="833234" y="2149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en-US" altLang="zh-TW" sz="3000" dirty="0">
                <a:latin typeface="+mj-ea"/>
              </a:rPr>
              <a:t>3.1 </a:t>
            </a:r>
            <a:r>
              <a:rPr lang="zh-TW" altLang="en-US" sz="3000" dirty="0"/>
              <a:t>新系統開發流程</a:t>
            </a:r>
            <a:endParaRPr sz="3000" dirty="0">
              <a:latin typeface="+mj-ea"/>
            </a:endParaRPr>
          </a:p>
        </p:txBody>
      </p:sp>
      <p:sp>
        <p:nvSpPr>
          <p:cNvPr id="129" name="Shape 84"/>
          <p:cNvSpPr txBox="1">
            <a:spLocks noGrp="1"/>
          </p:cNvSpPr>
          <p:nvPr>
            <p:ph type="body" idx="1"/>
          </p:nvPr>
        </p:nvSpPr>
        <p:spPr>
          <a:xfrm>
            <a:off x="720218" y="1394576"/>
            <a:ext cx="7543800" cy="3724107"/>
          </a:xfrm>
          <a:prstGeom prst="rect">
            <a:avLst/>
          </a:prstGeom>
        </p:spPr>
        <p:txBody>
          <a:bodyPr numCol="2" spcCol="401597" anchor="ctr">
            <a:normAutofit/>
          </a:bodyPr>
          <a:lstStyle/>
          <a:p>
            <a:pPr marL="457200" indent="-228600">
              <a:lnSpc>
                <a:spcPct val="140000"/>
              </a:lnSpc>
              <a:buFont typeface="+mj-lt"/>
              <a:buAutoNum type="arabicPeriod" startAt="6"/>
            </a:pPr>
            <a:r>
              <a:rPr lang="zh-TW" altLang="en-US" sz="1200" dirty="0" smtClean="0"/>
              <a:t>軟硬體分析設計</a:t>
            </a:r>
            <a:endParaRPr lang="en-US" altLang="zh-TW" sz="1200" dirty="0" smtClean="0"/>
          </a:p>
          <a:p>
            <a:pPr marL="676656" lvl="1" indent="-228600">
              <a:lnSpc>
                <a:spcPct val="140000"/>
              </a:lnSpc>
              <a:buAutoNum type="alphaLcPeriod"/>
            </a:pPr>
            <a:r>
              <a:rPr lang="zh-TW" altLang="en-US" sz="1200" dirty="0" smtClean="0"/>
              <a:t>簡介</a:t>
            </a:r>
            <a:endParaRPr lang="en-US" altLang="zh-TW" sz="1200" dirty="0" smtClean="0"/>
          </a:p>
          <a:p>
            <a:pPr marL="676656" lvl="1" indent="-228600">
              <a:lnSpc>
                <a:spcPct val="140000"/>
              </a:lnSpc>
              <a:buAutoNum type="alphaLcPeriod"/>
            </a:pPr>
            <a:r>
              <a:rPr lang="zh-TW" altLang="en-US" sz="1200" dirty="0" smtClean="0"/>
              <a:t>系統架構、介面設計</a:t>
            </a:r>
            <a:endParaRPr lang="en-US" altLang="zh-TW" sz="1200" dirty="0" smtClean="0"/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200" dirty="0" smtClean="0"/>
              <a:t>系統架構</a:t>
            </a:r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200" dirty="0" smtClean="0"/>
              <a:t>軟體架構</a:t>
            </a:r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200" dirty="0" smtClean="0"/>
              <a:t>資料庫設計</a:t>
            </a:r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200" dirty="0" smtClean="0"/>
              <a:t>實體關連分析圖</a:t>
            </a:r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200" dirty="0" smtClean="0"/>
              <a:t>資料庫綱要</a:t>
            </a:r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200" dirty="0" smtClean="0"/>
              <a:t>細部設計作業流程、功能說明</a:t>
            </a:r>
          </a:p>
          <a:p>
            <a:pPr marL="676656" lvl="1" indent="-228600">
              <a:lnSpc>
                <a:spcPct val="140000"/>
              </a:lnSpc>
              <a:buFont typeface="Calibri" pitchFamily="34" charset="0"/>
              <a:buAutoNum type="alphaLcPeriod"/>
            </a:pPr>
            <a:r>
              <a:rPr lang="zh-TW" altLang="en-US" sz="1200" dirty="0" smtClean="0"/>
              <a:t>作業流程、功能說明</a:t>
            </a:r>
            <a:endParaRPr lang="en-US" altLang="zh-TW" sz="1200" dirty="0" smtClean="0"/>
          </a:p>
          <a:p>
            <a:pPr marL="914400" lvl="1" indent="-342900">
              <a:lnSpc>
                <a:spcPct val="140000"/>
              </a:lnSpc>
              <a:buAutoNum type="alphaLcPeriod"/>
            </a:pPr>
            <a:endParaRPr lang="en-US" dirty="0" smtClean="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450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en-US" altLang="zh-TW" sz="3000" dirty="0" smtClean="0">
                <a:latin typeface="+mj-ea"/>
              </a:rPr>
              <a:t>3.1 </a:t>
            </a:r>
            <a:r>
              <a:rPr lang="zh-TW" altLang="en-US" sz="3000" dirty="0" smtClean="0"/>
              <a:t>新</a:t>
            </a:r>
            <a:r>
              <a:rPr lang="zh-TW" altLang="en-US" sz="3000" dirty="0"/>
              <a:t>系統開發流程</a:t>
            </a:r>
            <a:endParaRPr sz="3000" dirty="0">
              <a:latin typeface="+mj-ea"/>
            </a:endParaRPr>
          </a:p>
        </p:txBody>
      </p:sp>
      <p:sp>
        <p:nvSpPr>
          <p:cNvPr id="129" name="Shape 84"/>
          <p:cNvSpPr txBox="1">
            <a:spLocks noGrp="1"/>
          </p:cNvSpPr>
          <p:nvPr>
            <p:ph type="body" idx="1"/>
          </p:nvPr>
        </p:nvSpPr>
        <p:spPr>
          <a:xfrm>
            <a:off x="947757" y="1211877"/>
            <a:ext cx="7543800" cy="3724107"/>
          </a:xfrm>
          <a:prstGeom prst="rect">
            <a:avLst/>
          </a:prstGeom>
        </p:spPr>
        <p:txBody>
          <a:bodyPr numCol="2" spcCol="401597" anchor="ctr">
            <a:normAutofit/>
          </a:bodyPr>
          <a:lstStyle/>
          <a:p>
            <a:pPr marL="240631" indent="-240631">
              <a:lnSpc>
                <a:spcPct val="120000"/>
              </a:lnSpc>
              <a:buFont typeface="+mj-lt"/>
              <a:buAutoNum type="arabicPeriod" startAt="7"/>
            </a:pPr>
            <a:r>
              <a:rPr lang="zh-TW" altLang="en-US" sz="1400" dirty="0"/>
              <a:t>程式撰寫：建構管理系統、標準作業流程</a:t>
            </a:r>
          </a:p>
          <a:p>
            <a:pPr marL="240631" indent="-240631">
              <a:lnSpc>
                <a:spcPct val="120000"/>
              </a:lnSpc>
              <a:buFont typeface="+mj-lt"/>
              <a:buAutoNum type="arabicPeriod" startAt="7"/>
            </a:pPr>
            <a:r>
              <a:rPr lang="zh-TW" altLang="en-US" sz="1400" dirty="0"/>
              <a:t>測試</a:t>
            </a:r>
          </a:p>
          <a:p>
            <a:pPr marL="748631" lvl="1" indent="-240631">
              <a:lnSpc>
                <a:spcPct val="120000"/>
              </a:lnSpc>
              <a:buFont typeface="+mj-lt"/>
              <a:buAutoNum type="alphaLcPeriod"/>
            </a:pPr>
            <a:r>
              <a:rPr lang="zh-TW" altLang="en-US" sz="1400" dirty="0"/>
              <a:t>單元測試：元件</a:t>
            </a:r>
          </a:p>
          <a:p>
            <a:pPr marL="748631" lvl="1" indent="-240631">
              <a:lnSpc>
                <a:spcPct val="120000"/>
              </a:lnSpc>
              <a:buFont typeface="+mj-lt"/>
              <a:buAutoNum type="alphaLcPeriod"/>
            </a:pPr>
            <a:r>
              <a:rPr lang="zh-TW" altLang="en-US" sz="1400" dirty="0"/>
              <a:t>整合</a:t>
            </a:r>
            <a:r>
              <a:rPr lang="zh-TW" altLang="en-US" sz="1400" dirty="0" smtClean="0"/>
              <a:t>測試</a:t>
            </a:r>
            <a:endParaRPr lang="en-US" altLang="zh-TW" sz="1400" dirty="0" smtClean="0"/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400" dirty="0"/>
              <a:t>系統</a:t>
            </a:r>
            <a:r>
              <a:rPr lang="zh-TW" altLang="en-US" sz="1400" dirty="0" smtClean="0"/>
              <a:t>架構</a:t>
            </a:r>
            <a:endParaRPr lang="en-US" altLang="zh-TW" sz="1400" dirty="0" smtClean="0"/>
          </a:p>
          <a:p>
            <a:pPr marL="813816" lvl="2" indent="-228600">
              <a:lnSpc>
                <a:spcPct val="140000"/>
              </a:lnSpc>
              <a:buAutoNum type="romanLcPeriod"/>
            </a:pPr>
            <a:r>
              <a:rPr lang="zh-TW" altLang="en-US" sz="1400" dirty="0" smtClean="0"/>
              <a:t>系統</a:t>
            </a:r>
            <a:r>
              <a:rPr lang="zh-TW" altLang="en-US" sz="1400" dirty="0"/>
              <a:t>測試：總體測試</a:t>
            </a:r>
          </a:p>
          <a:p>
            <a:pPr marL="240631" indent="-240631">
              <a:lnSpc>
                <a:spcPct val="120000"/>
              </a:lnSpc>
              <a:buFont typeface="+mj-lt"/>
              <a:buAutoNum type="arabicPeriod" startAt="7"/>
            </a:pPr>
            <a:r>
              <a:rPr lang="zh-TW" altLang="en-US" sz="1400" dirty="0"/>
              <a:t>驗收測試：傻瓜測試</a:t>
            </a:r>
          </a:p>
          <a:p>
            <a:pPr marL="240631" indent="-240631">
              <a:lnSpc>
                <a:spcPct val="120000"/>
              </a:lnSpc>
              <a:buFont typeface="+mj-lt"/>
              <a:buAutoNum type="arabicPeriod" startAt="7"/>
            </a:pPr>
            <a:r>
              <a:rPr lang="zh-TW" altLang="en-US" sz="1400" dirty="0" smtClean="0"/>
              <a:t>訓練</a:t>
            </a:r>
            <a:r>
              <a:rPr lang="zh-TW" altLang="en-US" sz="1400" dirty="0"/>
              <a:t>、滿意度調查</a:t>
            </a:r>
          </a:p>
          <a:p>
            <a:pPr marL="240631" indent="-240631">
              <a:lnSpc>
                <a:spcPct val="120000"/>
              </a:lnSpc>
              <a:buFont typeface="+mj-lt"/>
              <a:buAutoNum type="arabicPeriod" startAt="7"/>
            </a:pPr>
            <a:r>
              <a:rPr lang="zh-TW" altLang="en-US" sz="1400" dirty="0" smtClean="0"/>
              <a:t>上線</a:t>
            </a:r>
            <a:endParaRPr lang="zh-TW" altLang="en-US" sz="1400" dirty="0"/>
          </a:p>
          <a:p>
            <a:pPr marL="914400" lvl="1" indent="-342900">
              <a:lnSpc>
                <a:spcPct val="140000"/>
              </a:lnSpc>
              <a:buFont typeface="+mj-lt"/>
              <a:buAutoNum type="arabicPeriod" startAt="7"/>
            </a:pPr>
            <a:endParaRPr lang="en-US" dirty="0" smtClean="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41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96233"/>
            <a:ext cx="7543800" cy="1088068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+mj-ea"/>
              </a:rPr>
              <a:t>3.2</a:t>
            </a:r>
            <a:r>
              <a:rPr lang="zh-TW" altLang="en-US" sz="3000" dirty="0" smtClean="0"/>
              <a:t>  </a:t>
            </a:r>
            <a:r>
              <a:rPr lang="zh-TW" altLang="en-US" sz="3000" dirty="0"/>
              <a:t>維運系統或進行中專案之需求變更流程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填寫</a:t>
            </a:r>
            <a:r>
              <a:rPr lang="zh-TW" altLang="en-US" sz="1500" dirty="0"/>
              <a:t>需求變更申請單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登陸</a:t>
            </a:r>
            <a:r>
              <a:rPr lang="zh-TW" altLang="en-US" sz="1500" dirty="0"/>
              <a:t>需求變更申請案件於</a:t>
            </a:r>
            <a:r>
              <a:rPr lang="en-US" altLang="zh-TW" sz="1500" dirty="0"/>
              <a:t>[</a:t>
            </a:r>
            <a:r>
              <a:rPr lang="zh-TW" altLang="en-US" sz="1500" b="1" dirty="0"/>
              <a:t>需求變更申請案件統計表</a:t>
            </a:r>
            <a:r>
              <a:rPr lang="en-US" altLang="zh-TW" sz="15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需求</a:t>
            </a:r>
            <a:r>
              <a:rPr lang="zh-TW" altLang="en-US" sz="1500" dirty="0"/>
              <a:t>變更影響評估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需求</a:t>
            </a:r>
            <a:r>
              <a:rPr lang="zh-TW" altLang="en-US" sz="1500" dirty="0"/>
              <a:t>變更審核會議進行審核作業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審查</a:t>
            </a:r>
            <a:r>
              <a:rPr lang="zh-TW" altLang="en-US" sz="1500" dirty="0"/>
              <a:t>未過原因說明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登陸</a:t>
            </a:r>
            <a:r>
              <a:rPr lang="zh-TW" altLang="en-US" sz="1500" dirty="0"/>
              <a:t>需求變更彙總表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進行</a:t>
            </a:r>
            <a:r>
              <a:rPr lang="zh-TW" altLang="en-US" sz="1500" dirty="0"/>
              <a:t>變更作業相關文件之修正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依</a:t>
            </a:r>
            <a:r>
              <a:rPr lang="zh-TW" altLang="en-US" sz="1500" dirty="0"/>
              <a:t>需要進行程式撰寫或變更</a:t>
            </a:r>
          </a:p>
        </p:txBody>
      </p:sp>
    </p:spTree>
    <p:extLst>
      <p:ext uri="{BB962C8B-B14F-4D97-AF65-F5344CB8AC3E}">
        <p14:creationId xmlns:p14="http://schemas.microsoft.com/office/powerpoint/2010/main" val="27712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4000" dirty="0" smtClean="0"/>
              <a:t>一</a:t>
            </a:r>
            <a:r>
              <a:rPr sz="4000" dirty="0" smtClean="0"/>
              <a:t>、</a:t>
            </a:r>
            <a:r>
              <a:rPr lang="zh-TW" altLang="en-US" sz="4000" dirty="0" smtClean="0"/>
              <a:t>投票系統簡介</a:t>
            </a:r>
            <a:endParaRPr sz="4000" dirty="0"/>
          </a:p>
        </p:txBody>
      </p:sp>
      <p:sp>
        <p:nvSpPr>
          <p:cNvPr id="110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幻燈片編號"/>
          <p:cNvSpPr txBox="1">
            <a:spLocks noGrp="1"/>
          </p:cNvSpPr>
          <p:nvPr>
            <p:ph type="sldNum" sz="quarter" idx="12"/>
          </p:nvPr>
        </p:nvSpPr>
        <p:spPr>
          <a:xfrm>
            <a:off x="4474224" y="4699623"/>
            <a:ext cx="195552" cy="3679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96233"/>
            <a:ext cx="7543800" cy="1088068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+mj-ea"/>
              </a:rPr>
              <a:t>3.3 </a:t>
            </a:r>
            <a:r>
              <a:rPr lang="zh-TW" altLang="en-US" sz="3000" dirty="0" smtClean="0">
                <a:latin typeface="+mj-ea"/>
              </a:rPr>
              <a:t>維</a:t>
            </a:r>
            <a:r>
              <a:rPr lang="zh-TW" altLang="en-US" sz="3000" dirty="0">
                <a:latin typeface="+mj-ea"/>
              </a:rPr>
              <a:t>運系統需求擴建統開發流程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填寫</a:t>
            </a:r>
            <a:r>
              <a:rPr lang="zh-TW" altLang="en-US" sz="1500" dirty="0"/>
              <a:t>需求變更申請單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擴建</a:t>
            </a:r>
            <a:r>
              <a:rPr lang="zh-TW" altLang="en-US" sz="1500" dirty="0"/>
              <a:t>申請案件於</a:t>
            </a:r>
            <a:r>
              <a:rPr lang="en-US" altLang="zh-TW" sz="1500" dirty="0"/>
              <a:t>[</a:t>
            </a:r>
            <a:r>
              <a:rPr lang="zh-TW" altLang="en-US" sz="1500" b="1" dirty="0"/>
              <a:t>需求變更申請案件統計表</a:t>
            </a:r>
            <a:r>
              <a:rPr lang="en-US" altLang="zh-TW" sz="15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需求</a:t>
            </a:r>
            <a:r>
              <a:rPr lang="zh-TW" altLang="en-US" sz="1500" dirty="0"/>
              <a:t>變更評估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需求</a:t>
            </a:r>
            <a:r>
              <a:rPr lang="zh-TW" altLang="en-US" sz="1500" dirty="0"/>
              <a:t>變更審會議進行審核作業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審查</a:t>
            </a:r>
            <a:r>
              <a:rPr lang="zh-TW" altLang="en-US" sz="1500" dirty="0"/>
              <a:t>未過原因說明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登陸</a:t>
            </a:r>
            <a:r>
              <a:rPr lang="zh-TW" altLang="en-US" sz="1500" dirty="0"/>
              <a:t>需求變更彙總表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進行</a:t>
            </a:r>
            <a:r>
              <a:rPr lang="zh-TW" altLang="en-US" sz="1500" dirty="0"/>
              <a:t>變更作業相關文件之修正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依</a:t>
            </a:r>
            <a:r>
              <a:rPr lang="zh-TW" altLang="en-US" sz="1500" dirty="0"/>
              <a:t>需要進行程式撰寫或變更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驗收</a:t>
            </a:r>
            <a:r>
              <a:rPr lang="zh-TW" altLang="en-US" sz="1500" dirty="0"/>
              <a:t>測試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更新</a:t>
            </a:r>
            <a:r>
              <a:rPr lang="zh-TW" altLang="en-US" sz="1500" dirty="0"/>
              <a:t>系統至最新版本</a:t>
            </a:r>
          </a:p>
        </p:txBody>
      </p:sp>
    </p:spTree>
    <p:extLst>
      <p:ext uri="{BB962C8B-B14F-4D97-AF65-F5344CB8AC3E}">
        <p14:creationId xmlns:p14="http://schemas.microsoft.com/office/powerpoint/2010/main" val="17354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/>
              <a:t>需求變更影響評估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專案</a:t>
            </a:r>
            <a:r>
              <a:rPr lang="zh-TW" altLang="en-US" sz="1500" dirty="0"/>
              <a:t>的範圍改變與否</a:t>
            </a:r>
            <a:r>
              <a:rPr lang="en-US" altLang="zh-TW" sz="15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影響</a:t>
            </a:r>
            <a:r>
              <a:rPr lang="zh-TW" altLang="en-US" sz="1500" dirty="0"/>
              <a:t>的工作產品、程度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花費</a:t>
            </a:r>
            <a:r>
              <a:rPr lang="zh-TW" altLang="en-US" sz="1500" dirty="0"/>
              <a:t>的人力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所</a:t>
            </a:r>
            <a:r>
              <a:rPr lang="zh-TW" altLang="en-US" sz="1500" dirty="0"/>
              <a:t>增加的期程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所</a:t>
            </a:r>
            <a:r>
              <a:rPr lang="zh-TW" altLang="en-US" sz="1500" dirty="0"/>
              <a:t>造成的技術性問題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考量</a:t>
            </a:r>
            <a:r>
              <a:rPr lang="zh-TW" altLang="en-US" sz="1500" dirty="0"/>
              <a:t>風險</a:t>
            </a:r>
            <a:endParaRPr lang="en-US" altLang="zh-TW" sz="15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/>
              <a:t>成本</a:t>
            </a:r>
            <a:r>
              <a:rPr lang="zh-TW" altLang="en-US" sz="1500" dirty="0"/>
              <a:t>變動</a:t>
            </a:r>
          </a:p>
        </p:txBody>
      </p:sp>
    </p:spTree>
    <p:extLst>
      <p:ext uri="{BB962C8B-B14F-4D97-AF65-F5344CB8AC3E}">
        <p14:creationId xmlns:p14="http://schemas.microsoft.com/office/powerpoint/2010/main" val="17674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000" dirty="0" smtClean="0">
                <a:latin typeface="+mj-ea"/>
              </a:rPr>
              <a:t>3.4</a:t>
            </a:r>
            <a:r>
              <a:rPr kumimoji="1" lang="zh-TW" altLang="en-US" sz="3000" dirty="0" smtClean="0">
                <a:latin typeface="+mj-ea"/>
              </a:rPr>
              <a:t> 文件彙整</a:t>
            </a:r>
            <a:endParaRPr kumimoji="1" lang="zh-TW" altLang="en-US" dirty="0">
              <a:latin typeface="+mj-ea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369219"/>
          <a:ext cx="7886700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800225"/>
                <a:gridCol w="3067050"/>
                <a:gridCol w="1971675"/>
              </a:tblGrid>
              <a:tr h="278130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表單編號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說明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範本之檔名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儲存方式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軟體雛形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 </a:t>
                      </a:r>
                      <a:r>
                        <a:rPr lang="en-US" altLang="zh-TW" sz="1000" dirty="0" smtClean="0"/>
                        <a:t>or</a:t>
                      </a:r>
                      <a:r>
                        <a:rPr lang="zh-TW" altLang="en-US" sz="1000" dirty="0" smtClean="0"/>
                        <a:t> 電子檔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FM-SD-005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軟體需求確認表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軟體需求規格書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r>
                        <a:rPr lang="zh-TW" altLang="en-US" sz="1000" dirty="0" smtClean="0"/>
                        <a:t>  第 </a:t>
                      </a:r>
                      <a:r>
                        <a:rPr lang="en-US" altLang="zh-TW" sz="1000" dirty="0" smtClean="0"/>
                        <a:t>ii</a:t>
                      </a:r>
                      <a:r>
                        <a:rPr lang="zh-TW" altLang="en-US" sz="1000" dirty="0" smtClean="0"/>
                        <a:t> 頁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FM-SD-006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單元測試紀錄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單元測試紀錄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電子檔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FM-SD-007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整合測試紀錄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整合測試紀錄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電子檔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FM-SD-008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驗收測試紀錄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驗收測試紀錄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FM-SD-009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軟體驗收確認表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軟體驗收確認表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FM-SD-010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軟體擴建驗收確認表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軟體擴建驗收確認表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FM-SD-011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教育訓練簽到紀錄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教育訓練簽到紀錄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FM-SD-026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滿意度調查表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滿意度調查表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問卷調查系統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FM-SD-012</a:t>
                      </a:r>
                      <a:endParaRPr lang="zh-TW" altLang="en-US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需求變更申請單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需求變更申請單</a:t>
                      </a:r>
                      <a:r>
                        <a:rPr lang="en-US" altLang="zh-TW" sz="1000" dirty="0" smtClean="0"/>
                        <a:t>-</a:t>
                      </a:r>
                      <a:r>
                        <a:rPr lang="zh-TW" altLang="en-US" sz="1000" dirty="0" smtClean="0"/>
                        <a:t>範本</a:t>
                      </a:r>
                      <a:r>
                        <a:rPr lang="en-US" altLang="zh-TW" sz="1000" dirty="0" smtClean="0"/>
                        <a:t>.pdf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紙本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44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000" dirty="0" smtClean="0">
                <a:latin typeface="+mj-ea"/>
              </a:rPr>
              <a:t>3.5</a:t>
            </a:r>
            <a:r>
              <a:rPr kumimoji="1" lang="zh-TW" altLang="en-US" sz="3000" dirty="0" smtClean="0">
                <a:latin typeface="+mj-ea"/>
              </a:rPr>
              <a:t> 需求變更管理</a:t>
            </a:r>
            <a:endParaRPr kumimoji="1" lang="zh-TW" altLang="en-US" sz="30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369219"/>
            <a:ext cx="7886700" cy="3774281"/>
          </a:xfrm>
        </p:spPr>
        <p:txBody>
          <a:bodyPr>
            <a:normAutofit/>
          </a:bodyPr>
          <a:lstStyle/>
          <a:p>
            <a:r>
              <a:rPr kumimoji="1" lang="zh-TW" altLang="en-US" sz="1500" dirty="0"/>
              <a:t>即使將需求徹底分析，使用者仍有可能在開發過程中提出變更。開發端不能毫無節制地接受需求變更，也不能一味地拒絕變更，只要做好需求變更管理，即可產生雙贏局面。</a:t>
            </a:r>
            <a:endParaRPr kumimoji="1" lang="en-US" altLang="zh-TW" sz="1500" dirty="0"/>
          </a:p>
          <a:p>
            <a:r>
              <a:rPr kumimoji="1" lang="zh-TW" altLang="en-US" sz="1500" dirty="0"/>
              <a:t>需求變更流程：</a:t>
            </a:r>
            <a:endParaRPr kumimoji="1" lang="en-US" altLang="zh-TW" sz="1500" dirty="0"/>
          </a:p>
          <a:p>
            <a:endParaRPr kumimoji="1" lang="en-US" altLang="zh-TW" sz="1500" dirty="0"/>
          </a:p>
          <a:p>
            <a:pPr marL="685800" lvl="1" indent="-342900">
              <a:buFont typeface="+mj-lt"/>
              <a:buAutoNum type="arabicPeriod"/>
            </a:pPr>
            <a:r>
              <a:rPr kumimoji="1" lang="zh-TW" altLang="en-US" sz="1350" dirty="0"/>
              <a:t>變更申請：</a:t>
            </a:r>
            <a:endParaRPr kumimoji="1" lang="en-US" altLang="zh-TW" sz="1350" dirty="0"/>
          </a:p>
          <a:p>
            <a:pPr marL="685800" lvl="2">
              <a:buNone/>
            </a:pPr>
            <a:r>
              <a:rPr kumimoji="1" lang="zh-TW" altLang="en-US" sz="1350" dirty="0"/>
              <a:t>由需求端填寫</a:t>
            </a:r>
            <a:r>
              <a:rPr kumimoji="1" lang="en-US" altLang="zh-TW" sz="1350" dirty="0"/>
              <a:t>『</a:t>
            </a:r>
            <a:r>
              <a:rPr kumimoji="1" lang="zh-TW" altLang="en-US" sz="1350" dirty="0"/>
              <a:t>需求變更申請單</a:t>
            </a:r>
            <a:r>
              <a:rPr kumimoji="1" lang="en-US" altLang="zh-TW" sz="1350" dirty="0"/>
              <a:t>』</a:t>
            </a:r>
            <a:r>
              <a:rPr kumimoji="1" lang="zh-TW" altLang="en-US" sz="1350" dirty="0"/>
              <a:t>，並在申請單中說明變更原因、重要性以及可能的影響。</a:t>
            </a:r>
            <a:endParaRPr kumimoji="1" lang="en-US" altLang="zh-TW" sz="1350" dirty="0"/>
          </a:p>
          <a:p>
            <a:pPr marL="685800" lvl="1" indent="-342900">
              <a:buFont typeface="+mj-lt"/>
              <a:buAutoNum type="arabicPeriod"/>
            </a:pPr>
            <a:endParaRPr kumimoji="1" lang="en-US" altLang="zh-TW" sz="1350" dirty="0"/>
          </a:p>
          <a:p>
            <a:pPr marL="685800" lvl="1" indent="-342900">
              <a:buFont typeface="+mj-lt"/>
              <a:buAutoNum type="arabicPeriod"/>
            </a:pPr>
            <a:r>
              <a:rPr kumimoji="1" lang="zh-TW" altLang="en-US" sz="1350" dirty="0"/>
              <a:t>變更分析：</a:t>
            </a:r>
            <a:endParaRPr kumimoji="1" lang="en-US" altLang="zh-TW" sz="1350" dirty="0"/>
          </a:p>
          <a:p>
            <a:pPr marL="685800" lvl="2">
              <a:buNone/>
            </a:pPr>
            <a:r>
              <a:rPr kumimoji="1" lang="zh-TW" altLang="en-US" sz="1350" dirty="0"/>
              <a:t>由分析師分析變更影響的範圍，包含對其他需求的變更、設計的衝擊、系統架構的影響、以及成本的衝擊。如果衝擊太大，開發端需與需求端協調費用的增加或拒絕變更的申請。</a:t>
            </a:r>
            <a:endParaRPr kumimoji="1" lang="en-US" altLang="zh-TW" sz="1350" dirty="0"/>
          </a:p>
          <a:p>
            <a:pPr marL="685800" lvl="1" indent="-342900">
              <a:buFont typeface="+mj-lt"/>
              <a:buAutoNum type="arabicPeriod"/>
            </a:pPr>
            <a:endParaRPr kumimoji="1" lang="en-US" altLang="zh-TW" sz="1350" dirty="0"/>
          </a:p>
          <a:p>
            <a:pPr marL="685800" lvl="1" indent="-342900">
              <a:buFont typeface="+mj-lt"/>
              <a:buAutoNum type="arabicPeriod"/>
            </a:pPr>
            <a:r>
              <a:rPr kumimoji="1" lang="zh-TW" altLang="en-US" sz="1350" dirty="0"/>
              <a:t>變更：</a:t>
            </a:r>
            <a:endParaRPr kumimoji="1" lang="en-US" altLang="zh-TW" sz="1350" dirty="0"/>
          </a:p>
          <a:p>
            <a:pPr marL="685800" lvl="2">
              <a:buNone/>
            </a:pPr>
            <a:r>
              <a:rPr kumimoji="1" lang="zh-TW" altLang="en-US" sz="1350" dirty="0"/>
              <a:t>當需求變更的時候要將此變更反映在所有相關的文件上。例如：</a:t>
            </a:r>
            <a:r>
              <a:rPr kumimoji="1" lang="en-US" altLang="zh-TW" sz="1350" dirty="0"/>
              <a:t>SRS</a:t>
            </a:r>
            <a:r>
              <a:rPr kumimoji="1" lang="zh-TW" altLang="en-US" sz="1350" dirty="0"/>
              <a:t>、</a:t>
            </a:r>
            <a:r>
              <a:rPr kumimoji="1" lang="en-US" altLang="zh-TW" sz="1350" dirty="0"/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25106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4000" dirty="0" smtClean="0"/>
              <a:t>四、新投票系統開發</a:t>
            </a:r>
            <a:endParaRPr sz="4000" dirty="0"/>
          </a:p>
        </p:txBody>
      </p:sp>
      <p:sp>
        <p:nvSpPr>
          <p:cNvPr id="110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幻燈片編號"/>
          <p:cNvSpPr txBox="1">
            <a:spLocks noGrp="1"/>
          </p:cNvSpPr>
          <p:nvPr>
            <p:ph type="sldNum" sz="quarter" idx="12"/>
          </p:nvPr>
        </p:nvSpPr>
        <p:spPr>
          <a:xfrm>
            <a:off x="4474224" y="4699623"/>
            <a:ext cx="195552" cy="3679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561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4</a:t>
            </a:r>
            <a:r>
              <a:rPr lang="zh-TW" altLang="en-US" dirty="0" smtClean="0"/>
              <a:t> </a:t>
            </a:r>
            <a:r>
              <a:rPr lang="zh-TW" altLang="en-US" sz="3000" dirty="0" smtClean="0"/>
              <a:t>新投票系統的開發</a:t>
            </a:r>
            <a:endParaRPr lang="zh-TW" altLang="en-US" sz="3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訂出時程表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功能列表</a:t>
            </a:r>
            <a:endParaRPr lang="en-US" altLang="zh-TW" dirty="0"/>
          </a:p>
          <a:p>
            <a:pPr marL="562356" lvl="1" indent="-342900">
              <a:buFont typeface="+mj-lt"/>
              <a:buAutoNum type="alphaLcPeriod"/>
            </a:pPr>
            <a:r>
              <a:rPr lang="zh-TW" altLang="en-US" dirty="0" smtClean="0"/>
              <a:t>完整收集需</a:t>
            </a:r>
            <a:r>
              <a:rPr lang="zh-TW" altLang="en-US" dirty="0"/>
              <a:t>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建立需求追溯表</a:t>
            </a:r>
            <a:r>
              <a:rPr lang="en-US" altLang="zh-TW" dirty="0" smtClean="0"/>
              <a:t>(RTM)</a:t>
            </a:r>
          </a:p>
          <a:p>
            <a:pPr marL="562356" lvl="1" indent="-342900">
              <a:buFont typeface="+mj-lt"/>
              <a:buAutoNum type="alphaLcPeriod"/>
            </a:pPr>
            <a:r>
              <a:rPr lang="zh-TW" altLang="en-US" dirty="0" smtClean="0"/>
              <a:t>有效率的變更需求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需求編號</a:t>
            </a:r>
            <a:endParaRPr lang="en-US" altLang="zh-TW" dirty="0"/>
          </a:p>
          <a:p>
            <a:pPr marL="562356" lvl="1" indent="-342900">
              <a:buFont typeface="+mj-lt"/>
              <a:buAutoNum type="alphaLcPeriod"/>
            </a:pPr>
            <a:r>
              <a:rPr lang="zh-TW" altLang="en-US" dirty="0" smtClean="0"/>
              <a:t>以利後續追蹤需</a:t>
            </a:r>
            <a:r>
              <a:rPr lang="zh-TW" altLang="en-US" dirty="0"/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12147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zh-TW" altLang="en-US" sz="3000" dirty="0" smtClean="0">
                <a:latin typeface="+mj-ea"/>
              </a:rPr>
              <a:t>投票系統簡介</a:t>
            </a:r>
            <a:endParaRPr sz="3000" dirty="0">
              <a:latin typeface="+mj-ea"/>
            </a:endParaRPr>
          </a:p>
        </p:txBody>
      </p:sp>
      <p:sp>
        <p:nvSpPr>
          <p:cNvPr id="117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dirty="0" smtClean="0"/>
              <a:t>傳統投票耗時耗力</a:t>
            </a:r>
            <a:endParaRPr lang="en-US" altLang="zh-TW" dirty="0" smtClean="0"/>
          </a:p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dirty="0" smtClean="0"/>
              <a:t>網路投票不</a:t>
            </a:r>
            <a:r>
              <a:rPr lang="zh-TW" altLang="en-US" dirty="0"/>
              <a:t>局限</a:t>
            </a:r>
            <a:r>
              <a:rPr lang="zh-TW" altLang="en-US" dirty="0" smtClean="0"/>
              <a:t>於空間、時間</a:t>
            </a:r>
            <a:endParaRPr lang="en-US" altLang="zh-TW" dirty="0" smtClean="0"/>
          </a:p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dirty="0" smtClean="0"/>
              <a:t>結果產生、驗票快速</a:t>
            </a:r>
            <a:endParaRPr dirty="0"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938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zh-TW" altLang="en-US" sz="3000" dirty="0" smtClean="0">
                <a:latin typeface="+mj-ea"/>
              </a:rPr>
              <a:t>投票系統簡介</a:t>
            </a:r>
            <a:endParaRPr sz="3000" dirty="0">
              <a:latin typeface="+mj-ea"/>
            </a:endParaRPr>
          </a:p>
        </p:txBody>
      </p:sp>
      <p:sp>
        <p:nvSpPr>
          <p:cNvPr id="117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dirty="0" smtClean="0"/>
              <a:t>可行性考慮</a:t>
            </a:r>
            <a:endParaRPr lang="en-US" altLang="zh-TW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800" dirty="0" smtClean="0"/>
              <a:t>網路投票安全性</a:t>
            </a:r>
            <a:endParaRPr lang="en-US" altLang="zh-TW" sz="18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800" dirty="0" smtClean="0"/>
              <a:t>個人隱私保護</a:t>
            </a:r>
            <a:endParaRPr lang="en-US" altLang="zh-TW" sz="18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800" dirty="0" smtClean="0"/>
              <a:t>公平性與公開性</a:t>
            </a:r>
            <a:endParaRPr lang="en-US" altLang="zh-TW" sz="18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800" dirty="0" smtClean="0"/>
              <a:t>可靠</a:t>
            </a:r>
            <a:r>
              <a:rPr lang="zh-TW" altLang="en-US" sz="1800" dirty="0"/>
              <a:t>性</a:t>
            </a:r>
            <a:endParaRPr sz="1800" dirty="0"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122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4000" dirty="0"/>
              <a:t>二</a:t>
            </a:r>
            <a:r>
              <a:rPr sz="4000" dirty="0" smtClean="0"/>
              <a:t>、</a:t>
            </a:r>
            <a:r>
              <a:rPr lang="zh-TW" altLang="en-US" sz="4000" dirty="0" smtClean="0"/>
              <a:t>開發背景概況</a:t>
            </a:r>
            <a:endParaRPr sz="4000" dirty="0"/>
          </a:p>
        </p:txBody>
      </p:sp>
      <p:sp>
        <p:nvSpPr>
          <p:cNvPr id="110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幻燈片編號"/>
          <p:cNvSpPr txBox="1">
            <a:spLocks noGrp="1"/>
          </p:cNvSpPr>
          <p:nvPr>
            <p:ph type="sldNum" sz="quarter" idx="12"/>
          </p:nvPr>
        </p:nvSpPr>
        <p:spPr>
          <a:xfrm>
            <a:off x="4474224" y="4699623"/>
            <a:ext cx="195552" cy="3679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8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zh-TW" altLang="en-US" sz="3000" dirty="0" smtClean="0">
                <a:latin typeface="+mj-ea"/>
              </a:rPr>
              <a:t>開發背景概況</a:t>
            </a:r>
            <a:endParaRPr sz="3000" dirty="0">
              <a:latin typeface="+mj-ea"/>
            </a:endParaRPr>
          </a:p>
        </p:txBody>
      </p:sp>
      <p:sp>
        <p:nvSpPr>
          <p:cNvPr id="117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sz="1650" dirty="0" smtClean="0"/>
              <a:t>Formosa</a:t>
            </a:r>
            <a:r>
              <a:rPr lang="zh-TW" altLang="en-US" sz="1650" dirty="0" smtClean="0"/>
              <a:t>公司資訊中心</a:t>
            </a:r>
            <a:r>
              <a:rPr lang="en-US" altLang="zh-TW" sz="1650" dirty="0" smtClean="0"/>
              <a:t>Nick</a:t>
            </a:r>
            <a:r>
              <a:rPr lang="zh-TW" altLang="en-US" sz="1650" dirty="0" smtClean="0"/>
              <a:t>開發簡易投票系統</a:t>
            </a: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altLang="zh-TW" sz="1400" dirty="0"/>
              <a:t>Version 1:</a:t>
            </a:r>
            <a:r>
              <a:rPr lang="zh-TW" altLang="en-US" sz="1400" dirty="0"/>
              <a:t>單選、票數不需要檢查、僅三選項</a:t>
            </a: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altLang="zh-TW" sz="1400" dirty="0" smtClean="0"/>
              <a:t>Version 2</a:t>
            </a:r>
            <a:r>
              <a:rPr lang="en-US" altLang="zh-TW" sz="1400" dirty="0"/>
              <a:t>:</a:t>
            </a:r>
            <a:r>
              <a:rPr lang="zh-TW" altLang="en-US" sz="1400" dirty="0"/>
              <a:t>增加到五個選項</a:t>
            </a: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altLang="zh-TW" sz="1400" dirty="0" smtClean="0"/>
              <a:t>Version 3,4,5</a:t>
            </a:r>
            <a:r>
              <a:rPr lang="en-US" altLang="zh-TW" sz="1400" dirty="0"/>
              <a:t>:</a:t>
            </a:r>
            <a:r>
              <a:rPr lang="zh-TW" altLang="en-US" sz="1400" dirty="0"/>
              <a:t>增加每個投票者的參與人數等</a:t>
            </a:r>
            <a:r>
              <a:rPr lang="en-US" altLang="zh-TW" sz="1400" dirty="0" smtClean="0"/>
              <a:t>..</a:t>
            </a:r>
            <a:endParaRPr lang="en-US" altLang="zh-TW" sz="1400" dirty="0"/>
          </a:p>
          <a:p>
            <a:pPr marL="419100" lvl="1" indent="-342900">
              <a:lnSpc>
                <a:spcPct val="150000"/>
              </a:lnSpc>
              <a:spcBef>
                <a:spcPts val="900"/>
              </a:spcBef>
              <a:spcAft>
                <a:spcPts val="150"/>
              </a:spcAft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zh-TW" altLang="en-US" sz="1650" dirty="0" smtClean="0"/>
              <a:t>人事變動</a:t>
            </a:r>
            <a:endParaRPr lang="en-US" altLang="zh-TW" sz="1650" dirty="0"/>
          </a:p>
          <a:p>
            <a:pPr marL="556260" lvl="2" indent="-342900">
              <a:lnSpc>
                <a:spcPct val="150000"/>
              </a:lnSpc>
              <a:spcBef>
                <a:spcPts val="900"/>
              </a:spcBef>
              <a:spcAft>
                <a:spcPts val="150"/>
              </a:spcAft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altLang="zh-TW" sz="1400" dirty="0" smtClean="0"/>
              <a:t>Nick</a:t>
            </a:r>
            <a:r>
              <a:rPr lang="zh-TW" altLang="en-US" sz="1400" dirty="0" smtClean="0"/>
              <a:t>調到人資部門 由</a:t>
            </a:r>
            <a:r>
              <a:rPr lang="en-US" altLang="zh-TW" sz="1400" dirty="0" err="1" smtClean="0"/>
              <a:t>kimi</a:t>
            </a:r>
            <a:r>
              <a:rPr lang="zh-TW" altLang="en-US" sz="1400" dirty="0" smtClean="0"/>
              <a:t>接手</a:t>
            </a:r>
            <a:endParaRPr lang="en-US" altLang="zh-TW" sz="1400" dirty="0" smtClean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037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zh-TW" altLang="en-US" sz="3000" dirty="0" smtClean="0">
                <a:latin typeface="+mj-ea"/>
              </a:rPr>
              <a:t>開發背景概況</a:t>
            </a:r>
            <a:endParaRPr sz="3000" dirty="0">
              <a:latin typeface="+mj-ea"/>
            </a:endParaRPr>
          </a:p>
        </p:txBody>
      </p:sp>
      <p:sp>
        <p:nvSpPr>
          <p:cNvPr id="117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650" dirty="0" smtClean="0"/>
              <a:t>要求越來越多但</a:t>
            </a:r>
            <a:r>
              <a:rPr lang="en-US" altLang="zh-TW" sz="1650" dirty="0" err="1" smtClean="0"/>
              <a:t>kimi</a:t>
            </a:r>
            <a:r>
              <a:rPr lang="zh-TW" altLang="en-US" sz="1650" dirty="0" smtClean="0"/>
              <a:t>不熟系統</a:t>
            </a: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/>
              <a:t>疊床架屋</a:t>
            </a: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/>
              <a:t>越來越難修改</a:t>
            </a:r>
            <a:endParaRPr lang="en-US" altLang="zh-TW" sz="1400" dirty="0"/>
          </a:p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650" dirty="0" smtClean="0"/>
              <a:t>公司要建置客戶滿意度調查 決定由投票系統改</a:t>
            </a: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 smtClean="0"/>
              <a:t>輸入受訪者資料的需求沒有定義清楚</a:t>
            </a:r>
            <a:endParaRPr lang="en-US" altLang="zh-TW" sz="14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 smtClean="0"/>
              <a:t>單選複選需求沒有定義</a:t>
            </a:r>
            <a:endParaRPr lang="en-US" altLang="zh-TW" sz="14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 smtClean="0"/>
              <a:t>又要熬夜趕</a:t>
            </a:r>
            <a:r>
              <a:rPr lang="en-US" altLang="zh-TW" sz="1400" dirty="0" smtClean="0"/>
              <a:t>code</a:t>
            </a:r>
            <a:r>
              <a:rPr lang="zh-TW" altLang="en-US" sz="1400" dirty="0" smtClean="0"/>
              <a:t>了 幫</a:t>
            </a:r>
            <a:r>
              <a:rPr lang="en-US" altLang="zh-TW" sz="1400" dirty="0" err="1" smtClean="0"/>
              <a:t>kimiQQ</a:t>
            </a:r>
            <a:endParaRPr lang="en-US" altLang="zh-TW" sz="14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 smtClean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00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184"/>
            </a:lvl1pPr>
          </a:lstStyle>
          <a:p>
            <a:r>
              <a:rPr lang="zh-TW" altLang="en-US" sz="3000" dirty="0" smtClean="0">
                <a:latin typeface="+mj-ea"/>
              </a:rPr>
              <a:t>開發背景概況</a:t>
            </a:r>
            <a:endParaRPr sz="3000" dirty="0">
              <a:latin typeface="+mj-ea"/>
            </a:endParaRPr>
          </a:p>
        </p:txBody>
      </p:sp>
      <p:sp>
        <p:nvSpPr>
          <p:cNvPr id="117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650" dirty="0" smtClean="0"/>
              <a:t>最後系統上線前臨時多要求跳號功能</a:t>
            </a: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/>
              <a:t>熬夜趕</a:t>
            </a:r>
            <a:r>
              <a:rPr lang="en-US" altLang="zh-TW" sz="1400" dirty="0"/>
              <a:t>code</a:t>
            </a:r>
            <a:r>
              <a:rPr lang="zh-TW" altLang="en-US" sz="1400" dirty="0"/>
              <a:t> 品質不好</a:t>
            </a: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/>
              <a:t>系統上線後當掉</a:t>
            </a: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altLang="zh-TW" sz="1400" dirty="0" err="1"/>
              <a:t>Kimi</a:t>
            </a:r>
            <a:r>
              <a:rPr lang="zh-TW" altLang="en-US" sz="1400" dirty="0"/>
              <a:t>被罵 </a:t>
            </a:r>
            <a:r>
              <a:rPr lang="en-US" altLang="zh-TW" sz="1400" dirty="0"/>
              <a:t>QQ</a:t>
            </a:r>
          </a:p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650" dirty="0" smtClean="0"/>
              <a:t>主管被換掉 換來有多年軟體開發經驗的新任主管</a:t>
            </a: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 smtClean="0"/>
              <a:t>使用軟體工程的方法來做開發</a:t>
            </a:r>
            <a:endParaRPr lang="en-US" altLang="zh-TW" sz="14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lang="zh-TW" altLang="en-US" sz="1400" dirty="0" smtClean="0"/>
              <a:t>一切</a:t>
            </a:r>
            <a:r>
              <a:rPr lang="en-US" altLang="zh-TW" sz="1400" dirty="0" smtClean="0"/>
              <a:t>o</a:t>
            </a:r>
            <a:r>
              <a:rPr lang="en-US" altLang="zh-TW" sz="1400" dirty="0"/>
              <a:t>k</a:t>
            </a:r>
            <a:endParaRPr lang="en-US" altLang="zh-TW" sz="140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 smtClean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/>
          </a:p>
          <a:p>
            <a:pPr marL="638556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endParaRPr lang="en-US" altLang="zh-TW" sz="1400" dirty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  <a:p>
            <a:pPr marL="76200" indent="0">
              <a:lnSpc>
                <a:spcPct val="150000"/>
              </a:lnSpc>
              <a:buNone/>
              <a:defRPr sz="2400"/>
            </a:pPr>
            <a:endParaRPr lang="en-US" altLang="zh-TW" sz="1650" dirty="0" smtClean="0"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47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/>
              <a:t>三、開發流程導入</a:t>
            </a:r>
            <a:endParaRPr sz="4000" dirty="0"/>
          </a:p>
        </p:txBody>
      </p:sp>
      <p:sp>
        <p:nvSpPr>
          <p:cNvPr id="110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幻燈片編號"/>
          <p:cNvSpPr txBox="1">
            <a:spLocks noGrp="1"/>
          </p:cNvSpPr>
          <p:nvPr>
            <p:ph type="sldNum" sz="quarter" idx="12"/>
          </p:nvPr>
        </p:nvSpPr>
        <p:spPr>
          <a:xfrm>
            <a:off x="4474224" y="4699623"/>
            <a:ext cx="195552" cy="3679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1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961</Words>
  <Application>Microsoft Office PowerPoint</Application>
  <PresentationFormat>如螢幕大小 (16:9)</PresentationFormat>
  <Paragraphs>216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Helvetica Neue</vt:lpstr>
      <vt:lpstr>新細明體</vt:lpstr>
      <vt:lpstr>Arial</vt:lpstr>
      <vt:lpstr>Calibri</vt:lpstr>
      <vt:lpstr>Calibri Light</vt:lpstr>
      <vt:lpstr>回顧</vt:lpstr>
      <vt:lpstr>Appendix A:軟體工程個案研究-需求管理</vt:lpstr>
      <vt:lpstr>一、投票系統簡介</vt:lpstr>
      <vt:lpstr>投票系統簡介</vt:lpstr>
      <vt:lpstr>投票系統簡介</vt:lpstr>
      <vt:lpstr>二、開發背景概況</vt:lpstr>
      <vt:lpstr>開發背景概況</vt:lpstr>
      <vt:lpstr>開發背景概況</vt:lpstr>
      <vt:lpstr>開發背景概況</vt:lpstr>
      <vt:lpstr>三、開發流程導入</vt:lpstr>
      <vt:lpstr>需求是必須被管理的。</vt:lpstr>
      <vt:lpstr>需求管理</vt:lpstr>
      <vt:lpstr>需求策略</vt:lpstr>
      <vt:lpstr>三模式</vt:lpstr>
      <vt:lpstr>3.1 新系統開發流程</vt:lpstr>
      <vt:lpstr>3.1 新系統開發流程</vt:lpstr>
      <vt:lpstr>3.1 新系統開發流程</vt:lpstr>
      <vt:lpstr>3.1 新系統開發流程</vt:lpstr>
      <vt:lpstr>3.1 新系統開發流程</vt:lpstr>
      <vt:lpstr>3.2  維運系統或進行中專案之需求變更流程</vt:lpstr>
      <vt:lpstr>3.3 維運系統需求擴建統開發流程</vt:lpstr>
      <vt:lpstr>需求變更影響評估</vt:lpstr>
      <vt:lpstr>3.4 文件彙整</vt:lpstr>
      <vt:lpstr>3.5 需求變更管理</vt:lpstr>
      <vt:lpstr>四、新投票系統開發</vt:lpstr>
      <vt:lpstr>4 新投票系統的開發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三、開發流程導入</dc:title>
  <dc:creator>Jonathan Chi</dc:creator>
  <cp:lastModifiedBy>Jonathan Chi</cp:lastModifiedBy>
  <cp:revision>10</cp:revision>
  <dcterms:modified xsi:type="dcterms:W3CDTF">2017-10-16T16:00:06Z</dcterms:modified>
</cp:coreProperties>
</file>