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4" r:id="rId1"/>
  </p:sldMasterIdLst>
  <p:notesMasterIdLst>
    <p:notesMasterId r:id="rId32"/>
  </p:notesMasterIdLst>
  <p:handoutMasterIdLst>
    <p:handoutMasterId r:id="rId33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62" r:id="rId26"/>
    <p:sldId id="258" r:id="rId27"/>
    <p:sldId id="263" r:id="rId28"/>
    <p:sldId id="259" r:id="rId29"/>
    <p:sldId id="264" r:id="rId30"/>
    <p:sldId id="26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34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9FB51-A926-F444-9C2F-7C56A3A2BE5C}" type="datetimeFigureOut">
              <a:rPr kumimoji="1" lang="zh-TW" altLang="en-US" smtClean="0"/>
              <a:t>17/10/1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B8AA2-3C34-7B44-B99D-2860BCCF7E3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988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3FF8F-F7D6-7B40-B93D-964EF9D1FC3D}" type="datetimeFigureOut">
              <a:rPr kumimoji="1" lang="zh-TW" altLang="en-US" smtClean="0"/>
              <a:t>17/10/1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6C41F-4014-2E47-9155-F2A7E7A2A2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876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TW" altLang="en-US" dirty="0" smtClean="0"/>
              <a:t>程式過度的複雜，比原本需要的樣子還複雜。有兩種特性：巢狀複雜化以及第六點提到的多種</a:t>
            </a:r>
            <a:r>
              <a:rPr kumimoji="1" lang="en-US" altLang="zh-TW" dirty="0" smtClean="0"/>
              <a:t>interface</a:t>
            </a:r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過度平凡的修改</a:t>
            </a:r>
            <a:r>
              <a:rPr kumimoji="1" lang="en-US" altLang="zh-TW" dirty="0" smtClean="0"/>
              <a:t>code</a:t>
            </a:r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過多的錯誤，不單單只是造成修改程式的頻繁，也間接表示這些修改不會使得程式變得更好，有可能只是頭痛醫頭腳痛醫腳的概念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Modularized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local</a:t>
            </a:r>
            <a:r>
              <a:rPr kumimoji="1" lang="zh-TW" altLang="en-US" dirty="0" smtClean="0"/>
              <a:t>的，如果是修改的地方廣泛的散步，意味著同樣的功能可能動到不一樣的</a:t>
            </a:r>
            <a:r>
              <a:rPr kumimoji="1" lang="en-US" altLang="zh-TW" dirty="0" smtClean="0"/>
              <a:t>module</a:t>
            </a:r>
            <a:r>
              <a:rPr kumimoji="1" lang="zh-TW" altLang="en-US" dirty="0" smtClean="0"/>
              <a:t>，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en-US" altLang="zh-TW" dirty="0" smtClean="0"/>
              <a:t>Kludge</a:t>
            </a:r>
            <a:r>
              <a:rPr kumimoji="1" lang="zh-TW" altLang="en-US" dirty="0" smtClean="0"/>
              <a:t>表示庫拉機（拼裝車），有些開發者偷懶沒有按照正常的</a:t>
            </a:r>
            <a:r>
              <a:rPr kumimoji="1" lang="en-US" altLang="zh-TW" dirty="0" smtClean="0"/>
              <a:t>process</a:t>
            </a:r>
            <a:r>
              <a:rPr kumimoji="1" lang="zh-TW" altLang="en-US" dirty="0" smtClean="0"/>
              <a:t>開發程式，利用偷吃步的方法以為可以快速寫完，但這樣所造成的風險更大（舉例：為了方便忽略封裝）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太多的介面表示要修改一個部分的時候需要注意的地方會必得很多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8411-D2FA-4B4E-8288-5238B54DF49D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79376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風險因素，如在醫學上，增加了代碼衰減的可能性或加劇了它的作用。 它們本身不一定是指標或衰變的原因，但即使沒有症狀也引起關注。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baseline="0" dirty="0" smtClean="0"/>
              <a:t>大的</a:t>
            </a:r>
            <a:r>
              <a:rPr kumimoji="1" lang="en-US" altLang="zh-TW" baseline="0" dirty="0" smtClean="0"/>
              <a:t>module</a:t>
            </a:r>
            <a:r>
              <a:rPr kumimoji="1" lang="zh-TW" altLang="en-US" baseline="0" dirty="0" smtClean="0"/>
              <a:t>更容易存在</a:t>
            </a:r>
            <a:r>
              <a:rPr kumimoji="1" lang="en-US" altLang="zh-TW" baseline="0" dirty="0" smtClean="0"/>
              <a:t>3.3</a:t>
            </a:r>
            <a:r>
              <a:rPr kumimoji="1" lang="zh-TW" altLang="en-US" baseline="0" dirty="0" smtClean="0"/>
              <a:t>所提到的每個病因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r>
              <a:rPr kumimoji="1" lang="zh-TW" altLang="en-US" baseline="0" dirty="0" smtClean="0"/>
              <a:t>老的程式碼有可能被忽略，或是因為需要修改的機會比較多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r>
              <a:rPr kumimoji="1" lang="zh-TW" altLang="en-US" baseline="0" dirty="0" smtClean="0"/>
              <a:t>程式</a:t>
            </a:r>
            <a:r>
              <a:rPr kumimoji="1" lang="zh-TW" altLang="en-US" baseline="0" smtClean="0"/>
              <a:t>的複雜性，導致要修改的時候會發現比原本預期的難修改</a:t>
            </a:r>
            <a:endParaRPr kumimoji="1" lang="en-US" altLang="zh-TW" baseline="0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組織流失（即營業額或重組）通過降低知識基礎來增加衰退的風險，也可能增加缺乏經驗的開發人員改變代碼的可能性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移植或重新使用的</a:t>
            </a:r>
            <a:r>
              <a:rPr kumimoji="1" lang="en-US" altLang="zh-TW" dirty="0" smtClean="0"/>
              <a:t>code</a:t>
            </a:r>
            <a:r>
              <a:rPr kumimoji="1" lang="zh-TW" altLang="en-US" dirty="0" smtClean="0"/>
              <a:t>使用不同的語言撰寫，針對不同的系統或另一個平台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要求負載很重時，意味著代碼具有廣泛的功能，並受到許多限制，難以實現</a:t>
            </a:r>
            <a:endParaRPr kumimoji="1" lang="en-US" altLang="zh-TW" dirty="0" smtClean="0"/>
          </a:p>
          <a:p>
            <a:pPr marL="228600" indent="-228600">
              <a:buAutoNum type="arabicPeriod"/>
            </a:pPr>
            <a:r>
              <a:rPr kumimoji="1" lang="zh-TW" altLang="en-US" dirty="0" smtClean="0"/>
              <a:t>沒有經驗的開發人員對早期的系統缺乏經驗，潛在的技能較低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8411-D2FA-4B4E-8288-5238B54DF49D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85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按一下以編輯母片子標題樣式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eaLnBrk="1" latinLnBrk="0" hangingPunct="1"/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1EACD6-A525-4B49-8009-7F09B4461B4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wrap="square" lIns="121897" tIns="121897" rIns="121897" bIns="121897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0" y="1137182"/>
            <a:ext cx="731600" cy="524800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2604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0" y="1137181"/>
            <a:ext cx="731600" cy="524800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9225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wrap="square"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wrap="square" lIns="121897" tIns="121897" rIns="121897" bIns="121897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wrap="square" lIns="121897" tIns="121897" rIns="121897" bIns="121897" anchor="t" anchorCtr="0"/>
          <a:lstStyle>
            <a:lvl1pPr lvl="0">
              <a:spcBef>
                <a:spcPts val="0"/>
              </a:spcBef>
              <a:buSzPct val="100000"/>
              <a:defRPr sz="19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0" y="1137182"/>
            <a:ext cx="731600" cy="524800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9313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wrap="square" lIns="121897" tIns="121897" rIns="121897" bIns="121897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0" y="1137182"/>
            <a:ext cx="731600" cy="524800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48972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D512C27-4B6C-4DF5-822B-EE3B0FFFD5A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36" r:id="rId2"/>
    <p:sldLayoutId id="2147484337" r:id="rId3"/>
    <p:sldLayoutId id="2147484338" r:id="rId4"/>
    <p:sldLayoutId id="2147484339" r:id="rId5"/>
    <p:sldLayoutId id="2147484340" r:id="rId6"/>
    <p:sldLayoutId id="2147484341" r:id="rId7"/>
    <p:sldLayoutId id="2147484342" r:id="rId8"/>
    <p:sldLayoutId id="2147484343" r:id="rId9"/>
    <p:sldLayoutId id="2147484344" r:id="rId10"/>
    <p:sldLayoutId id="2147484345" r:id="rId11"/>
    <p:sldLayoutId id="2147484346" r:id="rId12"/>
    <p:sldLayoutId id="2147484347" r:id="rId13"/>
    <p:sldLayoutId id="2147484348" r:id="rId14"/>
    <p:sldLayoutId id="2147484349" r:id="rId15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0168" y="1671808"/>
            <a:ext cx="11360800" cy="2736800"/>
          </a:xfrm>
          <a:prstGeom prst="rect">
            <a:avLst/>
          </a:prstGeom>
        </p:spPr>
        <p:txBody>
          <a:bodyPr wrap="square" lIns="121897" tIns="121897" rIns="121897" bIns="121897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zh-TW" sz="8800" dirty="0"/>
              <a:t>Does Code Decay?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5733713" y="5369453"/>
            <a:ext cx="5746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 smtClean="0">
                <a:latin typeface="+mj-ea"/>
                <a:ea typeface="+mj-ea"/>
              </a:rPr>
              <a:t>王瀚磊</a:t>
            </a:r>
            <a:r>
              <a:rPr kumimoji="1" lang="en-US" altLang="zh-TW" sz="2000" dirty="0" smtClean="0">
                <a:latin typeface="+mj-ea"/>
                <a:ea typeface="+mj-ea"/>
              </a:rPr>
              <a:t> </a:t>
            </a:r>
            <a:r>
              <a:rPr kumimoji="1" lang="zh-TW" altLang="en-US" sz="2000" dirty="0" smtClean="0">
                <a:latin typeface="+mj-ea"/>
                <a:ea typeface="+mj-ea"/>
              </a:rPr>
              <a:t>陳</a:t>
            </a:r>
            <a:r>
              <a:rPr kumimoji="1" lang="zh-TW" altLang="en-US" sz="2000" dirty="0">
                <a:latin typeface="+mj-ea"/>
                <a:ea typeface="+mj-ea"/>
              </a:rPr>
              <a:t>立</a:t>
            </a:r>
            <a:r>
              <a:rPr kumimoji="1" lang="zh-TW" altLang="en-US" sz="2000" dirty="0" smtClean="0">
                <a:latin typeface="+mj-ea"/>
                <a:ea typeface="+mj-ea"/>
              </a:rPr>
              <a:t>誠</a:t>
            </a:r>
            <a:r>
              <a:rPr kumimoji="1" lang="en-US" altLang="zh-TW" sz="2000" dirty="0" smtClean="0">
                <a:latin typeface="+mj-ea"/>
                <a:ea typeface="+mj-ea"/>
              </a:rPr>
              <a:t> </a:t>
            </a:r>
            <a:r>
              <a:rPr kumimoji="1" lang="zh-TW" altLang="en-US" sz="2000" dirty="0" smtClean="0">
                <a:latin typeface="+mj-ea"/>
                <a:ea typeface="+mj-ea"/>
              </a:rPr>
              <a:t>李旭恩</a:t>
            </a:r>
            <a:r>
              <a:rPr kumimoji="1" lang="en-US" altLang="zh-TW" sz="2000" dirty="0" smtClean="0">
                <a:latin typeface="+mj-ea"/>
                <a:ea typeface="+mj-ea"/>
              </a:rPr>
              <a:t> </a:t>
            </a:r>
            <a:r>
              <a:rPr kumimoji="1" lang="zh-TW" altLang="en-US" sz="2000" dirty="0" smtClean="0">
                <a:latin typeface="+mj-ea"/>
                <a:ea typeface="+mj-ea"/>
              </a:rPr>
              <a:t>綦家志</a:t>
            </a:r>
            <a:r>
              <a:rPr kumimoji="1" lang="en-US" altLang="zh-TW" sz="2000" dirty="0" smtClean="0">
                <a:latin typeface="+mj-ea"/>
                <a:ea typeface="+mj-ea"/>
              </a:rPr>
              <a:t> </a:t>
            </a:r>
            <a:r>
              <a:rPr kumimoji="1" lang="zh-TW" altLang="en-US" sz="2000" dirty="0" smtClean="0">
                <a:latin typeface="+mj-ea"/>
                <a:ea typeface="+mj-ea"/>
              </a:rPr>
              <a:t>王本奕</a:t>
            </a:r>
            <a:r>
              <a:rPr kumimoji="1" lang="en-US" altLang="zh-TW" sz="2000" dirty="0" smtClean="0">
                <a:latin typeface="+mj-ea"/>
                <a:ea typeface="+mj-ea"/>
              </a:rPr>
              <a:t> </a:t>
            </a:r>
            <a:r>
              <a:rPr kumimoji="1" lang="zh-TW" altLang="en-US" sz="2000" dirty="0" smtClean="0">
                <a:latin typeface="+mj-ea"/>
                <a:ea typeface="+mj-ea"/>
              </a:rPr>
              <a:t>高睦</a:t>
            </a:r>
            <a:r>
              <a:rPr kumimoji="1" lang="zh-TW" altLang="en-US" sz="2000" dirty="0">
                <a:latin typeface="+mj-ea"/>
                <a:ea typeface="+mj-ea"/>
              </a:rPr>
              <a:t>修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EACD6-A525-4B49-8009-7F09B4461B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/>
        </p:nvSpPr>
        <p:spPr>
          <a:xfrm>
            <a:off x="1556500" y="1303300"/>
            <a:ext cx="2867200" cy="168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897" tIns="121897" rIns="121897" bIns="121897" anchor="ctr" anchorCtr="0">
            <a:noAutofit/>
          </a:bodyPr>
          <a:lstStyle/>
          <a:p>
            <a:pPr algn="ctr"/>
            <a:r>
              <a:rPr lang="en-US" altLang="zh-TW" sz="3200" dirty="0">
                <a:solidFill>
                  <a:srgbClr val="000000"/>
                </a:solidFill>
              </a:rPr>
              <a:t>IMR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7283567" y="1303300"/>
            <a:ext cx="2867200" cy="168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897" tIns="121897" rIns="121897" bIns="121897" anchor="ctr" anchorCtr="0">
            <a:noAutofit/>
          </a:bodyPr>
          <a:lstStyle/>
          <a:p>
            <a:pPr algn="ctr"/>
            <a:r>
              <a:rPr lang="en-US" altLang="zh-TW" sz="3200" dirty="0">
                <a:solidFill>
                  <a:srgbClr val="000000"/>
                </a:solidFill>
              </a:rPr>
              <a:t>MR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556500" y="4233300"/>
            <a:ext cx="2867200" cy="1685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897" tIns="121897" rIns="121897" bIns="121897" anchor="ctr" anchorCtr="0">
            <a:noAutofit/>
          </a:bodyPr>
          <a:lstStyle/>
          <a:p>
            <a:pPr algn="ctr"/>
            <a:r>
              <a:rPr lang="en-US" altLang="zh-TW" sz="3200" dirty="0">
                <a:solidFill>
                  <a:srgbClr val="000000"/>
                </a:solidFill>
              </a:rPr>
              <a:t>Delta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283567" y="4233300"/>
            <a:ext cx="2867200" cy="49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897" tIns="121897" rIns="121897" bIns="121897" anchor="ctr" anchorCtr="0">
            <a:noAutofit/>
          </a:bodyPr>
          <a:lstStyle/>
          <a:p>
            <a:pPr algn="ctr"/>
            <a:r>
              <a:rPr lang="en-US" altLang="zh-TW" sz="3200" dirty="0">
                <a:solidFill>
                  <a:srgbClr val="000000"/>
                </a:solidFill>
              </a:rPr>
              <a:t>Add</a:t>
            </a:r>
          </a:p>
        </p:txBody>
      </p:sp>
      <p:cxnSp>
        <p:nvCxnSpPr>
          <p:cNvPr id="119" name="Shape 119"/>
          <p:cNvCxnSpPr>
            <a:stCxn id="115" idx="3"/>
            <a:endCxn id="116" idx="1"/>
          </p:cNvCxnSpPr>
          <p:nvPr/>
        </p:nvCxnSpPr>
        <p:spPr>
          <a:xfrm>
            <a:off x="4423700" y="2145900"/>
            <a:ext cx="286000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hape 120"/>
          <p:cNvCxnSpPr>
            <a:stCxn id="116" idx="2"/>
            <a:endCxn id="117" idx="0"/>
          </p:cNvCxnSpPr>
          <p:nvPr/>
        </p:nvCxnSpPr>
        <p:spPr>
          <a:xfrm flipH="1">
            <a:off x="2989967" y="2988500"/>
            <a:ext cx="5727200" cy="12448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hape 121"/>
          <p:cNvCxnSpPr>
            <a:stCxn id="117" idx="3"/>
            <a:endCxn id="118" idx="1"/>
          </p:cNvCxnSpPr>
          <p:nvPr/>
        </p:nvCxnSpPr>
        <p:spPr>
          <a:xfrm rot="10800000" flipH="1">
            <a:off x="4423700" y="4480700"/>
            <a:ext cx="2860000" cy="5952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Shape 122"/>
          <p:cNvSpPr txBox="1"/>
          <p:nvPr/>
        </p:nvSpPr>
        <p:spPr>
          <a:xfrm>
            <a:off x="7283567" y="5423700"/>
            <a:ext cx="2867200" cy="49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897" tIns="121897" rIns="121897" bIns="121897" anchor="ctr" anchorCtr="0">
            <a:noAutofit/>
          </a:bodyPr>
          <a:lstStyle/>
          <a:p>
            <a:pPr algn="ctr"/>
            <a:r>
              <a:rPr lang="en-US" altLang="zh-TW" sz="3200" dirty="0">
                <a:solidFill>
                  <a:srgbClr val="000000"/>
                </a:solidFill>
              </a:rPr>
              <a:t>Delete</a:t>
            </a:r>
          </a:p>
        </p:txBody>
      </p:sp>
      <p:cxnSp>
        <p:nvCxnSpPr>
          <p:cNvPr id="123" name="Shape 123"/>
          <p:cNvCxnSpPr>
            <a:stCxn id="117" idx="3"/>
            <a:endCxn id="122" idx="1"/>
          </p:cNvCxnSpPr>
          <p:nvPr/>
        </p:nvCxnSpPr>
        <p:spPr>
          <a:xfrm>
            <a:off x="4423700" y="5075900"/>
            <a:ext cx="2860000" cy="59520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Shape 124"/>
          <p:cNvSpPr/>
          <p:nvPr/>
        </p:nvSpPr>
        <p:spPr>
          <a:xfrm rot="-5400000">
            <a:off x="8419567" y="4778300"/>
            <a:ext cx="595200" cy="595200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21897" tIns="121897" rIns="121897" bIns="121897" anchor="ctr" anchorCtr="0">
            <a:noAutofit/>
          </a:bodyPr>
          <a:lstStyle/>
          <a:p>
            <a:endParaRPr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711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01645" y="356102"/>
            <a:ext cx="11360800" cy="763600"/>
          </a:xfrm>
          <a:prstGeom prst="rect">
            <a:avLst/>
          </a:prstGeom>
        </p:spPr>
        <p:txBody>
          <a:bodyPr wrap="square" lIns="121897" tIns="121897" rIns="121897" bIns="121897" anchor="t" anchorCtr="0">
            <a:noAutofit/>
          </a:bodyPr>
          <a:lstStyle/>
          <a:p>
            <a:pPr algn="ctr"/>
            <a:r>
              <a:rPr lang="zh-TW" b="1" dirty="0"/>
              <a:t>Process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marL="609596" indent="-457200">
              <a:lnSpc>
                <a:spcPct val="130000"/>
              </a:lnSpc>
              <a:buClr>
                <a:schemeClr val="tx1"/>
              </a:buClr>
              <a:buFont typeface="Wingdings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What (file, code)</a:t>
            </a:r>
          </a:p>
          <a:p>
            <a:pPr marL="609596" indent="-457200">
              <a:lnSpc>
                <a:spcPct val="130000"/>
              </a:lnSpc>
              <a:buClr>
                <a:schemeClr val="tx1"/>
              </a:buClr>
              <a:buFont typeface="Wingdings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many (file, module, lines)</a:t>
            </a:r>
          </a:p>
          <a:p>
            <a:pPr marL="609596" indent="-457200">
              <a:lnSpc>
                <a:spcPct val="130000"/>
              </a:lnSpc>
              <a:buClr>
                <a:schemeClr val="tx1"/>
              </a:buClr>
              <a:buFont typeface="Wingdings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Who </a:t>
            </a:r>
          </a:p>
          <a:p>
            <a:pPr marL="609596" indent="-457200">
              <a:lnSpc>
                <a:spcPct val="130000"/>
              </a:lnSpc>
              <a:buClr>
                <a:schemeClr val="tx1"/>
              </a:buClr>
              <a:buFont typeface="Wingdings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Why </a:t>
            </a:r>
          </a:p>
          <a:p>
            <a:pPr marL="609596" indent="-457200">
              <a:lnSpc>
                <a:spcPct val="130000"/>
              </a:lnSpc>
              <a:buClr>
                <a:schemeClr val="tx1"/>
              </a:buClr>
              <a:buFont typeface="Wingdings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When</a:t>
            </a:r>
          </a:p>
          <a:p>
            <a:pPr marL="609596" indent="-457200">
              <a:lnSpc>
                <a:spcPct val="130000"/>
              </a:lnSpc>
              <a:buClr>
                <a:schemeClr val="tx1"/>
              </a:buClr>
              <a:buFont typeface="Wingdings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long</a:t>
            </a:r>
          </a:p>
          <a:p>
            <a:pPr marL="609596" indent="-457200">
              <a:lnSpc>
                <a:spcPct val="130000"/>
              </a:lnSpc>
              <a:buClr>
                <a:schemeClr val="tx1"/>
              </a:buClr>
              <a:buFont typeface="Wingdings" charset="2"/>
              <a:buChar char="l"/>
            </a:pPr>
            <a:r>
              <a:rPr lang="en-US" altLang="zh-TW" sz="2400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much cost</a:t>
            </a:r>
          </a:p>
        </p:txBody>
      </p:sp>
      <p:pic>
        <p:nvPicPr>
          <p:cNvPr id="132" name="Shape 132" descr="螢幕快照 2017-10-01 下午5.35.47.png"/>
          <p:cNvPicPr preferRelativeResize="0"/>
          <p:nvPr/>
        </p:nvPicPr>
        <p:blipFill rotWithShape="1">
          <a:blip r:embed="rId3">
            <a:alphaModFix/>
          </a:blip>
          <a:srcRect l="4447" r="13490"/>
          <a:stretch/>
        </p:blipFill>
        <p:spPr>
          <a:xfrm>
            <a:off x="5730197" y="1650566"/>
            <a:ext cx="5917533" cy="418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7624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</a:t>
            </a:r>
            <a:r>
              <a:rPr lang="en-US" altLang="zh-TW" dirty="0"/>
              <a:t>C</a:t>
            </a:r>
            <a:r>
              <a:rPr lang="en-US" altLang="zh-TW" dirty="0" smtClean="0"/>
              <a:t>ode </a:t>
            </a:r>
            <a:r>
              <a:rPr lang="en-US" altLang="zh-TW" dirty="0"/>
              <a:t>D</a:t>
            </a:r>
            <a:r>
              <a:rPr lang="en-US" altLang="zh-TW" dirty="0" smtClean="0"/>
              <a:t>ecay?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Code is decayed if it is difficult to change than it should be</a:t>
            </a:r>
          </a:p>
          <a:p>
            <a:r>
              <a:rPr lang="en-US" altLang="zh-TW" dirty="0" smtClean="0"/>
              <a:t>3 key responses</a:t>
            </a:r>
          </a:p>
          <a:p>
            <a:pPr lvl="1"/>
            <a:r>
              <a:rPr lang="en-US" altLang="zh-TW" dirty="0" smtClean="0"/>
              <a:t>COST of the change (key question!!)</a:t>
            </a:r>
          </a:p>
          <a:p>
            <a:pPr lvl="1"/>
            <a:r>
              <a:rPr lang="en-US" altLang="zh-TW" dirty="0" smtClean="0"/>
              <a:t>INTERVAL of the change (must be met)</a:t>
            </a:r>
          </a:p>
          <a:p>
            <a:pPr lvl="1"/>
            <a:r>
              <a:rPr lang="en-US" altLang="zh-TW" dirty="0" smtClean="0"/>
              <a:t>QUALITY of the change (must be attained)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39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Code Decay?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Code decay is a temporal phenomenon</a:t>
            </a:r>
          </a:p>
          <a:p>
            <a:r>
              <a:rPr lang="en-US" altLang="zh-TW" dirty="0" smtClean="0"/>
              <a:t>Not all difficulty results from decay</a:t>
            </a:r>
          </a:p>
          <a:p>
            <a:r>
              <a:rPr lang="en-US" altLang="zh-TW" dirty="0" smtClean="0"/>
              <a:t>Code can be correct and still be decayed</a:t>
            </a:r>
          </a:p>
          <a:p>
            <a:r>
              <a:rPr lang="en-US" altLang="zh-TW" dirty="0" smtClean="0"/>
              <a:t>Decaying software may nevertheless be increasing in value</a:t>
            </a:r>
          </a:p>
          <a:p>
            <a:r>
              <a:rPr lang="en-US" altLang="zh-TW" dirty="0" smtClean="0"/>
              <a:t>“</a:t>
            </a:r>
            <a:r>
              <a:rPr lang="en-US" altLang="zh-TW" dirty="0"/>
              <a:t>N</a:t>
            </a:r>
            <a:r>
              <a:rPr lang="en-US" altLang="zh-TW" dirty="0" smtClean="0"/>
              <a:t>o decay without change” operates only at high level</a:t>
            </a:r>
          </a:p>
          <a:p>
            <a:r>
              <a:rPr lang="en-US" altLang="zh-TW" dirty="0" smtClean="0"/>
              <a:t>“Harder to change than it should be” is elusive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9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Cause of Code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Inappropriate architecture</a:t>
            </a:r>
          </a:p>
          <a:p>
            <a:r>
              <a:rPr lang="en-US" altLang="zh-TW" dirty="0" smtClean="0"/>
              <a:t>Violation of the original design principles</a:t>
            </a:r>
          </a:p>
          <a:p>
            <a:r>
              <a:rPr lang="en-US" altLang="zh-TW" dirty="0" smtClean="0"/>
              <a:t>Imprecise requirement</a:t>
            </a:r>
          </a:p>
          <a:p>
            <a:r>
              <a:rPr lang="en-US" altLang="zh-TW" dirty="0" smtClean="0"/>
              <a:t>Time pressure</a:t>
            </a:r>
          </a:p>
          <a:p>
            <a:r>
              <a:rPr lang="en-US" altLang="zh-TW" dirty="0" smtClean="0"/>
              <a:t>Inadequate programming tools</a:t>
            </a:r>
          </a:p>
          <a:p>
            <a:r>
              <a:rPr lang="en-US" altLang="zh-TW" dirty="0" smtClean="0"/>
              <a:t>Organizational environment</a:t>
            </a:r>
          </a:p>
          <a:p>
            <a:r>
              <a:rPr lang="en-US" altLang="zh-TW" dirty="0" smtClean="0"/>
              <a:t>Programmer variability</a:t>
            </a:r>
          </a:p>
          <a:p>
            <a:r>
              <a:rPr lang="en-US" altLang="zh-TW" dirty="0" smtClean="0"/>
              <a:t>Inadequate change process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1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Symptoms of </a:t>
            </a:r>
            <a:r>
              <a:rPr lang="en-US" altLang="zh-TW" dirty="0"/>
              <a:t>C</a:t>
            </a:r>
            <a:r>
              <a:rPr lang="en-US" altLang="zh-TW" dirty="0" smtClean="0"/>
              <a:t>ode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Excessively complex(bloated)</a:t>
            </a:r>
          </a:p>
          <a:p>
            <a:r>
              <a:rPr lang="en-US" altLang="zh-TW" dirty="0" smtClean="0"/>
              <a:t>A history of frequent changes</a:t>
            </a:r>
          </a:p>
          <a:p>
            <a:r>
              <a:rPr lang="en-US" altLang="zh-TW" dirty="0" smtClean="0"/>
              <a:t>A history of faults</a:t>
            </a:r>
          </a:p>
          <a:p>
            <a:r>
              <a:rPr lang="en-US" altLang="zh-TW" dirty="0" smtClean="0"/>
              <a:t>Widely dispersed changes</a:t>
            </a:r>
          </a:p>
          <a:p>
            <a:r>
              <a:rPr lang="en-US" altLang="zh-TW" dirty="0" smtClean="0"/>
              <a:t>Kludge</a:t>
            </a:r>
          </a:p>
          <a:p>
            <a:r>
              <a:rPr lang="en-US" altLang="zh-TW" dirty="0" smtClean="0"/>
              <a:t>Numerous interfaces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3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Risk Factor of Code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Size</a:t>
            </a:r>
          </a:p>
          <a:p>
            <a:pPr lvl="1"/>
            <a:r>
              <a:rPr lang="en-US" altLang="zh-TW" dirty="0" smtClean="0"/>
              <a:t>NCSL = Non-Commentary Source Lines</a:t>
            </a:r>
            <a:endParaRPr lang="en-US" altLang="zh-TW" dirty="0"/>
          </a:p>
          <a:p>
            <a:r>
              <a:rPr lang="en-US" altLang="zh-TW" dirty="0" smtClean="0"/>
              <a:t>Age</a:t>
            </a:r>
          </a:p>
          <a:p>
            <a:r>
              <a:rPr lang="en-US" altLang="zh-TW" dirty="0" smtClean="0"/>
              <a:t>Inherent complexity</a:t>
            </a:r>
          </a:p>
          <a:p>
            <a:r>
              <a:rPr lang="en-US" altLang="zh-TW" dirty="0" smtClean="0"/>
              <a:t>Organizational churn</a:t>
            </a:r>
          </a:p>
          <a:p>
            <a:pPr lvl="1"/>
            <a:r>
              <a:rPr lang="en-US" altLang="zh-TW" smtClean="0"/>
              <a:t>reorganization</a:t>
            </a:r>
            <a:endParaRPr lang="en-US" altLang="zh-TW" dirty="0" smtClean="0"/>
          </a:p>
          <a:p>
            <a:r>
              <a:rPr lang="en-US" altLang="zh-TW" dirty="0" smtClean="0"/>
              <a:t>Ported or reused code</a:t>
            </a:r>
          </a:p>
          <a:p>
            <a:r>
              <a:rPr lang="en-US" altLang="zh-TW" dirty="0" smtClean="0"/>
              <a:t>Requirements load</a:t>
            </a:r>
          </a:p>
          <a:p>
            <a:r>
              <a:rPr lang="en-US" altLang="zh-TW" dirty="0" err="1" smtClean="0"/>
              <a:t>Inexperiencened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developes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10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3.3 Symptoms of Code Decay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Excessively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complex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(bloated)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code</a:t>
            </a:r>
          </a:p>
          <a:p>
            <a:r>
              <a:rPr kumimoji="1" lang="en-US" altLang="zh-TW" dirty="0" smtClean="0"/>
              <a:t>History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frequent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changes</a:t>
            </a:r>
          </a:p>
          <a:p>
            <a:r>
              <a:rPr kumimoji="1" lang="en-US" altLang="zh-TW" dirty="0" smtClean="0"/>
              <a:t>History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faults</a:t>
            </a:r>
          </a:p>
          <a:p>
            <a:r>
              <a:rPr kumimoji="1" lang="en-US" altLang="zh-TW" dirty="0" smtClean="0"/>
              <a:t>Widely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dispersed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changes</a:t>
            </a:r>
          </a:p>
          <a:p>
            <a:r>
              <a:rPr kumimoji="1" lang="en-US" altLang="zh-TW" dirty="0" smtClean="0"/>
              <a:t>Kludges</a:t>
            </a:r>
          </a:p>
          <a:p>
            <a:r>
              <a:rPr kumimoji="1" lang="en-US" altLang="zh-TW" dirty="0" smtClean="0"/>
              <a:t>Numerous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interfaces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22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 Risk Factors for Code Decay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size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module</a:t>
            </a:r>
          </a:p>
          <a:p>
            <a:r>
              <a:rPr kumimoji="1" lang="en-US" altLang="zh-TW" dirty="0" smtClean="0"/>
              <a:t>The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age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of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a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code</a:t>
            </a:r>
            <a:endParaRPr kumimoji="1" lang="en-US" altLang="zh-TW" dirty="0"/>
          </a:p>
          <a:p>
            <a:r>
              <a:rPr kumimoji="1" lang="en-US" altLang="zh-TW" dirty="0" smtClean="0"/>
              <a:t>Inherent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complexity</a:t>
            </a:r>
          </a:p>
          <a:p>
            <a:r>
              <a:rPr kumimoji="1" lang="en-US" altLang="zh-TW" dirty="0" smtClean="0"/>
              <a:t>Organization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churn</a:t>
            </a:r>
          </a:p>
          <a:p>
            <a:r>
              <a:rPr kumimoji="1" lang="en-US" altLang="zh-TW" dirty="0" smtClean="0"/>
              <a:t>Ported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or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reused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code</a:t>
            </a:r>
          </a:p>
          <a:p>
            <a:r>
              <a:rPr kumimoji="1" lang="en-US" altLang="zh-TW" dirty="0" smtClean="0"/>
              <a:t>Requirement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load</a:t>
            </a:r>
          </a:p>
          <a:p>
            <a:r>
              <a:rPr kumimoji="1" lang="en-US" altLang="zh-TW" dirty="0" smtClean="0"/>
              <a:t>Inexperienced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developers</a:t>
            </a:r>
            <a:endParaRPr kumimoji="1"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07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Decay Indices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DELTAS(c):</a:t>
            </a:r>
            <a:r>
              <a:rPr lang="en-US" altLang="zh-TW" sz="2400" dirty="0" smtClean="0"/>
              <a:t>number </a:t>
            </a:r>
            <a:r>
              <a:rPr lang="en-US" altLang="zh-TW" sz="2400" dirty="0"/>
              <a:t>of deltas associated with c</a:t>
            </a:r>
          </a:p>
          <a:p>
            <a:r>
              <a:rPr lang="en-US" altLang="zh-TW" b="1" dirty="0" smtClean="0"/>
              <a:t>ADD(c):</a:t>
            </a:r>
            <a:r>
              <a:rPr lang="en-US" altLang="zh-TW" sz="2400" dirty="0"/>
              <a:t>number of lines added by c</a:t>
            </a:r>
          </a:p>
          <a:p>
            <a:r>
              <a:rPr lang="en-US" altLang="zh-TW" b="1" dirty="0" smtClean="0"/>
              <a:t>DEL(c):</a:t>
            </a:r>
            <a:r>
              <a:rPr lang="en-US" altLang="zh-TW" sz="2400" dirty="0"/>
              <a:t>number of lines deleted by c</a:t>
            </a:r>
          </a:p>
          <a:p>
            <a:r>
              <a:rPr lang="en-US" altLang="zh-TW" b="1" dirty="0" smtClean="0"/>
              <a:t>DATE(c):</a:t>
            </a:r>
            <a:r>
              <a:rPr lang="en-US" altLang="zh-TW" sz="2400" dirty="0"/>
              <a:t>the date on which c is </a:t>
            </a:r>
            <a:r>
              <a:rPr lang="en-US" altLang="zh-TW" sz="2400" dirty="0" err="1"/>
              <a:t>completed;which</a:t>
            </a:r>
            <a:r>
              <a:rPr lang="en-US" altLang="zh-TW" sz="2400" dirty="0"/>
              <a:t> we term the date of c</a:t>
            </a:r>
          </a:p>
          <a:p>
            <a:r>
              <a:rPr lang="en-US" altLang="zh-TW" b="1" dirty="0" smtClean="0"/>
              <a:t>INT(c):</a:t>
            </a:r>
            <a:r>
              <a:rPr lang="en-US" altLang="zh-TW" sz="2400" dirty="0"/>
              <a:t>interval of c; the (calendar) time required to implement c</a:t>
            </a:r>
          </a:p>
          <a:p>
            <a:r>
              <a:rPr lang="en-US" altLang="zh-TW" b="1" dirty="0" smtClean="0"/>
              <a:t>DEV(c):</a:t>
            </a:r>
            <a:r>
              <a:rPr lang="en-US" altLang="zh-TW" sz="2400" dirty="0"/>
              <a:t>number of developers implementing </a:t>
            </a:r>
            <a:r>
              <a:rPr lang="en-US" altLang="zh-TW" sz="2400" dirty="0" smtClean="0"/>
              <a:t>c</a:t>
            </a:r>
            <a:endParaRPr lang="en-US" altLang="zh-TW" sz="2400" dirty="0"/>
          </a:p>
          <a:p>
            <a:pPr lvl="1"/>
            <a:endParaRPr lang="en-US" altLang="zh-TW" b="1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16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r>
              <a:rPr lang="en-US" altLang="zh-TW" sz="6400" dirty="0"/>
              <a:t>Yes</a:t>
            </a:r>
            <a:r>
              <a:rPr lang="zh-TW" dirty="0"/>
              <a:t>. </a:t>
            </a:r>
            <a:r>
              <a:rPr lang="en-US" altLang="zh-TW" sz="3200" dirty="0"/>
              <a:t>It will decay </a:t>
            </a:r>
          </a:p>
          <a:p>
            <a:r>
              <a:rPr lang="en-US" altLang="zh-TW" sz="3200" dirty="0"/>
              <a:t>if you don’t do anything.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13763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Decay Indices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History of Frequent </a:t>
            </a:r>
            <a:r>
              <a:rPr lang="en-US" altLang="zh-TW" dirty="0" smtClean="0"/>
              <a:t>Changes</a:t>
            </a:r>
            <a:endParaRPr lang="en-US" altLang="zh-TW" b="1" dirty="0"/>
          </a:p>
          <a:p>
            <a:pPr lvl="1"/>
            <a:r>
              <a:rPr lang="en-US" altLang="zh-TW" dirty="0" smtClean="0"/>
              <a:t>Count </a:t>
            </a:r>
            <a:r>
              <a:rPr lang="en-US" altLang="zh-TW" dirty="0" err="1" smtClean="0"/>
              <a:t>fo</a:t>
            </a:r>
            <a:r>
              <a:rPr lang="en-US" altLang="zh-TW" dirty="0" smtClean="0"/>
              <a:t> changes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Frequency of changes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01" y="2660524"/>
            <a:ext cx="6258798" cy="97168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048" y="4409217"/>
            <a:ext cx="6115904" cy="990738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39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Decay Indices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Span of Changes</a:t>
            </a:r>
          </a:p>
          <a:p>
            <a:pPr lvl="1"/>
            <a:r>
              <a:rPr lang="en-US" altLang="zh-TW" dirty="0" smtClean="0"/>
              <a:t>The files it touches</a:t>
            </a:r>
          </a:p>
          <a:p>
            <a:pPr lvl="2"/>
            <a:r>
              <a:rPr lang="en-US" altLang="zh-TW" dirty="0" smtClean="0"/>
              <a:t>Difficult to get expertize to unfamiliar files</a:t>
            </a:r>
          </a:p>
          <a:p>
            <a:pPr lvl="2"/>
            <a:r>
              <a:rPr lang="en-US" altLang="zh-TW" dirty="0" smtClean="0"/>
              <a:t>Breakdown of encapsulation and modularity</a:t>
            </a:r>
          </a:p>
          <a:p>
            <a:pPr lvl="2"/>
            <a:r>
              <a:rPr lang="en-US" altLang="zh-TW" dirty="0" smtClean="0"/>
              <a:t>More files, larger change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4159236"/>
            <a:ext cx="6411220" cy="1171739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7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Decay Indices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Size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number of </a:t>
            </a:r>
            <a:r>
              <a:rPr lang="en-US" altLang="zh-TW" dirty="0" smtClean="0"/>
              <a:t>non-commentary </a:t>
            </a:r>
            <a:r>
              <a:rPr lang="en-US" altLang="zh-TW" dirty="0"/>
              <a:t>source </a:t>
            </a:r>
            <a:r>
              <a:rPr lang="en-US" altLang="zh-TW" dirty="0" smtClean="0"/>
              <a:t>lines, NCSL(m)</a:t>
            </a:r>
          </a:p>
          <a:p>
            <a:pPr lvl="2"/>
            <a:r>
              <a:rPr lang="en-US" altLang="zh-TW" dirty="0" smtClean="0"/>
              <a:t>Complexity in dataset almost perfectly correlated with NCSL</a:t>
            </a:r>
          </a:p>
          <a:p>
            <a:r>
              <a:rPr lang="en-US" altLang="zh-TW" dirty="0" smtClean="0"/>
              <a:t>Age</a:t>
            </a:r>
            <a:endParaRPr lang="en-US" altLang="zh-TW" dirty="0"/>
          </a:p>
          <a:p>
            <a:pPr lvl="1"/>
            <a:r>
              <a:rPr lang="en-US" altLang="zh-TW" dirty="0" smtClean="0"/>
              <a:t>Average </a:t>
            </a:r>
            <a:r>
              <a:rPr lang="en-US" altLang="zh-TW" dirty="0"/>
              <a:t>age of its constituent </a:t>
            </a:r>
            <a:r>
              <a:rPr lang="en-US" altLang="zh-TW" dirty="0" smtClean="0"/>
              <a:t>lines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64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Decay Indices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Fault </a:t>
            </a:r>
            <a:r>
              <a:rPr lang="en-US" altLang="zh-TW" dirty="0" smtClean="0"/>
              <a:t>Potential</a:t>
            </a:r>
          </a:p>
          <a:p>
            <a:pPr lvl="1"/>
            <a:r>
              <a:rPr lang="en-US" altLang="zh-TW" dirty="0" smtClean="0"/>
              <a:t>Faults </a:t>
            </a:r>
            <a:r>
              <a:rPr lang="en-US" altLang="zh-TW" dirty="0"/>
              <a:t>that will have to be fixed in module </a:t>
            </a:r>
            <a:r>
              <a:rPr lang="en-US" altLang="zh-TW" dirty="0" smtClean="0"/>
              <a:t>m in future interval of time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47" y="2633551"/>
            <a:ext cx="8144767" cy="1755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240" y="4568505"/>
            <a:ext cx="7860985" cy="989572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150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 Decay Indices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Effort</a:t>
            </a:r>
          </a:p>
          <a:p>
            <a:pPr lvl="1"/>
            <a:r>
              <a:rPr lang="en-US" altLang="zh-TW" dirty="0" smtClean="0"/>
              <a:t>Effort required to implement change by regression equations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81" y="2875470"/>
            <a:ext cx="7601539" cy="2129314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007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EVIDENCE FOR DECAY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Temporal Behavior of the Span of </a:t>
            </a:r>
            <a:r>
              <a:rPr lang="en-US" altLang="zh-TW" dirty="0" smtClean="0"/>
              <a:t>Changes</a:t>
            </a:r>
          </a:p>
          <a:p>
            <a:r>
              <a:rPr lang="en-US" altLang="zh-TW" dirty="0"/>
              <a:t>Time Behavior of </a:t>
            </a:r>
            <a:r>
              <a:rPr lang="en-US" altLang="zh-TW" dirty="0" smtClean="0"/>
              <a:t>Modularity</a:t>
            </a:r>
          </a:p>
          <a:p>
            <a:r>
              <a:rPr lang="en-US" altLang="zh-TW" dirty="0"/>
              <a:t>Prediction of </a:t>
            </a:r>
            <a:r>
              <a:rPr lang="en-US" altLang="zh-TW" dirty="0" smtClean="0"/>
              <a:t>Faults</a:t>
            </a:r>
          </a:p>
          <a:p>
            <a:r>
              <a:rPr lang="en-US" altLang="zh-TW" dirty="0"/>
              <a:t>Models for Effort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59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Temporal Behavior of the Span of Changes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1221" r="122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012667" y="6020386"/>
            <a:ext cx="8090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overall trend has been a significant increase in the difficulty of changes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78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Temporal Behavior of the Span of Changes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6674" y="1021356"/>
            <a:ext cx="10090640" cy="536625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4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Behavior of Modularity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/>
              <a:t>m , m’ = module</a:t>
            </a:r>
          </a:p>
          <a:p>
            <a:r>
              <a:rPr lang="en-US" altLang="zh-TW" dirty="0"/>
              <a:t> I =</a:t>
            </a:r>
            <a:r>
              <a:rPr lang="en-US" altLang="zh-TW" dirty="0" smtClean="0"/>
              <a:t> </a:t>
            </a:r>
            <a:r>
              <a:rPr lang="en-US" altLang="zh-TW" dirty="0"/>
              <a:t>interval of </a:t>
            </a:r>
            <a:r>
              <a:rPr lang="en-US" altLang="zh-TW" dirty="0" smtClean="0"/>
              <a:t>time</a:t>
            </a:r>
          </a:p>
          <a:p>
            <a:r>
              <a:rPr lang="en-US" altLang="zh-TW" dirty="0" smtClean="0"/>
              <a:t> </a:t>
            </a:r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08615"/>
            <a:ext cx="6503361" cy="10991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185" y="2964662"/>
            <a:ext cx="5619033" cy="83293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38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343" y="580186"/>
            <a:ext cx="4177432" cy="400267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953" y="605112"/>
            <a:ext cx="4159252" cy="39683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442" y="605113"/>
            <a:ext cx="4086895" cy="400331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949286" y="4293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657" y="4933800"/>
            <a:ext cx="3675515" cy="64735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23" y="5911043"/>
            <a:ext cx="3118762" cy="2751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2002" y="5924998"/>
            <a:ext cx="3259871" cy="27518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819" y="5911042"/>
            <a:ext cx="3335242" cy="275185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12C27-4B6C-4DF5-822B-EE3B0FFFD5A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757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29555" y="314232"/>
            <a:ext cx="11360800" cy="763600"/>
          </a:xfrm>
          <a:prstGeom prst="rect">
            <a:avLst/>
          </a:prstGeom>
        </p:spPr>
        <p:txBody>
          <a:bodyPr wrap="square" lIns="121897" tIns="121897" rIns="121897" bIns="121897" anchor="t" anchorCtr="0">
            <a:noAutofit/>
          </a:bodyPr>
          <a:lstStyle/>
          <a:p>
            <a:pPr algn="ctr"/>
            <a:r>
              <a:rPr lang="zh-TW" dirty="0"/>
              <a:t>Introduction - Problems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marL="609585" indent="-507987">
              <a:lnSpc>
                <a:spcPct val="200000"/>
              </a:lnSpc>
              <a:buClr>
                <a:srgbClr val="FFFFFF"/>
              </a:buClr>
              <a:buSzPct val="100000"/>
              <a:buChar char="●"/>
            </a:pPr>
            <a:r>
              <a:rPr lang="en-US" altLang="zh-TW" sz="3600" dirty="0">
                <a:solidFill>
                  <a:schemeClr val="tx1"/>
                </a:solidFill>
              </a:rPr>
              <a:t>What is decay?</a:t>
            </a:r>
          </a:p>
          <a:p>
            <a:pPr marL="609585" indent="-507987">
              <a:lnSpc>
                <a:spcPct val="200000"/>
              </a:lnSpc>
              <a:buClr>
                <a:srgbClr val="FFFFFF"/>
              </a:buClr>
              <a:buSzPct val="100000"/>
              <a:buChar char="●"/>
            </a:pPr>
            <a:r>
              <a:rPr lang="en-US" altLang="zh-TW" sz="3600" dirty="0">
                <a:solidFill>
                  <a:schemeClr val="tx1"/>
                </a:solidFill>
              </a:rPr>
              <a:t>How to measure it?</a:t>
            </a:r>
          </a:p>
          <a:p>
            <a:pPr marL="609585" indent="-507987">
              <a:lnSpc>
                <a:spcPct val="200000"/>
              </a:lnSpc>
              <a:buClr>
                <a:srgbClr val="FFFFFF"/>
              </a:buClr>
              <a:buSzPct val="100000"/>
              <a:buChar char="●"/>
            </a:pPr>
            <a:r>
              <a:rPr lang="en-US" altLang="zh-TW" sz="3600" dirty="0">
                <a:solidFill>
                  <a:schemeClr val="tx1"/>
                </a:solidFill>
              </a:rPr>
              <a:t>How to deal with it?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>
                <a:solidFill>
                  <a:srgbClr val="000000"/>
                </a:solidFill>
              </a:rPr>
              <a:pPr/>
              <a:t>3</a:t>
            </a:fld>
            <a:endParaRPr 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0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of Faults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large, recent changes add the most to fault potential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28" y="3382630"/>
            <a:ext cx="8374772" cy="2034101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21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endParaRPr lang="zh-TW" dirty="0"/>
          </a:p>
        </p:txBody>
      </p:sp>
      <p:sp>
        <p:nvSpPr>
          <p:cNvPr id="74" name="Shape 74"/>
          <p:cNvSpPr txBox="1">
            <a:spLocks noGrp="1"/>
          </p:cNvSpPr>
          <p:nvPr>
            <p:ph sz="quarter" idx="1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marL="0" indent="0" algn="ctr">
              <a:buNone/>
            </a:pPr>
            <a:r>
              <a:rPr lang="zh-TW" altLang="zh-TW" sz="4400" dirty="0"/>
              <a:t>Change</a:t>
            </a:r>
          </a:p>
          <a:p>
            <a:pPr marL="0" indent="0" algn="ctr">
              <a:buNone/>
            </a:pPr>
            <a:r>
              <a:rPr lang="zh-TW" altLang="zh-TW" sz="4400" dirty="0"/>
              <a:t>↓</a:t>
            </a:r>
          </a:p>
          <a:p>
            <a:pPr marL="0" indent="0" algn="ctr">
              <a:buNone/>
            </a:pPr>
            <a:r>
              <a:rPr lang="zh-TW" altLang="zh-TW" sz="4400" dirty="0"/>
              <a:t>Decay</a:t>
            </a:r>
            <a:endParaRPr lang="zh-TW" sz="4400" dirty="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2"/>
          </p:nvPr>
        </p:nvSpPr>
        <p:spPr>
          <a:xfrm>
            <a:off x="6838266" y="2442432"/>
            <a:ext cx="4947334" cy="3610896"/>
          </a:xfrm>
        </p:spPr>
        <p:txBody>
          <a:bodyPr>
            <a:normAutofit/>
          </a:bodyPr>
          <a:lstStyle/>
          <a:p>
            <a:r>
              <a:rPr lang="zh-TW" altLang="zh-TW" sz="4800" dirty="0">
                <a:sym typeface="Comic Sans MS"/>
              </a:rPr>
              <a:t>Inevitable</a:t>
            </a:r>
            <a:endParaRPr lang="zh-TW" altLang="zh-TW" sz="4800" dirty="0"/>
          </a:p>
          <a:p>
            <a:r>
              <a:rPr lang="zh-TW" altLang="zh-TW" sz="4800" dirty="0">
                <a:sym typeface="Comic Sans MS"/>
              </a:rPr>
              <a:t>Measurable</a:t>
            </a:r>
            <a:endParaRPr lang="en-US" altLang="zh-TW" sz="4800" dirty="0">
              <a:sym typeface="Comic Sans MS"/>
            </a:endParaRPr>
          </a:p>
          <a:p>
            <a:r>
              <a:rPr lang="zh-TW" altLang="zh-TW" sz="4800" dirty="0">
                <a:sym typeface="Comic Sans MS"/>
              </a:rPr>
              <a:t>Repairable</a:t>
            </a:r>
            <a:endParaRPr lang="en-US" altLang="zh-TW" sz="4800" dirty="0"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en-US" altLang="zh-TW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zh-TW" altLang="zh-TW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en-US" altLang="zh-TW" dirty="0" smtClean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en-US" altLang="zh-TW" dirty="0" smtClean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en-US" altLang="zh-TW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zh-TW" altLang="zh-TW" dirty="0" smtClean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en-US" altLang="zh-TW" dirty="0" smtClean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04793" indent="0">
              <a:lnSpc>
                <a:spcPct val="150000"/>
              </a:lnSpc>
              <a:buClr>
                <a:srgbClr val="F3F3F3"/>
              </a:buClr>
              <a:buNone/>
            </a:pPr>
            <a:endParaRPr lang="zh-TW" altLang="zh-TW" dirty="0" smtClean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endParaRPr kumimoji="1"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D512C27-4B6C-4DF5-822B-EE3B0FFFD5A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22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03026" y="379595"/>
            <a:ext cx="11360800" cy="763600"/>
          </a:xfrm>
          <a:prstGeom prst="rect">
            <a:avLst/>
          </a:prstGeom>
        </p:spPr>
        <p:txBody>
          <a:bodyPr wrap="square" lIns="121897" tIns="121897" rIns="121897" bIns="121897" anchor="t" anchorCtr="0">
            <a:noAutofit/>
          </a:bodyPr>
          <a:lstStyle/>
          <a:p>
            <a:pPr algn="ctr"/>
            <a:r>
              <a:rPr lang="zh-TW" dirty="0"/>
              <a:t>Introduction - Change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15600" y="1662433"/>
            <a:ext cx="11360800" cy="4555200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marL="609585" indent="-304792">
              <a:lnSpc>
                <a:spcPct val="150000"/>
              </a:lnSpc>
              <a:buClrTx/>
            </a:pPr>
            <a:r>
              <a:rPr lang="zh-TW" dirty="0">
                <a:solidFill>
                  <a:srgbClr val="000000"/>
                </a:solidFill>
              </a:rPr>
              <a:t>Why changes?</a:t>
            </a:r>
          </a:p>
          <a:p>
            <a:pPr marL="1219170" lvl="1" indent="-304792">
              <a:lnSpc>
                <a:spcPct val="150000"/>
              </a:lnSpc>
              <a:buClrTx/>
            </a:pPr>
            <a:r>
              <a:rPr lang="zh-TW" dirty="0">
                <a:solidFill>
                  <a:srgbClr val="000000"/>
                </a:solidFill>
              </a:rPr>
              <a:t>Feature addition</a:t>
            </a:r>
          </a:p>
          <a:p>
            <a:pPr marL="1219170" lvl="1" indent="-304792">
              <a:lnSpc>
                <a:spcPct val="150000"/>
              </a:lnSpc>
              <a:buClrTx/>
            </a:pPr>
            <a:r>
              <a:rPr lang="zh-TW" dirty="0">
                <a:solidFill>
                  <a:srgbClr val="000000"/>
                </a:solidFill>
              </a:rPr>
              <a:t>System change( hardware, environment, etc. )</a:t>
            </a:r>
          </a:p>
          <a:p>
            <a:pPr marL="609585" indent="-304792">
              <a:lnSpc>
                <a:spcPct val="150000"/>
              </a:lnSpc>
              <a:buClrTx/>
            </a:pPr>
            <a:r>
              <a:rPr lang="zh-TW" dirty="0">
                <a:solidFill>
                  <a:srgbClr val="000000"/>
                </a:solidFill>
              </a:rPr>
              <a:t>What kind is the change?</a:t>
            </a:r>
          </a:p>
          <a:p>
            <a:pPr marL="1219170" lvl="1" indent="-304792">
              <a:lnSpc>
                <a:spcPct val="150000"/>
              </a:lnSpc>
              <a:buClrTx/>
            </a:pPr>
            <a:r>
              <a:rPr lang="zh-TW" dirty="0">
                <a:solidFill>
                  <a:srgbClr val="000000"/>
                </a:solidFill>
              </a:rPr>
              <a:t>Adaptive</a:t>
            </a:r>
          </a:p>
          <a:p>
            <a:pPr marL="1219170" lvl="1" indent="-304792">
              <a:lnSpc>
                <a:spcPct val="150000"/>
              </a:lnSpc>
              <a:buClrTx/>
            </a:pPr>
            <a:r>
              <a:rPr lang="zh-TW" dirty="0">
                <a:solidFill>
                  <a:srgbClr val="000000"/>
                </a:solidFill>
              </a:rPr>
              <a:t>Corrective</a:t>
            </a:r>
          </a:p>
          <a:p>
            <a:pPr marL="1219170" lvl="1" indent="-304792">
              <a:lnSpc>
                <a:spcPct val="150000"/>
              </a:lnSpc>
              <a:buClrTx/>
            </a:pPr>
            <a:r>
              <a:rPr lang="zh-TW" dirty="0">
                <a:solidFill>
                  <a:srgbClr val="000000"/>
                </a:solidFill>
              </a:rPr>
              <a:t>Perfective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415500" y="1451167"/>
            <a:ext cx="11360800" cy="5888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t" anchorCtr="0">
            <a:noAutofit/>
          </a:bodyPr>
          <a:lstStyle/>
          <a:p>
            <a:pPr algn="ctr"/>
            <a:r>
              <a:rPr lang="zh-TW" i="1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change is any alteration to the software recorded in the change history data base.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817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r>
              <a:rPr lang="zh-TW"/>
              <a:t>How to explain </a:t>
            </a:r>
          </a:p>
          <a:p>
            <a:r>
              <a:rPr lang="zh-TW"/>
              <a:t>“Changes induce decay”?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3291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txBody>
          <a:bodyPr wrap="square" lIns="121897" tIns="121897" rIns="121897" bIns="121897" anchor="ctr" anchorCtr="0">
            <a:noAutofit/>
          </a:bodyPr>
          <a:lstStyle/>
          <a:p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zh-TW" i="1">
                <a:latin typeface="Trebuchet MS"/>
                <a:ea typeface="Trebuchet MS"/>
                <a:cs typeface="Trebuchet MS"/>
                <a:sym typeface="Trebuchet MS"/>
              </a:rPr>
              <a:t>A unit of code is decayed</a:t>
            </a:r>
          </a:p>
          <a:p>
            <a:r>
              <a:rPr lang="zh-TW" i="1">
                <a:latin typeface="Trebuchet MS"/>
                <a:ea typeface="Trebuchet MS"/>
                <a:cs typeface="Trebuchet MS"/>
                <a:sym typeface="Trebuchet MS"/>
              </a:rPr>
              <a:t>if it is harder to change than</a:t>
            </a:r>
          </a:p>
          <a:p>
            <a:r>
              <a:rPr lang="zh-TW" i="1">
                <a:solidFill>
                  <a:srgbClr val="FF0000"/>
                </a:solidFill>
                <a:highlight>
                  <a:srgbClr val="F3F3F3"/>
                </a:highlight>
                <a:latin typeface="Trebuchet MS"/>
                <a:ea typeface="Trebuchet MS"/>
                <a:cs typeface="Trebuchet MS"/>
                <a:sym typeface="Trebuchet MS"/>
              </a:rPr>
              <a:t>it should be</a:t>
            </a:r>
            <a:r>
              <a:rPr lang="zh-TW">
                <a:latin typeface="Trebuchet MS"/>
                <a:ea typeface="Trebuchet MS"/>
                <a:cs typeface="Trebuchet MS"/>
                <a:sym typeface="Trebuchet MS"/>
              </a:rPr>
              <a:t>.”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78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03026" y="392170"/>
            <a:ext cx="11360800" cy="763600"/>
          </a:xfrm>
          <a:prstGeom prst="rect">
            <a:avLst/>
          </a:prstGeom>
        </p:spPr>
        <p:txBody>
          <a:bodyPr wrap="square" lIns="121897" tIns="121897" rIns="121897" bIns="121897" anchor="t" anchorCtr="0">
            <a:noAutofit/>
          </a:bodyPr>
          <a:lstStyle/>
          <a:p>
            <a:pPr algn="ctr"/>
            <a:r>
              <a:rPr lang="zh-TW" dirty="0"/>
              <a:t>Introduction - Decay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marL="609585" indent="-457189">
              <a:lnSpc>
                <a:spcPct val="150000"/>
              </a:lnSpc>
              <a:buClrTx/>
              <a:buChar char="➔"/>
            </a:pPr>
            <a:r>
              <a:rPr lang="en-US" altLang="zh-TW" sz="2400" dirty="0">
                <a:solidFill>
                  <a:srgbClr val="000000"/>
                </a:solidFill>
              </a:rPr>
              <a:t>It exists.</a:t>
            </a:r>
          </a:p>
          <a:p>
            <a:pPr marL="609585" indent="-457189">
              <a:lnSpc>
                <a:spcPct val="150000"/>
              </a:lnSpc>
              <a:buClrTx/>
              <a:buChar char="➔"/>
            </a:pPr>
            <a:r>
              <a:rPr lang="en-US" altLang="zh-TW" sz="2400" dirty="0">
                <a:solidFill>
                  <a:srgbClr val="000000"/>
                </a:solidFill>
              </a:rPr>
              <a:t>Have to be measured.</a:t>
            </a:r>
          </a:p>
          <a:p>
            <a:pPr marL="1219170" lvl="1" indent="-457189">
              <a:lnSpc>
                <a:spcPct val="150000"/>
              </a:lnSpc>
              <a:buClrTx/>
              <a:buChar char="◆"/>
            </a:pPr>
            <a:r>
              <a:rPr lang="en-US" altLang="zh-TW" sz="2400" dirty="0">
                <a:solidFill>
                  <a:srgbClr val="000000"/>
                </a:solidFill>
              </a:rPr>
              <a:t>CDIs (code decay indices)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>
              <a:buClrTx/>
              <a:buNone/>
            </a:pPr>
            <a:r>
              <a:rPr lang="en-US" altLang="zh-TW" sz="2400" dirty="0">
                <a:solidFill>
                  <a:srgbClr val="000000"/>
                </a:solidFill>
              </a:rPr>
              <a:t>CDIs:</a:t>
            </a:r>
          </a:p>
          <a:p>
            <a:pPr marL="609585" indent="-457189">
              <a:buClrTx/>
            </a:pPr>
            <a:r>
              <a:rPr lang="en-US" altLang="zh-TW" sz="2400" dirty="0">
                <a:solidFill>
                  <a:srgbClr val="000000"/>
                </a:solidFill>
              </a:rPr>
              <a:t>the span of changes</a:t>
            </a:r>
          </a:p>
          <a:p>
            <a:pPr marL="609585" indent="-457189">
              <a:buClrTx/>
            </a:pPr>
            <a:r>
              <a:rPr lang="en-US" altLang="zh-TW" sz="2400" dirty="0">
                <a:solidFill>
                  <a:srgbClr val="000000"/>
                </a:solidFill>
              </a:rPr>
              <a:t>breakdown of modularity</a:t>
            </a:r>
          </a:p>
          <a:p>
            <a:pPr marL="609585" indent="-457189">
              <a:buClrTx/>
            </a:pPr>
            <a:r>
              <a:rPr lang="en-US" altLang="zh-TW" sz="2400" dirty="0">
                <a:solidFill>
                  <a:srgbClr val="000000"/>
                </a:solidFill>
              </a:rPr>
              <a:t>fault </a:t>
            </a:r>
            <a:r>
              <a:rPr lang="en-US" altLang="zh-TW" sz="2400" dirty="0" err="1">
                <a:solidFill>
                  <a:srgbClr val="000000"/>
                </a:solidFill>
              </a:rPr>
              <a:t>potentiol</a:t>
            </a:r>
            <a:endParaRPr lang="en-US" altLang="zh-TW" sz="2400" dirty="0">
              <a:solidFill>
                <a:srgbClr val="000000"/>
              </a:solidFill>
            </a:endParaRPr>
          </a:p>
          <a:p>
            <a:pPr marL="609585" indent="-457189">
              <a:buClrTx/>
            </a:pPr>
            <a:r>
              <a:rPr lang="en-US" altLang="zh-TW" sz="2400" dirty="0">
                <a:solidFill>
                  <a:srgbClr val="000000"/>
                </a:solidFill>
              </a:rPr>
              <a:t>prediction of effort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33823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1353698" y="1325891"/>
            <a:ext cx="9973052" cy="4756622"/>
          </a:xfrm>
          <a:prstGeom prst="rect">
            <a:avLst/>
          </a:prstGeom>
        </p:spPr>
        <p:txBody>
          <a:bodyPr wrap="square" lIns="121897" tIns="121897" rIns="121897" bIns="121897" anchor="ctr" anchorCtr="0">
            <a:noAutofit/>
          </a:bodyPr>
          <a:lstStyle/>
          <a:p>
            <a:pPr marL="609585" indent="-304792" algn="l">
              <a:buAutoNum type="arabicPeriod"/>
            </a:pPr>
            <a:r>
              <a:rPr lang="zh-TW" dirty="0"/>
              <a:t>Quantify symptoms </a:t>
            </a:r>
          </a:p>
          <a:p>
            <a:pPr marL="609585" indent="-304792" algn="l">
              <a:buAutoNum type="arabicPeriod"/>
            </a:pPr>
            <a:r>
              <a:rPr lang="zh-TW" dirty="0"/>
              <a:t>Quantify risk factors</a:t>
            </a:r>
          </a:p>
          <a:p>
            <a:pPr marL="609585" indent="-304792" algn="l">
              <a:buAutoNum type="arabicPeriod"/>
            </a:pPr>
            <a:r>
              <a:rPr lang="zh-TW" dirty="0"/>
              <a:t>Predict response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6811167" y="5781367"/>
            <a:ext cx="5231200" cy="877600"/>
          </a:xfrm>
          <a:prstGeom prst="rect">
            <a:avLst/>
          </a:prstGeom>
          <a:noFill/>
          <a:ln>
            <a:noFill/>
          </a:ln>
        </p:spPr>
        <p:txBody>
          <a:bodyPr wrap="square" lIns="121897" tIns="121897" rIns="121897" bIns="121897" anchor="t" anchorCtr="0">
            <a:noAutofit/>
          </a:bodyPr>
          <a:lstStyle/>
          <a:p>
            <a:r>
              <a:rPr lang="zh-TW">
                <a:solidFill>
                  <a:srgbClr val="F3F3F3"/>
                </a:solidFill>
              </a:rPr>
              <a:t>—But at first, let’s build a system for change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2586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性色系">
  <a:themeElements>
    <a:clrScheme name="中性色系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色系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色系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中性色系.thmx</Template>
  <TotalTime>1369</TotalTime>
  <Words>908</Words>
  <Application>Microsoft Macintosh PowerPoint</Application>
  <PresentationFormat>自訂</PresentationFormat>
  <Paragraphs>213</Paragraphs>
  <Slides>30</Slides>
  <Notes>13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中性色系</vt:lpstr>
      <vt:lpstr>Does Code Decay?</vt:lpstr>
      <vt:lpstr>Yes. It will decay  if you don’t do anything.</vt:lpstr>
      <vt:lpstr>Introduction - Problems</vt:lpstr>
      <vt:lpstr>PowerPoint 簡報</vt:lpstr>
      <vt:lpstr>Introduction - Change</vt:lpstr>
      <vt:lpstr>How to explain  “Changes induce decay”?</vt:lpstr>
      <vt:lpstr>“A unit of code is decayed if it is harder to change than it should be.”</vt:lpstr>
      <vt:lpstr>Introduction - Decay</vt:lpstr>
      <vt:lpstr>Quantify symptoms  Quantify risk factors Predict response</vt:lpstr>
      <vt:lpstr>PowerPoint 簡報</vt:lpstr>
      <vt:lpstr>Process</vt:lpstr>
      <vt:lpstr>What is Code Decay?</vt:lpstr>
      <vt:lpstr>What is Code Decay?</vt:lpstr>
      <vt:lpstr>Cause of Code Decay</vt:lpstr>
      <vt:lpstr>Symptoms of Code Decay</vt:lpstr>
      <vt:lpstr>Risk Factor of Code Decay</vt:lpstr>
      <vt:lpstr>3.3 Symptoms of Code Decay </vt:lpstr>
      <vt:lpstr>3.4 Risk Factors for Code Decay </vt:lpstr>
      <vt:lpstr>Code Decay Indices</vt:lpstr>
      <vt:lpstr>Code Decay Indices</vt:lpstr>
      <vt:lpstr>Code Decay Indices</vt:lpstr>
      <vt:lpstr>Code Decay Indices</vt:lpstr>
      <vt:lpstr>Code Decay Indices</vt:lpstr>
      <vt:lpstr>Code Decay Indices</vt:lpstr>
      <vt:lpstr>THE EVIDENCE FOR DECAY</vt:lpstr>
      <vt:lpstr>Temporal Behavior of the Span of Changes</vt:lpstr>
      <vt:lpstr>Temporal Behavior of the Span of Changes</vt:lpstr>
      <vt:lpstr>Time Behavior of Modularity</vt:lpstr>
      <vt:lpstr>PowerPoint 簡報</vt:lpstr>
      <vt:lpstr>Prediction of Faults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mushow</dc:creator>
  <cp:lastModifiedBy>立誠 陳</cp:lastModifiedBy>
  <cp:revision>18</cp:revision>
  <dcterms:created xsi:type="dcterms:W3CDTF">2017-09-30T10:56:20Z</dcterms:created>
  <dcterms:modified xsi:type="dcterms:W3CDTF">2017-10-01T15:48:04Z</dcterms:modified>
</cp:coreProperties>
</file>