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19"/>
    <p:restoredTop sz="94612"/>
  </p:normalViewPr>
  <p:slideViewPr>
    <p:cSldViewPr snapToGrid="0">
      <p:cViewPr varScale="1">
        <p:scale>
          <a:sx n="114" d="100"/>
          <a:sy n="114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pple Logo PNG Transparent &amp; SVG Vector - Freebie Supply">
            <a:extLst>
              <a:ext uri="{FF2B5EF4-FFF2-40B4-BE49-F238E27FC236}">
                <a16:creationId xmlns:a16="http://schemas.microsoft.com/office/drawing/2014/main" id="{B4B8999C-3069-7177-C556-4DA5AE62C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131" y="826966"/>
            <a:ext cx="4487738" cy="44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C654BF-590C-00DB-6A64-829C523D8F22}"/>
              </a:ext>
            </a:extLst>
          </p:cNvPr>
          <p:cNvSpPr txBox="1"/>
          <p:nvPr/>
        </p:nvSpPr>
        <p:spPr>
          <a:xfrm>
            <a:off x="1337310" y="2633848"/>
            <a:ext cx="95173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Getting Started with Python on macOS</a:t>
            </a:r>
            <a:br>
              <a:rPr 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Leo Alvarez </a:t>
            </a:r>
          </a:p>
          <a:p>
            <a:pPr algn="ctr"/>
            <a:r>
              <a:rPr 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BMI 6018 | Fall 2025</a:t>
            </a:r>
            <a:endParaRPr lang="en-US" sz="3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24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E45F9-8945-6A35-B525-65E27D15C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19749E-C235-B409-2D07-E9FA72D78DE4}"/>
              </a:ext>
            </a:extLst>
          </p:cNvPr>
          <p:cNvSpPr txBox="1"/>
          <p:nvPr/>
        </p:nvSpPr>
        <p:spPr>
          <a:xfrm>
            <a:off x="143212" y="342469"/>
            <a:ext cx="2481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1F867-6530-C50F-0529-B1D971606AC6}"/>
              </a:ext>
            </a:extLst>
          </p:cNvPr>
          <p:cNvSpPr txBox="1"/>
          <p:nvPr/>
        </p:nvSpPr>
        <p:spPr>
          <a:xfrm>
            <a:off x="605790" y="988800"/>
            <a:ext cx="10668224" cy="4165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Downloading and verifying Python on macOS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Checking your version and running Python in the Terminal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Installing and setting up Visual Studio Code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Key Features of  Visual Studio Code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Installing extensions and Python packages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Writing and running your first Python script</a:t>
            </a:r>
          </a:p>
        </p:txBody>
      </p:sp>
      <p:pic>
        <p:nvPicPr>
          <p:cNvPr id="2058" name="Picture 10" descr="Agenda task schedule icon outline vector. Event time 17326369 Vector Art at  Vecteezy">
            <a:extLst>
              <a:ext uri="{FF2B5EF4-FFF2-40B4-BE49-F238E27FC236}">
                <a16:creationId xmlns:a16="http://schemas.microsoft.com/office/drawing/2014/main" id="{F21936C6-C8A1-6469-68F8-14F81FC42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65" b="94898" l="10000" r="90000">
                        <a14:foregroundMark x1="44694" y1="8367" x2="44694" y2="8367"/>
                        <a14:foregroundMark x1="52143" y1="12755" x2="52143" y2="12755"/>
                        <a14:foregroundMark x1="38980" y1="31327" x2="38980" y2="31327"/>
                        <a14:foregroundMark x1="51837" y1="33265" x2="51837" y2="33265"/>
                        <a14:foregroundMark x1="55408" y1="39286" x2="55408" y2="39286"/>
                        <a14:foregroundMark x1="40306" y1="45306" x2="40306" y2="45306"/>
                        <a14:foregroundMark x1="51020" y1="47245" x2="51020" y2="47245"/>
                        <a14:foregroundMark x1="52959" y1="53265" x2="52959" y2="53265"/>
                        <a14:foregroundMark x1="53776" y1="61429" x2="53776" y2="61429"/>
                        <a14:foregroundMark x1="55918" y1="67449" x2="55918" y2="67449"/>
                        <a14:foregroundMark x1="40918" y1="59592" x2="40918" y2="59592"/>
                        <a14:foregroundMark x1="51531" y1="75408" x2="51531" y2="75408"/>
                        <a14:foregroundMark x1="55102" y1="81429" x2="55102" y2="81429"/>
                        <a14:foregroundMark x1="41939" y1="76020" x2="41939" y2="76020"/>
                        <a14:foregroundMark x1="50510" y1="94898" x2="50510" y2="948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6088">
            <a:off x="8074252" y="2496498"/>
            <a:ext cx="3931508" cy="393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78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BB77F-8490-E6E3-1AC4-F85451D09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B45132-E596-F7A8-E12D-F8951BB56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360" y="2574633"/>
            <a:ext cx="4127011" cy="197903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91BBA2-8C7F-8D4E-B823-F30E69B2444F}"/>
              </a:ext>
            </a:extLst>
          </p:cNvPr>
          <p:cNvSpPr txBox="1"/>
          <p:nvPr/>
        </p:nvSpPr>
        <p:spPr>
          <a:xfrm>
            <a:off x="143212" y="342469"/>
            <a:ext cx="6838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Installing &amp; Verifying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6ED6E-9C27-AEDA-5F33-D3EABCD3C615}"/>
              </a:ext>
            </a:extLst>
          </p:cNvPr>
          <p:cNvSpPr txBox="1"/>
          <p:nvPr/>
        </p:nvSpPr>
        <p:spPr>
          <a:xfrm>
            <a:off x="605790" y="988800"/>
            <a:ext cx="8473664" cy="3473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Download: https://</a:t>
            </a:r>
            <a:r>
              <a:rPr lang="en-US" sz="30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www.python.org</a:t>
            </a:r>
            <a:r>
              <a:rPr lang="en-US" sz="3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/downloads/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→ Click Download Python 3.14.0 for macOS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	Verify installation: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Open your Terminal and type: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lang="en-US" sz="3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7C4BC6-3210-731A-DADE-ED27791B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983" y="4815768"/>
            <a:ext cx="4644432" cy="181841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Picture 14" descr="A black and white text&#10;&#10;AI-generated content may be incorrect.">
            <a:extLst>
              <a:ext uri="{FF2B5EF4-FFF2-40B4-BE49-F238E27FC236}">
                <a16:creationId xmlns:a16="http://schemas.microsoft.com/office/drawing/2014/main" id="{23469423-9376-3E3F-FFB0-CDEC2E327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" y="4201984"/>
            <a:ext cx="6604000" cy="787400"/>
          </a:xfrm>
          <a:prstGeom prst="rect">
            <a:avLst/>
          </a:prstGeom>
        </p:spPr>
      </p:pic>
      <p:pic>
        <p:nvPicPr>
          <p:cNvPr id="17" name="Picture 16" descr="A black and white screen with text&#10;&#10;AI-generated content may be incorrect.">
            <a:extLst>
              <a:ext uri="{FF2B5EF4-FFF2-40B4-BE49-F238E27FC236}">
                <a16:creationId xmlns:a16="http://schemas.microsoft.com/office/drawing/2014/main" id="{C221C9E9-3C56-48B1-9DB4-008BE5DB7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90" y="5108518"/>
            <a:ext cx="6565900" cy="11176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E1D9312-D881-BD45-6703-D184FE27DCCE}"/>
              </a:ext>
            </a:extLst>
          </p:cNvPr>
          <p:cNvSpPr/>
          <p:nvPr/>
        </p:nvSpPr>
        <p:spPr>
          <a:xfrm>
            <a:off x="7427983" y="2341773"/>
            <a:ext cx="389442" cy="3944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749112-5A3D-32D6-0050-8CCDFE93EF63}"/>
              </a:ext>
            </a:extLst>
          </p:cNvPr>
          <p:cNvSpPr/>
          <p:nvPr/>
        </p:nvSpPr>
        <p:spPr>
          <a:xfrm>
            <a:off x="7318951" y="4618529"/>
            <a:ext cx="389442" cy="3944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24B7C8-4AAD-AE61-A01C-817D2088F498}"/>
              </a:ext>
            </a:extLst>
          </p:cNvPr>
          <p:cNvSpPr/>
          <p:nvPr/>
        </p:nvSpPr>
        <p:spPr>
          <a:xfrm>
            <a:off x="496629" y="4004745"/>
            <a:ext cx="389442" cy="3944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4732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2B5F0-D745-310A-F47D-E89DDC96E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7EE055-61FF-4897-B3B1-BDEE07D6A538}"/>
              </a:ext>
            </a:extLst>
          </p:cNvPr>
          <p:cNvSpPr txBox="1"/>
          <p:nvPr/>
        </p:nvSpPr>
        <p:spPr>
          <a:xfrm>
            <a:off x="143212" y="342469"/>
            <a:ext cx="6838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Visual Studio Code Setup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11C80-E5CB-B61A-82D9-530220E87844}"/>
              </a:ext>
            </a:extLst>
          </p:cNvPr>
          <p:cNvSpPr txBox="1"/>
          <p:nvPr/>
        </p:nvSpPr>
        <p:spPr>
          <a:xfrm>
            <a:off x="605789" y="988800"/>
            <a:ext cx="9839885" cy="1395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	Download: https://</a:t>
            </a:r>
            <a:r>
              <a:rPr lang="en-US" sz="30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code.visualstudio.com</a:t>
            </a:r>
            <a:r>
              <a:rPr lang="en-US" sz="3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/docs/setup/mac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7FB3C6-7B57-E74A-4806-EF9466B0B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63" y="1908900"/>
            <a:ext cx="6548028" cy="293014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146" name="Picture 2" descr="Visual Studio Code - Download and install on Windows | Microsoft Store">
            <a:extLst>
              <a:ext uri="{FF2B5EF4-FFF2-40B4-BE49-F238E27FC236}">
                <a16:creationId xmlns:a16="http://schemas.microsoft.com/office/drawing/2014/main" id="{126AF350-26D5-D1CD-B120-9A78E75A4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19" y="5362194"/>
            <a:ext cx="1195110" cy="119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945229-EE1C-E945-B726-A247BB84CDD5}"/>
              </a:ext>
            </a:extLst>
          </p:cNvPr>
          <p:cNvSpPr txBox="1"/>
          <p:nvPr/>
        </p:nvSpPr>
        <p:spPr>
          <a:xfrm>
            <a:off x="1916829" y="5039648"/>
            <a:ext cx="4972801" cy="2074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Drag Visual Studio </a:t>
            </a:r>
            <a:r>
              <a:rPr lang="en-US" sz="30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Code.app</a:t>
            </a:r>
            <a:r>
              <a:rPr lang="en-US" sz="3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into Applications</a:t>
            </a:r>
          </a:p>
          <a:p>
            <a:pPr>
              <a:lnSpc>
                <a:spcPct val="150000"/>
              </a:lnSpc>
            </a:pPr>
            <a:endParaRPr lang="en-US" sz="3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1490EB-DA05-9484-4B21-392D8A0B22D0}"/>
              </a:ext>
            </a:extLst>
          </p:cNvPr>
          <p:cNvSpPr/>
          <p:nvPr/>
        </p:nvSpPr>
        <p:spPr>
          <a:xfrm>
            <a:off x="460742" y="1711661"/>
            <a:ext cx="389442" cy="3944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CCF441-0CD1-FEDE-F423-762914FA2060}"/>
              </a:ext>
            </a:extLst>
          </p:cNvPr>
          <p:cNvSpPr/>
          <p:nvPr/>
        </p:nvSpPr>
        <p:spPr>
          <a:xfrm>
            <a:off x="1333837" y="5056095"/>
            <a:ext cx="389442" cy="3944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391293-5159-52D6-5E67-8EC3B7DCD18D}"/>
              </a:ext>
            </a:extLst>
          </p:cNvPr>
          <p:cNvSpPr txBox="1"/>
          <p:nvPr/>
        </p:nvSpPr>
        <p:spPr>
          <a:xfrm>
            <a:off x="7980618" y="2239848"/>
            <a:ext cx="3934130" cy="1582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Open VS Code</a:t>
            </a:r>
            <a:endParaRPr lang="en-US" sz="3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en-US" sz="3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4048FEA-77DB-38AB-D996-3E111ACDB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414" y="2779172"/>
            <a:ext cx="4443103" cy="322143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2A57EB2-073A-76F9-339F-9EBADAA11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316" y="6077047"/>
            <a:ext cx="5169175" cy="55578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60ED930-1A84-01CA-701D-03491FDB54F2}"/>
              </a:ext>
            </a:extLst>
          </p:cNvPr>
          <p:cNvSpPr/>
          <p:nvPr/>
        </p:nvSpPr>
        <p:spPr>
          <a:xfrm>
            <a:off x="7397626" y="2529542"/>
            <a:ext cx="389442" cy="3944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1704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B5822-3453-31A1-E5F9-CAB3EFFF5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6D15A0-CB80-9429-3A3E-70CAA3D0CA09}"/>
              </a:ext>
            </a:extLst>
          </p:cNvPr>
          <p:cNvSpPr txBox="1"/>
          <p:nvPr/>
        </p:nvSpPr>
        <p:spPr>
          <a:xfrm>
            <a:off x="143212" y="342469"/>
            <a:ext cx="83553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Visual Studio Code Key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739B5-35E0-18E1-2153-95A9B10EBF5E}"/>
              </a:ext>
            </a:extLst>
          </p:cNvPr>
          <p:cNvSpPr txBox="1"/>
          <p:nvPr/>
        </p:nvSpPr>
        <p:spPr>
          <a:xfrm>
            <a:off x="605789" y="988800"/>
            <a:ext cx="9839885" cy="703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4.	Integrated Development Environment (IDE) 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EC0C7D-BE14-33C1-7490-E6F3687A1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84" y="1889436"/>
            <a:ext cx="6665258" cy="481223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769541-BBAF-7D8A-8EC6-0F9EC9556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578" y="1215274"/>
            <a:ext cx="319926" cy="54864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190581-6FFE-AB70-B05A-4B8B8A3CAB19}"/>
              </a:ext>
            </a:extLst>
          </p:cNvPr>
          <p:cNvSpPr txBox="1"/>
          <p:nvPr/>
        </p:nvSpPr>
        <p:spPr>
          <a:xfrm>
            <a:off x="8777694" y="1140899"/>
            <a:ext cx="3271094" cy="5507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Explorer </a:t>
            </a:r>
            <a:r>
              <a:rPr lang="en-US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Browse, open, and manage your project folders and files</a:t>
            </a: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Search</a:t>
            </a:r>
            <a:r>
              <a:rPr lang="en-US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– Search for keywords or code snippets across your entire workspace</a:t>
            </a: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Source Control </a:t>
            </a:r>
            <a:r>
              <a:rPr lang="en-US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(Git) – Track changes, commit code, and manage Git repositories</a:t>
            </a: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Run and Debug </a:t>
            </a:r>
            <a:r>
              <a:rPr lang="en-US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Execute Python scripts or debug them step-by-step</a:t>
            </a: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Extensions</a:t>
            </a:r>
            <a:r>
              <a:rPr lang="en-US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– Browse and install helpful add-ons like Python, Jupyter, or Code Runner</a:t>
            </a: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Account</a:t>
            </a:r>
            <a:r>
              <a:rPr lang="en-US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– Manage your sign-ins and sync settings across devices</a:t>
            </a: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Settings</a:t>
            </a:r>
            <a:r>
              <a:rPr lang="en-US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– Customize themes, keyboard shortcuts, and preferences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66224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FBF5A-3352-BE02-BF2B-6C9982325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88806A-B036-1C4A-B600-562770FE9983}"/>
              </a:ext>
            </a:extLst>
          </p:cNvPr>
          <p:cNvSpPr txBox="1"/>
          <p:nvPr/>
        </p:nvSpPr>
        <p:spPr>
          <a:xfrm>
            <a:off x="143212" y="342469"/>
            <a:ext cx="11206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Essential VS Code Extensions &amp; Python Packages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D8B17D-0DB5-FB6C-6380-58F2B1D0B6DC}"/>
              </a:ext>
            </a:extLst>
          </p:cNvPr>
          <p:cNvSpPr txBox="1"/>
          <p:nvPr/>
        </p:nvSpPr>
        <p:spPr>
          <a:xfrm>
            <a:off x="605789" y="988800"/>
            <a:ext cx="9839885" cy="1395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5.	Extensions &amp; Packages: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0745B2-7F0E-DA54-6C28-3CCF9C46876D}"/>
              </a:ext>
            </a:extLst>
          </p:cNvPr>
          <p:cNvSpPr txBox="1"/>
          <p:nvPr/>
        </p:nvSpPr>
        <p:spPr>
          <a:xfrm>
            <a:off x="957352" y="1908274"/>
            <a:ext cx="4048274" cy="2844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Python 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Jupyter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Pylance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Code Runner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GitHub Copilot</a:t>
            </a:r>
          </a:p>
          <a:p>
            <a:pPr>
              <a:lnSpc>
                <a:spcPct val="150000"/>
              </a:lnSpc>
            </a:pPr>
            <a:endParaRPr lang="en-US" sz="3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ED03E1-CDCF-33DE-21BE-CA4A46C3B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524" y="2023335"/>
            <a:ext cx="2672431" cy="454756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9FE977-31BD-2F7A-F94B-9A2673FE0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750" y="2325569"/>
            <a:ext cx="3531898" cy="187389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43B89C-1E9A-2DB8-901C-C322B2075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750" y="4397494"/>
            <a:ext cx="3531898" cy="177394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91A650-39C3-09BA-DF4B-4872DA3E9ECB}"/>
              </a:ext>
            </a:extLst>
          </p:cNvPr>
          <p:cNvSpPr txBox="1"/>
          <p:nvPr/>
        </p:nvSpPr>
        <p:spPr>
          <a:xfrm>
            <a:off x="957352" y="4056011"/>
            <a:ext cx="4048274" cy="1813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NumPy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Pandas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Matplotlib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2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Plotly</a:t>
            </a:r>
            <a:endParaRPr lang="en-US" sz="3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6854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29520-FDCD-6FC0-D5D5-7EDF1B670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714D46-C839-3152-DCEF-37840DC43A3D}"/>
              </a:ext>
            </a:extLst>
          </p:cNvPr>
          <p:cNvSpPr txBox="1"/>
          <p:nvPr/>
        </p:nvSpPr>
        <p:spPr>
          <a:xfrm>
            <a:off x="143212" y="342469"/>
            <a:ext cx="78712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Writing &amp; Running Python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387469-0BEE-E220-BBD1-DB5BDE2CC047}"/>
              </a:ext>
            </a:extLst>
          </p:cNvPr>
          <p:cNvSpPr txBox="1"/>
          <p:nvPr/>
        </p:nvSpPr>
        <p:spPr>
          <a:xfrm>
            <a:off x="605789" y="988800"/>
            <a:ext cx="9839885" cy="1395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6.	Your First Python Script: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147AD-230C-1AE1-67EE-D16C143CA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547" y="1686747"/>
            <a:ext cx="8278906" cy="498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6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59C1D-24D5-704A-07C3-E919C8557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175629-B942-81C8-D45D-9E06F6C4C0B1}"/>
              </a:ext>
            </a:extLst>
          </p:cNvPr>
          <p:cNvSpPr txBox="1"/>
          <p:nvPr/>
        </p:nvSpPr>
        <p:spPr>
          <a:xfrm>
            <a:off x="143212" y="342469"/>
            <a:ext cx="78712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  Additional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57594-EA96-3B35-65D2-BDC4F85C7256}"/>
              </a:ext>
            </a:extLst>
          </p:cNvPr>
          <p:cNvSpPr txBox="1"/>
          <p:nvPr/>
        </p:nvSpPr>
        <p:spPr>
          <a:xfrm>
            <a:off x="605789" y="988800"/>
            <a:ext cx="9839885" cy="703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689EC7-9722-0D74-064A-BD15989824FA}"/>
              </a:ext>
            </a:extLst>
          </p:cNvPr>
          <p:cNvSpPr txBox="1"/>
          <p:nvPr/>
        </p:nvSpPr>
        <p:spPr>
          <a:xfrm>
            <a:off x="886521" y="1048560"/>
            <a:ext cx="7265019" cy="2243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https://</a:t>
            </a:r>
            <a:r>
              <a:rPr lang="en-US" sz="24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docs.python.org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/3/using/</a:t>
            </a:r>
            <a:r>
              <a:rPr lang="en-US" sz="24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mac.html</a:t>
            </a:r>
            <a:b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https://</a:t>
            </a:r>
            <a:r>
              <a:rPr lang="en-US" sz="24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www.youtube.com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</a:t>
            </a:r>
            <a:r>
              <a:rPr lang="en-US" sz="24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watch?v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=nhv82tvFfkM</a:t>
            </a:r>
            <a:b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https://</a:t>
            </a:r>
            <a:r>
              <a:rPr lang="en-US" sz="24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docs.python.org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/3/</a:t>
            </a:r>
            <a:r>
              <a:rPr lang="en-US" sz="24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faq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https://</a:t>
            </a:r>
            <a:r>
              <a:rPr lang="en-US" sz="24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www.python.org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/downloads/</a:t>
            </a:r>
            <a:r>
              <a:rPr lang="en-US" sz="24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macos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1674652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235</TotalTime>
  <Words>340</Words>
  <Application>Microsoft Macintosh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 Alvarez</dc:creator>
  <cp:lastModifiedBy>Leo Alvarez</cp:lastModifiedBy>
  <cp:revision>1</cp:revision>
  <dcterms:created xsi:type="dcterms:W3CDTF">2025-10-27T20:40:36Z</dcterms:created>
  <dcterms:modified xsi:type="dcterms:W3CDTF">2025-10-28T00:36:20Z</dcterms:modified>
</cp:coreProperties>
</file>