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2803763" cy="29195713"/>
  <p:notesSz cx="6797675" cy="9928225"/>
  <p:defaultTextStyle>
    <a:defPPr>
      <a:defRPr lang="en-US"/>
    </a:defPPr>
    <a:lvl1pPr marL="0" algn="l" defTabSz="4113922" rtl="0" eaLnBrk="1" latinLnBrk="0" hangingPunct="1">
      <a:defRPr sz="8061" kern="1200">
        <a:solidFill>
          <a:schemeClr val="tx1"/>
        </a:solidFill>
        <a:latin typeface="+mn-lt"/>
        <a:ea typeface="+mn-ea"/>
        <a:cs typeface="+mn-cs"/>
      </a:defRPr>
    </a:lvl1pPr>
    <a:lvl2pPr marL="2056961" algn="l" defTabSz="4113922" rtl="0" eaLnBrk="1" latinLnBrk="0" hangingPunct="1">
      <a:defRPr sz="8061" kern="1200">
        <a:solidFill>
          <a:schemeClr val="tx1"/>
        </a:solidFill>
        <a:latin typeface="+mn-lt"/>
        <a:ea typeface="+mn-ea"/>
        <a:cs typeface="+mn-cs"/>
      </a:defRPr>
    </a:lvl2pPr>
    <a:lvl3pPr marL="4113922" algn="l" defTabSz="4113922" rtl="0" eaLnBrk="1" latinLnBrk="0" hangingPunct="1">
      <a:defRPr sz="8061" kern="1200">
        <a:solidFill>
          <a:schemeClr val="tx1"/>
        </a:solidFill>
        <a:latin typeface="+mn-lt"/>
        <a:ea typeface="+mn-ea"/>
        <a:cs typeface="+mn-cs"/>
      </a:defRPr>
    </a:lvl3pPr>
    <a:lvl4pPr marL="6170883" algn="l" defTabSz="4113922" rtl="0" eaLnBrk="1" latinLnBrk="0" hangingPunct="1">
      <a:defRPr sz="8061" kern="1200">
        <a:solidFill>
          <a:schemeClr val="tx1"/>
        </a:solidFill>
        <a:latin typeface="+mn-lt"/>
        <a:ea typeface="+mn-ea"/>
        <a:cs typeface="+mn-cs"/>
      </a:defRPr>
    </a:lvl4pPr>
    <a:lvl5pPr marL="8227844" algn="l" defTabSz="4113922" rtl="0" eaLnBrk="1" latinLnBrk="0" hangingPunct="1">
      <a:defRPr sz="8061" kern="1200">
        <a:solidFill>
          <a:schemeClr val="tx1"/>
        </a:solidFill>
        <a:latin typeface="+mn-lt"/>
        <a:ea typeface="+mn-ea"/>
        <a:cs typeface="+mn-cs"/>
      </a:defRPr>
    </a:lvl5pPr>
    <a:lvl6pPr marL="10284805" algn="l" defTabSz="4113922" rtl="0" eaLnBrk="1" latinLnBrk="0" hangingPunct="1">
      <a:defRPr sz="8061" kern="1200">
        <a:solidFill>
          <a:schemeClr val="tx1"/>
        </a:solidFill>
        <a:latin typeface="+mn-lt"/>
        <a:ea typeface="+mn-ea"/>
        <a:cs typeface="+mn-cs"/>
      </a:defRPr>
    </a:lvl6pPr>
    <a:lvl7pPr marL="12341767" algn="l" defTabSz="4113922" rtl="0" eaLnBrk="1" latinLnBrk="0" hangingPunct="1">
      <a:defRPr sz="8061" kern="1200">
        <a:solidFill>
          <a:schemeClr val="tx1"/>
        </a:solidFill>
        <a:latin typeface="+mn-lt"/>
        <a:ea typeface="+mn-ea"/>
        <a:cs typeface="+mn-cs"/>
      </a:defRPr>
    </a:lvl7pPr>
    <a:lvl8pPr marL="14398728" algn="l" defTabSz="4113922" rtl="0" eaLnBrk="1" latinLnBrk="0" hangingPunct="1">
      <a:defRPr sz="8061" kern="1200">
        <a:solidFill>
          <a:schemeClr val="tx1"/>
        </a:solidFill>
        <a:latin typeface="+mn-lt"/>
        <a:ea typeface="+mn-ea"/>
        <a:cs typeface="+mn-cs"/>
      </a:defRPr>
    </a:lvl8pPr>
    <a:lvl9pPr marL="16455689" algn="l" defTabSz="4113922" rtl="0" eaLnBrk="1" latinLnBrk="0" hangingPunct="1">
      <a:defRPr sz="8061"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1F88F7F-CC0C-4234-AA66-A80A76C71C62}">
          <p14:sldIdLst>
            <p14:sldId id="256"/>
          </p14:sldIdLst>
        </p14:section>
      </p14:sectionLst>
    </p:ext>
    <p:ext uri="{EFAFB233-063F-42B5-8137-9DF3F51BA10A}">
      <p15:sldGuideLst xmlns:p15="http://schemas.microsoft.com/office/powerpoint/2012/main">
        <p15:guide id="1" orient="horz" pos="9196" userDrawn="1">
          <p15:clr>
            <a:srgbClr val="A4A3A4"/>
          </p15:clr>
        </p15:guide>
        <p15:guide id="2" pos="134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29" autoAdjust="0"/>
  </p:normalViewPr>
  <p:slideViewPr>
    <p:cSldViewPr>
      <p:cViewPr>
        <p:scale>
          <a:sx n="20" d="100"/>
          <a:sy n="20" d="100"/>
        </p:scale>
        <p:origin x="2322" y="54"/>
      </p:cViewPr>
      <p:guideLst>
        <p:guide orient="horz" pos="9196"/>
        <p:guide pos="1348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Epoch1w</c:v>
                </c:pt>
              </c:strCache>
            </c:strRef>
          </c:tx>
          <c:invertIfNegative val="0"/>
          <c:cat>
            <c:strRef>
              <c:f>Sheet1!$A$2:$A$5</c:f>
              <c:strCache>
                <c:ptCount val="4"/>
                <c:pt idx="0">
                  <c:v>Experiment 1</c:v>
                </c:pt>
                <c:pt idx="1">
                  <c:v>Experiment 2</c:v>
                </c:pt>
                <c:pt idx="2">
                  <c:v>Experiment 3</c:v>
                </c:pt>
                <c:pt idx="3">
                  <c:v>Experiment 4</c:v>
                </c:pt>
              </c:strCache>
            </c:strRef>
          </c:cat>
          <c:val>
            <c:numRef>
              <c:f>Sheet1!$B$2:$B$5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0-EF5E-4C48-8D53-A411FCBFE98A}"/>
            </c:ext>
          </c:extLst>
        </c:ser>
        <c:ser>
          <c:idx val="1"/>
          <c:order val="1"/>
          <c:tx>
            <c:strRef>
              <c:f>Sheet1!$C$1</c:f>
              <c:strCache>
                <c:ptCount val="1"/>
                <c:pt idx="0">
                  <c:v>Epoch 1x</c:v>
                </c:pt>
              </c:strCache>
            </c:strRef>
          </c:tx>
          <c:invertIfNegative val="0"/>
          <c:cat>
            <c:strRef>
              <c:f>Sheet1!$A$2:$A$5</c:f>
              <c:strCache>
                <c:ptCount val="4"/>
                <c:pt idx="0">
                  <c:v>Experiment 1</c:v>
                </c:pt>
                <c:pt idx="1">
                  <c:v>Experiment 2</c:v>
                </c:pt>
                <c:pt idx="2">
                  <c:v>Experiment 3</c:v>
                </c:pt>
                <c:pt idx="3">
                  <c:v>Experiment 4</c:v>
                </c:pt>
              </c:strCache>
            </c:strRef>
          </c:cat>
          <c:val>
            <c:numRef>
              <c:f>Sheet1!$C$2:$C$5</c:f>
              <c:numCache>
                <c:formatCode>General</c:formatCode>
                <c:ptCount val="4"/>
                <c:pt idx="0">
                  <c:v>100</c:v>
                </c:pt>
                <c:pt idx="1">
                  <c:v>100</c:v>
                </c:pt>
                <c:pt idx="2">
                  <c:v>100</c:v>
                </c:pt>
                <c:pt idx="3">
                  <c:v>87.3</c:v>
                </c:pt>
              </c:numCache>
            </c:numRef>
          </c:val>
          <c:extLst>
            <c:ext xmlns:c16="http://schemas.microsoft.com/office/drawing/2014/chart" uri="{C3380CC4-5D6E-409C-BE32-E72D297353CC}">
              <c16:uniqueId val="{00000001-EF5E-4C48-8D53-A411FCBFE98A}"/>
            </c:ext>
          </c:extLst>
        </c:ser>
        <c:ser>
          <c:idx val="2"/>
          <c:order val="2"/>
          <c:tx>
            <c:strRef>
              <c:f>Sheet1!$D$1</c:f>
              <c:strCache>
                <c:ptCount val="1"/>
                <c:pt idx="0">
                  <c:v>Epoch 1y</c:v>
                </c:pt>
              </c:strCache>
            </c:strRef>
          </c:tx>
          <c:invertIfNegative val="0"/>
          <c:cat>
            <c:strRef>
              <c:f>Sheet1!$A$2:$A$5</c:f>
              <c:strCache>
                <c:ptCount val="4"/>
                <c:pt idx="0">
                  <c:v>Experiment 1</c:v>
                </c:pt>
                <c:pt idx="1">
                  <c:v>Experiment 2</c:v>
                </c:pt>
                <c:pt idx="2">
                  <c:v>Experiment 3</c:v>
                </c:pt>
                <c:pt idx="3">
                  <c:v>Experiment 4</c:v>
                </c:pt>
              </c:strCache>
            </c:strRef>
          </c:cat>
          <c:val>
            <c:numRef>
              <c:f>Sheet1!$D$2:$D$5</c:f>
              <c:numCache>
                <c:formatCode>General</c:formatCode>
                <c:ptCount val="4"/>
                <c:pt idx="0">
                  <c:v>100</c:v>
                </c:pt>
                <c:pt idx="1">
                  <c:v>100</c:v>
                </c:pt>
                <c:pt idx="2">
                  <c:v>100</c:v>
                </c:pt>
                <c:pt idx="3">
                  <c:v>85.9</c:v>
                </c:pt>
              </c:numCache>
            </c:numRef>
          </c:val>
          <c:extLst>
            <c:ext xmlns:c16="http://schemas.microsoft.com/office/drawing/2014/chart" uri="{C3380CC4-5D6E-409C-BE32-E72D297353CC}">
              <c16:uniqueId val="{00000002-EF5E-4C48-8D53-A411FCBFE98A}"/>
            </c:ext>
          </c:extLst>
        </c:ser>
        <c:ser>
          <c:idx val="3"/>
          <c:order val="3"/>
          <c:tx>
            <c:strRef>
              <c:f>Sheet1!$E$1</c:f>
              <c:strCache>
                <c:ptCount val="1"/>
                <c:pt idx="0">
                  <c:v>Epoch 1z</c:v>
                </c:pt>
              </c:strCache>
            </c:strRef>
          </c:tx>
          <c:invertIfNegative val="0"/>
          <c:cat>
            <c:strRef>
              <c:f>Sheet1!$A$2:$A$5</c:f>
              <c:strCache>
                <c:ptCount val="4"/>
                <c:pt idx="0">
                  <c:v>Experiment 1</c:v>
                </c:pt>
                <c:pt idx="1">
                  <c:v>Experiment 2</c:v>
                </c:pt>
                <c:pt idx="2">
                  <c:v>Experiment 3</c:v>
                </c:pt>
                <c:pt idx="3">
                  <c:v>Experiment 4</c:v>
                </c:pt>
              </c:strCache>
            </c:strRef>
          </c:cat>
          <c:val>
            <c:numRef>
              <c:f>Sheet1!$E$2:$E$5</c:f>
              <c:numCache>
                <c:formatCode>General</c:formatCode>
                <c:ptCount val="4"/>
                <c:pt idx="0">
                  <c:v>100</c:v>
                </c:pt>
                <c:pt idx="1">
                  <c:v>100</c:v>
                </c:pt>
                <c:pt idx="2">
                  <c:v>100</c:v>
                </c:pt>
                <c:pt idx="3">
                  <c:v>83.4</c:v>
                </c:pt>
              </c:numCache>
            </c:numRef>
          </c:val>
          <c:extLst>
            <c:ext xmlns:c16="http://schemas.microsoft.com/office/drawing/2014/chart" uri="{C3380CC4-5D6E-409C-BE32-E72D297353CC}">
              <c16:uniqueId val="{00000003-EF5E-4C48-8D53-A411FCBFE98A}"/>
            </c:ext>
          </c:extLst>
        </c:ser>
        <c:dLbls>
          <c:showLegendKey val="0"/>
          <c:showVal val="0"/>
          <c:showCatName val="0"/>
          <c:showSerName val="0"/>
          <c:showPercent val="0"/>
          <c:showBubbleSize val="0"/>
        </c:dLbls>
        <c:gapWidth val="150"/>
        <c:axId val="90398080"/>
        <c:axId val="97186944"/>
      </c:barChart>
      <c:catAx>
        <c:axId val="90398080"/>
        <c:scaling>
          <c:orientation val="minMax"/>
        </c:scaling>
        <c:delete val="0"/>
        <c:axPos val="b"/>
        <c:numFmt formatCode="General" sourceLinked="0"/>
        <c:majorTickMark val="out"/>
        <c:minorTickMark val="none"/>
        <c:tickLblPos val="nextTo"/>
        <c:crossAx val="97186944"/>
        <c:crosses val="autoZero"/>
        <c:auto val="1"/>
        <c:lblAlgn val="ctr"/>
        <c:lblOffset val="100"/>
        <c:noMultiLvlLbl val="0"/>
      </c:catAx>
      <c:valAx>
        <c:axId val="97186944"/>
        <c:scaling>
          <c:orientation val="minMax"/>
        </c:scaling>
        <c:delete val="0"/>
        <c:axPos val="l"/>
        <c:majorGridlines/>
        <c:numFmt formatCode="General" sourceLinked="1"/>
        <c:majorTickMark val="out"/>
        <c:minorTickMark val="none"/>
        <c:tickLblPos val="nextTo"/>
        <c:crossAx val="903980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Epoch 1w</c:v>
                </c:pt>
              </c:strCache>
            </c:strRef>
          </c:tx>
          <c:invertIfNegative val="0"/>
          <c:cat>
            <c:strRef>
              <c:f>Sheet1!$A$2:$A$5</c:f>
              <c:strCache>
                <c:ptCount val="4"/>
                <c:pt idx="0">
                  <c:v>Experiment 1</c:v>
                </c:pt>
                <c:pt idx="1">
                  <c:v>Experiment 2</c:v>
                </c:pt>
                <c:pt idx="2">
                  <c:v>Experiment 3</c:v>
                </c:pt>
                <c:pt idx="3">
                  <c:v>Experiment 4</c:v>
                </c:pt>
              </c:strCache>
            </c:strRef>
          </c:cat>
          <c:val>
            <c:numRef>
              <c:f>Sheet1!$B$2:$B$5</c:f>
              <c:numCache>
                <c:formatCode>General</c:formatCode>
                <c:ptCount val="4"/>
                <c:pt idx="0">
                  <c:v>500</c:v>
                </c:pt>
                <c:pt idx="1">
                  <c:v>500</c:v>
                </c:pt>
                <c:pt idx="2">
                  <c:v>135.30000000000001</c:v>
                </c:pt>
                <c:pt idx="3">
                  <c:v>141.5</c:v>
                </c:pt>
              </c:numCache>
            </c:numRef>
          </c:val>
          <c:extLst>
            <c:ext xmlns:c16="http://schemas.microsoft.com/office/drawing/2014/chart" uri="{C3380CC4-5D6E-409C-BE32-E72D297353CC}">
              <c16:uniqueId val="{00000000-EF5E-4C48-8D53-A411FCBFE98A}"/>
            </c:ext>
          </c:extLst>
        </c:ser>
        <c:ser>
          <c:idx val="1"/>
          <c:order val="1"/>
          <c:tx>
            <c:strRef>
              <c:f>Sheet1!$C$1</c:f>
              <c:strCache>
                <c:ptCount val="1"/>
                <c:pt idx="0">
                  <c:v>Epoch 1x</c:v>
                </c:pt>
              </c:strCache>
            </c:strRef>
          </c:tx>
          <c:invertIfNegative val="0"/>
          <c:cat>
            <c:strRef>
              <c:f>Sheet1!$A$2:$A$5</c:f>
              <c:strCache>
                <c:ptCount val="4"/>
                <c:pt idx="0">
                  <c:v>Experiment 1</c:v>
                </c:pt>
                <c:pt idx="1">
                  <c:v>Experiment 2</c:v>
                </c:pt>
                <c:pt idx="2">
                  <c:v>Experiment 3</c:v>
                </c:pt>
                <c:pt idx="3">
                  <c:v>Experiment 4</c:v>
                </c:pt>
              </c:strCache>
            </c:strRef>
          </c:cat>
          <c:val>
            <c:numRef>
              <c:f>Sheet1!$C$2:$C$5</c:f>
              <c:numCache>
                <c:formatCode>General</c:formatCode>
                <c:ptCount val="4"/>
                <c:pt idx="0">
                  <c:v>500</c:v>
                </c:pt>
                <c:pt idx="1">
                  <c:v>500</c:v>
                </c:pt>
                <c:pt idx="2">
                  <c:v>131.4</c:v>
                </c:pt>
                <c:pt idx="3">
                  <c:v>140.4</c:v>
                </c:pt>
              </c:numCache>
            </c:numRef>
          </c:val>
          <c:extLst>
            <c:ext xmlns:c16="http://schemas.microsoft.com/office/drawing/2014/chart" uri="{C3380CC4-5D6E-409C-BE32-E72D297353CC}">
              <c16:uniqueId val="{00000001-EF5E-4C48-8D53-A411FCBFE98A}"/>
            </c:ext>
          </c:extLst>
        </c:ser>
        <c:ser>
          <c:idx val="2"/>
          <c:order val="2"/>
          <c:tx>
            <c:strRef>
              <c:f>Sheet1!$D$1</c:f>
              <c:strCache>
                <c:ptCount val="1"/>
                <c:pt idx="0">
                  <c:v>Epoch 1y</c:v>
                </c:pt>
              </c:strCache>
            </c:strRef>
          </c:tx>
          <c:invertIfNegative val="0"/>
          <c:cat>
            <c:strRef>
              <c:f>Sheet1!$A$2:$A$5</c:f>
              <c:strCache>
                <c:ptCount val="4"/>
                <c:pt idx="0">
                  <c:v>Experiment 1</c:v>
                </c:pt>
                <c:pt idx="1">
                  <c:v>Experiment 2</c:v>
                </c:pt>
                <c:pt idx="2">
                  <c:v>Experiment 3</c:v>
                </c:pt>
                <c:pt idx="3">
                  <c:v>Experiment 4</c:v>
                </c:pt>
              </c:strCache>
            </c:strRef>
          </c:cat>
          <c:val>
            <c:numRef>
              <c:f>Sheet1!$D$2:$D$5</c:f>
              <c:numCache>
                <c:formatCode>General</c:formatCode>
                <c:ptCount val="4"/>
                <c:pt idx="0">
                  <c:v>500</c:v>
                </c:pt>
                <c:pt idx="1">
                  <c:v>500</c:v>
                </c:pt>
                <c:pt idx="2">
                  <c:v>130.9</c:v>
                </c:pt>
                <c:pt idx="3">
                  <c:v>140.19999999999999</c:v>
                </c:pt>
              </c:numCache>
            </c:numRef>
          </c:val>
          <c:extLst>
            <c:ext xmlns:c16="http://schemas.microsoft.com/office/drawing/2014/chart" uri="{C3380CC4-5D6E-409C-BE32-E72D297353CC}">
              <c16:uniqueId val="{00000002-EF5E-4C48-8D53-A411FCBFE98A}"/>
            </c:ext>
          </c:extLst>
        </c:ser>
        <c:ser>
          <c:idx val="3"/>
          <c:order val="3"/>
          <c:tx>
            <c:strRef>
              <c:f>Sheet1!$E$1</c:f>
              <c:strCache>
                <c:ptCount val="1"/>
                <c:pt idx="0">
                  <c:v>Epoch 1z</c:v>
                </c:pt>
              </c:strCache>
            </c:strRef>
          </c:tx>
          <c:invertIfNegative val="0"/>
          <c:cat>
            <c:strRef>
              <c:f>Sheet1!$A$2:$A$5</c:f>
              <c:strCache>
                <c:ptCount val="4"/>
                <c:pt idx="0">
                  <c:v>Experiment 1</c:v>
                </c:pt>
                <c:pt idx="1">
                  <c:v>Experiment 2</c:v>
                </c:pt>
                <c:pt idx="2">
                  <c:v>Experiment 3</c:v>
                </c:pt>
                <c:pt idx="3">
                  <c:v>Experiment 4</c:v>
                </c:pt>
              </c:strCache>
            </c:strRef>
          </c:cat>
          <c:val>
            <c:numRef>
              <c:f>Sheet1!$E$2:$E$5</c:f>
              <c:numCache>
                <c:formatCode>General</c:formatCode>
                <c:ptCount val="4"/>
                <c:pt idx="0">
                  <c:v>500</c:v>
                </c:pt>
                <c:pt idx="1">
                  <c:v>500</c:v>
                </c:pt>
                <c:pt idx="2">
                  <c:v>118.3</c:v>
                </c:pt>
                <c:pt idx="3">
                  <c:v>140</c:v>
                </c:pt>
              </c:numCache>
            </c:numRef>
          </c:val>
          <c:extLst>
            <c:ext xmlns:c16="http://schemas.microsoft.com/office/drawing/2014/chart" uri="{C3380CC4-5D6E-409C-BE32-E72D297353CC}">
              <c16:uniqueId val="{00000003-EF5E-4C48-8D53-A411FCBFE98A}"/>
            </c:ext>
          </c:extLst>
        </c:ser>
        <c:dLbls>
          <c:showLegendKey val="0"/>
          <c:showVal val="0"/>
          <c:showCatName val="0"/>
          <c:showSerName val="0"/>
          <c:showPercent val="0"/>
          <c:showBubbleSize val="0"/>
        </c:dLbls>
        <c:gapWidth val="150"/>
        <c:axId val="90398080"/>
        <c:axId val="97186944"/>
      </c:barChart>
      <c:catAx>
        <c:axId val="90398080"/>
        <c:scaling>
          <c:orientation val="minMax"/>
        </c:scaling>
        <c:delete val="0"/>
        <c:axPos val="b"/>
        <c:numFmt formatCode="General" sourceLinked="0"/>
        <c:majorTickMark val="out"/>
        <c:minorTickMark val="none"/>
        <c:tickLblPos val="nextTo"/>
        <c:crossAx val="97186944"/>
        <c:crosses val="autoZero"/>
        <c:auto val="1"/>
        <c:lblAlgn val="ctr"/>
        <c:lblOffset val="100"/>
        <c:noMultiLvlLbl val="0"/>
      </c:catAx>
      <c:valAx>
        <c:axId val="97186944"/>
        <c:scaling>
          <c:orientation val="minMax"/>
        </c:scaling>
        <c:delete val="0"/>
        <c:axPos val="l"/>
        <c:majorGridlines/>
        <c:numFmt formatCode="General" sourceLinked="1"/>
        <c:majorTickMark val="out"/>
        <c:minorTickMark val="none"/>
        <c:tickLblPos val="nextTo"/>
        <c:crossAx val="903980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41614770" y="3"/>
            <a:ext cx="1188993" cy="2919571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481" dirty="0"/>
          </a:p>
        </p:txBody>
      </p:sp>
      <p:sp>
        <p:nvSpPr>
          <p:cNvPr id="10" name="Rectangle 9"/>
          <p:cNvSpPr/>
          <p:nvPr userDrawn="1"/>
        </p:nvSpPr>
        <p:spPr>
          <a:xfrm>
            <a:off x="0" y="3"/>
            <a:ext cx="1188993" cy="2919571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481" dirty="0"/>
          </a:p>
        </p:txBody>
      </p:sp>
      <p:sp>
        <p:nvSpPr>
          <p:cNvPr id="7" name="Rectangle 6"/>
          <p:cNvSpPr/>
          <p:nvPr userDrawn="1"/>
        </p:nvSpPr>
        <p:spPr>
          <a:xfrm>
            <a:off x="5" y="0"/>
            <a:ext cx="42803763" cy="36494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481" dirty="0"/>
          </a:p>
        </p:txBody>
      </p:sp>
      <p:sp>
        <p:nvSpPr>
          <p:cNvPr id="8" name="Rectangle 7"/>
          <p:cNvSpPr/>
          <p:nvPr userDrawn="1"/>
        </p:nvSpPr>
        <p:spPr>
          <a:xfrm>
            <a:off x="5" y="25546249"/>
            <a:ext cx="42803763" cy="364946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481" dirty="0"/>
          </a:p>
        </p:txBody>
      </p:sp>
      <p:sp>
        <p:nvSpPr>
          <p:cNvPr id="9" name="Instructions"/>
          <p:cNvSpPr/>
          <p:nvPr userDrawn="1"/>
        </p:nvSpPr>
        <p:spPr>
          <a:xfrm>
            <a:off x="-17834901" y="3"/>
            <a:ext cx="16645907" cy="291957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7248" tIns="297248" rIns="297248" bIns="29724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3121"/>
              </a:spcAft>
            </a:pPr>
            <a:r>
              <a:rPr lang="en-US" sz="12482" dirty="0" smtClean="0">
                <a:solidFill>
                  <a:srgbClr val="7F7F7F"/>
                </a:solidFill>
                <a:latin typeface="Calibri" pitchFamily="34" charset="0"/>
                <a:cs typeface="Calibri" panose="020F0502020204030204" pitchFamily="34" charset="0"/>
              </a:rPr>
              <a:t>Poster Print Size:</a:t>
            </a:r>
            <a:endParaRPr sz="12482" dirty="0">
              <a:solidFill>
                <a:srgbClr val="7F7F7F"/>
              </a:solidFill>
              <a:latin typeface="Calibri" pitchFamily="34" charset="0"/>
              <a:cs typeface="Calibri" panose="020F0502020204030204" pitchFamily="34" charset="0"/>
            </a:endParaRPr>
          </a:p>
          <a:p>
            <a:pPr lvl="0">
              <a:spcBef>
                <a:spcPts val="0"/>
              </a:spcBef>
              <a:spcAft>
                <a:spcPts val="3121"/>
              </a:spcAft>
            </a:pPr>
            <a:r>
              <a:rPr lang="en-US" sz="8583" dirty="0" smtClean="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3121"/>
              </a:spcAft>
            </a:pPr>
            <a:r>
              <a:rPr lang="en-US" sz="12482" dirty="0" smtClean="0">
                <a:solidFill>
                  <a:srgbClr val="7F7F7F"/>
                </a:solidFill>
                <a:latin typeface="Calibri" pitchFamily="34" charset="0"/>
                <a:cs typeface="Calibri" panose="020F0502020204030204" pitchFamily="34" charset="0"/>
              </a:rPr>
              <a:t>Placeholders</a:t>
            </a:r>
            <a:r>
              <a:rPr sz="12482" dirty="0" smtClean="0">
                <a:solidFill>
                  <a:srgbClr val="7F7F7F"/>
                </a:solidFill>
                <a:latin typeface="Calibri" pitchFamily="34" charset="0"/>
                <a:cs typeface="Calibri" panose="020F0502020204030204" pitchFamily="34" charset="0"/>
              </a:rPr>
              <a:t>:</a:t>
            </a:r>
            <a:endParaRPr sz="12482" dirty="0">
              <a:solidFill>
                <a:srgbClr val="7F7F7F"/>
              </a:solidFill>
              <a:latin typeface="Calibri" pitchFamily="34" charset="0"/>
              <a:cs typeface="Calibri" panose="020F0502020204030204" pitchFamily="34" charset="0"/>
            </a:endParaRPr>
          </a:p>
          <a:p>
            <a:pPr lvl="0">
              <a:spcBef>
                <a:spcPts val="0"/>
              </a:spcBef>
              <a:spcAft>
                <a:spcPts val="3121"/>
              </a:spcAft>
            </a:pPr>
            <a:r>
              <a:rPr sz="8583" dirty="0">
                <a:solidFill>
                  <a:srgbClr val="7F7F7F"/>
                </a:solidFill>
                <a:latin typeface="Calibri" pitchFamily="34" charset="0"/>
                <a:cs typeface="Calibri" panose="020F0502020204030204" pitchFamily="34" charset="0"/>
              </a:rPr>
              <a:t>The </a:t>
            </a:r>
            <a:r>
              <a:rPr lang="en-US" sz="8583" dirty="0" smtClean="0">
                <a:solidFill>
                  <a:srgbClr val="7F7F7F"/>
                </a:solidFill>
                <a:latin typeface="Calibri" pitchFamily="34" charset="0"/>
                <a:cs typeface="Calibri" panose="020F0502020204030204" pitchFamily="34" charset="0"/>
              </a:rPr>
              <a:t>various elements included</a:t>
            </a:r>
            <a:r>
              <a:rPr sz="8583" dirty="0" smtClean="0">
                <a:solidFill>
                  <a:srgbClr val="7F7F7F"/>
                </a:solidFill>
                <a:latin typeface="Calibri" pitchFamily="34" charset="0"/>
                <a:cs typeface="Calibri" panose="020F0502020204030204" pitchFamily="34" charset="0"/>
              </a:rPr>
              <a:t> </a:t>
            </a:r>
            <a:r>
              <a:rPr sz="8583" dirty="0">
                <a:solidFill>
                  <a:srgbClr val="7F7F7F"/>
                </a:solidFill>
                <a:latin typeface="Calibri" pitchFamily="34" charset="0"/>
                <a:cs typeface="Calibri" panose="020F0502020204030204" pitchFamily="34" charset="0"/>
              </a:rPr>
              <a:t>in this </a:t>
            </a:r>
            <a:r>
              <a:rPr lang="en-US" sz="8583" dirty="0" smtClean="0">
                <a:solidFill>
                  <a:srgbClr val="7F7F7F"/>
                </a:solidFill>
                <a:latin typeface="Calibri" pitchFamily="34" charset="0"/>
                <a:cs typeface="Calibri" panose="020F0502020204030204" pitchFamily="34" charset="0"/>
              </a:rPr>
              <a:t>poster are ones</a:t>
            </a:r>
            <a:r>
              <a:rPr lang="en-US" sz="8583" baseline="0" dirty="0" smtClean="0">
                <a:solidFill>
                  <a:srgbClr val="7F7F7F"/>
                </a:solidFill>
                <a:latin typeface="Calibri" pitchFamily="34" charset="0"/>
                <a:cs typeface="Calibri" panose="020F0502020204030204" pitchFamily="34" charset="0"/>
              </a:rPr>
              <a:t> we often see in medical, research, and scientific posters.</a:t>
            </a:r>
            <a:r>
              <a:rPr sz="8583" dirty="0" smtClean="0">
                <a:solidFill>
                  <a:srgbClr val="7F7F7F"/>
                </a:solidFill>
                <a:latin typeface="Calibri" pitchFamily="34" charset="0"/>
                <a:cs typeface="Calibri" panose="020F0502020204030204" pitchFamily="34" charset="0"/>
              </a:rPr>
              <a:t> </a:t>
            </a:r>
            <a:r>
              <a:rPr lang="en-US" sz="8583" dirty="0" smtClean="0">
                <a:solidFill>
                  <a:srgbClr val="7F7F7F"/>
                </a:solidFill>
                <a:latin typeface="Calibri" pitchFamily="34" charset="0"/>
                <a:cs typeface="Calibri" panose="020F0502020204030204" pitchFamily="34" charset="0"/>
              </a:rPr>
              <a:t>Feel</a:t>
            </a:r>
            <a:r>
              <a:rPr lang="en-US" sz="8583"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3121"/>
              </a:spcAft>
            </a:pPr>
            <a:r>
              <a:rPr lang="en-US" sz="12482" dirty="0" smtClean="0">
                <a:solidFill>
                  <a:srgbClr val="7F7F7F"/>
                </a:solidFill>
                <a:latin typeface="Calibri" pitchFamily="34" charset="0"/>
                <a:cs typeface="Calibri" panose="020F0502020204030204" pitchFamily="34" charset="0"/>
              </a:rPr>
              <a:t>Image</a:t>
            </a:r>
            <a:r>
              <a:rPr lang="en-US" sz="12482" baseline="0" dirty="0" smtClean="0">
                <a:solidFill>
                  <a:srgbClr val="7F7F7F"/>
                </a:solidFill>
                <a:latin typeface="Calibri" pitchFamily="34" charset="0"/>
                <a:cs typeface="Calibri" panose="020F0502020204030204" pitchFamily="34" charset="0"/>
              </a:rPr>
              <a:t> Quality</a:t>
            </a:r>
            <a:r>
              <a:rPr lang="en-US" sz="12482" dirty="0" smtClean="0">
                <a:solidFill>
                  <a:srgbClr val="7F7F7F"/>
                </a:solidFill>
                <a:latin typeface="Calibri" pitchFamily="34" charset="0"/>
                <a:cs typeface="Calibri" panose="020F0502020204030204" pitchFamily="34" charset="0"/>
              </a:rPr>
              <a:t>:</a:t>
            </a:r>
          </a:p>
          <a:p>
            <a:pPr lvl="0">
              <a:spcBef>
                <a:spcPts val="0"/>
              </a:spcBef>
              <a:spcAft>
                <a:spcPts val="3121"/>
              </a:spcAft>
            </a:pPr>
            <a:r>
              <a:rPr lang="en-US" sz="8583"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8583" b="1" dirty="0" smtClean="0">
                <a:solidFill>
                  <a:srgbClr val="7F7F7F"/>
                </a:solidFill>
                <a:latin typeface="Calibri" pitchFamily="34" charset="0"/>
                <a:cs typeface="Calibri" panose="020F0502020204030204" pitchFamily="34" charset="0"/>
              </a:rPr>
              <a:t>Insert, Picture</a:t>
            </a:r>
            <a:r>
              <a:rPr lang="en-US" sz="8583"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8583" b="1" dirty="0" smtClean="0">
                <a:solidFill>
                  <a:srgbClr val="7F7F7F"/>
                </a:solidFill>
                <a:latin typeface="Calibri" pitchFamily="34" charset="0"/>
                <a:cs typeface="Calibri" panose="020F0502020204030204" pitchFamily="34" charset="0"/>
              </a:rPr>
              <a:t>150-200 pixels per inch in their final printed size</a:t>
            </a:r>
            <a:r>
              <a:rPr lang="en-US" sz="8583" dirty="0" smtClean="0">
                <a:solidFill>
                  <a:srgbClr val="7F7F7F"/>
                </a:solidFill>
                <a:latin typeface="Calibri" pitchFamily="34" charset="0"/>
                <a:cs typeface="Calibri" panose="020F0502020204030204" pitchFamily="34" charset="0"/>
              </a:rPr>
              <a:t>. For instance, a 1600 x 1200 pixel</a:t>
            </a:r>
            <a:r>
              <a:rPr lang="en-US" sz="8583" baseline="0" dirty="0" smtClean="0">
                <a:solidFill>
                  <a:srgbClr val="7F7F7F"/>
                </a:solidFill>
                <a:latin typeface="Calibri" pitchFamily="34" charset="0"/>
                <a:cs typeface="Calibri" panose="020F0502020204030204" pitchFamily="34" charset="0"/>
              </a:rPr>
              <a:t> photo will usually look fine up to </a:t>
            </a:r>
            <a:r>
              <a:rPr lang="en-US" sz="8583"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3121"/>
              </a:spcAft>
            </a:pPr>
            <a:r>
              <a:rPr lang="en-US" sz="8583"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3121"/>
              </a:spcAft>
            </a:pPr>
            <a:r>
              <a:rPr lang="en-US" sz="8583"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3121"/>
              </a:spcAft>
            </a:pPr>
            <a:r>
              <a:rPr lang="en-US" sz="6243" dirty="0" smtClean="0">
                <a:solidFill>
                  <a:srgbClr val="7F7F7F"/>
                </a:solidFill>
                <a:latin typeface="Calibri" pitchFamily="34" charset="0"/>
                <a:cs typeface="Calibri" panose="020F0502020204030204" pitchFamily="34" charset="0"/>
              </a:rPr>
              <a:t/>
            </a:r>
            <a:br>
              <a:rPr lang="en-US" sz="6243" dirty="0" smtClean="0">
                <a:solidFill>
                  <a:srgbClr val="7F7F7F"/>
                </a:solidFill>
                <a:latin typeface="Calibri" pitchFamily="34" charset="0"/>
                <a:cs typeface="Calibri" panose="020F0502020204030204" pitchFamily="34" charset="0"/>
              </a:rPr>
            </a:br>
            <a:r>
              <a:rPr lang="en-US" sz="6243"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43992758" y="3"/>
            <a:ext cx="16645907" cy="29195713"/>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3121"/>
                </a:spcAft>
              </a:pPr>
              <a:r>
                <a:rPr lang="en-US" sz="12482" dirty="0" smtClean="0">
                  <a:solidFill>
                    <a:schemeClr val="bg1">
                      <a:lumMod val="50000"/>
                    </a:schemeClr>
                  </a:solidFill>
                  <a:latin typeface="Calibri" pitchFamily="34" charset="0"/>
                  <a:cs typeface="Calibri" panose="020F0502020204030204" pitchFamily="34" charset="0"/>
                </a:rPr>
                <a:t>Change</a:t>
              </a:r>
              <a:r>
                <a:rPr lang="en-US" sz="12482" baseline="0" dirty="0" smtClean="0">
                  <a:solidFill>
                    <a:schemeClr val="bg1">
                      <a:lumMod val="50000"/>
                    </a:schemeClr>
                  </a:solidFill>
                  <a:latin typeface="Calibri" pitchFamily="34" charset="0"/>
                  <a:cs typeface="Calibri" panose="020F0502020204030204" pitchFamily="34" charset="0"/>
                </a:rPr>
                <a:t> Color Theme</a:t>
              </a:r>
              <a:r>
                <a:rPr lang="en-US" sz="12482" dirty="0" smtClean="0">
                  <a:solidFill>
                    <a:schemeClr val="bg1">
                      <a:lumMod val="50000"/>
                    </a:schemeClr>
                  </a:solidFill>
                  <a:latin typeface="Calibri" pitchFamily="34" charset="0"/>
                  <a:cs typeface="Calibri" panose="020F0502020204030204" pitchFamily="34" charset="0"/>
                </a:rPr>
                <a:t>:</a:t>
              </a:r>
              <a:endParaRPr sz="12482" dirty="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r>
                <a:rPr lang="en-US" sz="8583"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8583"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3121"/>
                </a:spcAft>
              </a:pPr>
              <a:r>
                <a:rPr lang="en-US" sz="8583"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8583" b="1" baseline="0" dirty="0" smtClean="0">
                  <a:solidFill>
                    <a:schemeClr val="bg1">
                      <a:lumMod val="50000"/>
                    </a:schemeClr>
                  </a:solidFill>
                  <a:latin typeface="Calibri" pitchFamily="34" charset="0"/>
                  <a:cs typeface="Calibri" panose="020F0502020204030204" pitchFamily="34" charset="0"/>
                </a:rPr>
                <a:t>Design</a:t>
              </a:r>
              <a:r>
                <a:rPr lang="en-US" sz="8583" baseline="0" dirty="0" smtClean="0">
                  <a:solidFill>
                    <a:schemeClr val="bg1">
                      <a:lumMod val="50000"/>
                    </a:schemeClr>
                  </a:solidFill>
                  <a:latin typeface="Calibri" pitchFamily="34" charset="0"/>
                  <a:cs typeface="Calibri" panose="020F0502020204030204" pitchFamily="34" charset="0"/>
                </a:rPr>
                <a:t> tab, then select the </a:t>
              </a:r>
              <a:r>
                <a:rPr lang="en-US" sz="8583" b="1" baseline="0" dirty="0" smtClean="0">
                  <a:solidFill>
                    <a:schemeClr val="bg1">
                      <a:lumMod val="50000"/>
                    </a:schemeClr>
                  </a:solidFill>
                  <a:latin typeface="Calibri" pitchFamily="34" charset="0"/>
                  <a:cs typeface="Calibri" panose="020F0502020204030204" pitchFamily="34" charset="0"/>
                </a:rPr>
                <a:t>Colors</a:t>
              </a:r>
              <a:r>
                <a:rPr lang="en-US" sz="8583"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3121"/>
                </a:spcAft>
              </a:pPr>
              <a:r>
                <a:rPr lang="en-US" sz="8583"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3121"/>
                </a:spcAft>
              </a:pPr>
              <a:r>
                <a:rPr lang="en-US" sz="12482"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3121"/>
                </a:spcAft>
              </a:pPr>
              <a:r>
                <a:rPr lang="en-US" sz="8583" dirty="0" smtClean="0">
                  <a:solidFill>
                    <a:schemeClr val="bg1">
                      <a:lumMod val="50000"/>
                    </a:schemeClr>
                  </a:solidFill>
                  <a:latin typeface="Calibri" pitchFamily="34" charset="0"/>
                  <a:cs typeface="Calibri" panose="020F0502020204030204" pitchFamily="34" charset="0"/>
                </a:rPr>
                <a:t>Once your poster file is ready, visit</a:t>
              </a:r>
              <a:r>
                <a:rPr lang="en-US" sz="8583" baseline="0" dirty="0" smtClean="0">
                  <a:solidFill>
                    <a:schemeClr val="bg1">
                      <a:lumMod val="50000"/>
                    </a:schemeClr>
                  </a:solidFill>
                  <a:latin typeface="Calibri" pitchFamily="34" charset="0"/>
                  <a:cs typeface="Calibri" panose="020F0502020204030204" pitchFamily="34" charset="0"/>
                </a:rPr>
                <a:t> </a:t>
              </a:r>
              <a:r>
                <a:rPr lang="en-US" sz="8583" b="1" baseline="0" dirty="0" smtClean="0">
                  <a:solidFill>
                    <a:schemeClr val="bg1">
                      <a:lumMod val="50000"/>
                    </a:schemeClr>
                  </a:solidFill>
                  <a:latin typeface="Calibri" pitchFamily="34" charset="0"/>
                  <a:cs typeface="Calibri" panose="020F0502020204030204" pitchFamily="34" charset="0"/>
                </a:rPr>
                <a:t>www.genigraphics.com</a:t>
              </a:r>
              <a:r>
                <a:rPr lang="en-US" sz="8583"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3121"/>
                </a:spcAft>
              </a:pPr>
              <a:r>
                <a:rPr lang="en-US" sz="8583"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8583"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8583" baseline="0" dirty="0" smtClean="0">
                  <a:solidFill>
                    <a:schemeClr val="bg1">
                      <a:lumMod val="50000"/>
                    </a:schemeClr>
                  </a:solidFill>
                  <a:latin typeface="Calibri" pitchFamily="34" charset="0"/>
                  <a:cs typeface="Calibri" panose="020F0502020204030204" pitchFamily="34" charset="0"/>
                </a:rPr>
                <a:t>US and Canada:  1-800-790-4001</a:t>
              </a:r>
              <a:br>
                <a:rPr lang="en-US" sz="8583" baseline="0" dirty="0" smtClean="0">
                  <a:solidFill>
                    <a:schemeClr val="bg1">
                      <a:lumMod val="50000"/>
                    </a:schemeClr>
                  </a:solidFill>
                  <a:latin typeface="Calibri" pitchFamily="34" charset="0"/>
                  <a:cs typeface="Calibri" panose="020F0502020204030204" pitchFamily="34" charset="0"/>
                </a:rPr>
              </a:br>
              <a:r>
                <a:rPr lang="en-US" sz="8583"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6243" dirty="0" smtClean="0">
                  <a:solidFill>
                    <a:schemeClr val="bg1">
                      <a:lumMod val="50000"/>
                    </a:schemeClr>
                  </a:solidFill>
                  <a:latin typeface="Calibri" pitchFamily="34" charset="0"/>
                  <a:cs typeface="Calibri" panose="020F0502020204030204" pitchFamily="34" charset="0"/>
                </a:rPr>
                <a:t/>
              </a:r>
              <a:br>
                <a:rPr lang="en-US" sz="6243" dirty="0" smtClean="0">
                  <a:solidFill>
                    <a:schemeClr val="bg1">
                      <a:lumMod val="50000"/>
                    </a:schemeClr>
                  </a:solidFill>
                  <a:latin typeface="Calibri" pitchFamily="34" charset="0"/>
                  <a:cs typeface="Calibri" panose="020F0502020204030204" pitchFamily="34" charset="0"/>
                </a:rPr>
              </a:br>
              <a:r>
                <a:rPr lang="en-US" sz="6243"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825605" y="28919977"/>
            <a:ext cx="6888250" cy="123676"/>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190" y="1169182"/>
            <a:ext cx="38523387" cy="4865953"/>
          </a:xfrm>
          <a:prstGeom prst="rect">
            <a:avLst/>
          </a:prstGeom>
        </p:spPr>
        <p:txBody>
          <a:bodyPr vert="horz" lIns="438912" tIns="219456" rIns="438912" bIns="21945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40190" y="6812339"/>
            <a:ext cx="38523387" cy="19267821"/>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40194" y="27060106"/>
            <a:ext cx="9987545" cy="1554401"/>
          </a:xfrm>
          <a:prstGeom prst="rect">
            <a:avLst/>
          </a:prstGeom>
        </p:spPr>
        <p:txBody>
          <a:bodyPr vert="horz" lIns="438912" tIns="219456" rIns="438912" bIns="219456" rtlCol="0" anchor="ctr"/>
          <a:lstStyle>
            <a:lvl1pPr algn="l">
              <a:defRPr sz="7543">
                <a:solidFill>
                  <a:schemeClr val="tx1">
                    <a:tint val="75000"/>
                  </a:schemeClr>
                </a:solidFill>
              </a:defRPr>
            </a:lvl1pPr>
          </a:lstStyle>
          <a:p>
            <a:fld id="{985D6BDF-9D0E-4E2B-85B8-D8F4790360C9}" type="datetimeFigureOut">
              <a:rPr lang="en-US" smtClean="0"/>
              <a:t>6/21/2019</a:t>
            </a:fld>
            <a:endParaRPr lang="en-US" dirty="0"/>
          </a:p>
        </p:txBody>
      </p:sp>
      <p:sp>
        <p:nvSpPr>
          <p:cNvPr id="5" name="Footer Placeholder 4"/>
          <p:cNvSpPr>
            <a:spLocks noGrp="1"/>
          </p:cNvSpPr>
          <p:nvPr>
            <p:ph type="ftr" sz="quarter" idx="3"/>
          </p:nvPr>
        </p:nvSpPr>
        <p:spPr>
          <a:xfrm>
            <a:off x="14624624" y="27060106"/>
            <a:ext cx="13554525" cy="1554401"/>
          </a:xfrm>
          <a:prstGeom prst="rect">
            <a:avLst/>
          </a:prstGeom>
        </p:spPr>
        <p:txBody>
          <a:bodyPr vert="horz" lIns="438912" tIns="219456" rIns="438912" bIns="219456" rtlCol="0" anchor="ctr"/>
          <a:lstStyle>
            <a:lvl1pPr algn="ctr">
              <a:defRPr sz="754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676035" y="27060106"/>
            <a:ext cx="9987545" cy="1554401"/>
          </a:xfrm>
          <a:prstGeom prst="rect">
            <a:avLst/>
          </a:prstGeom>
        </p:spPr>
        <p:txBody>
          <a:bodyPr vert="horz" lIns="438912" tIns="219456" rIns="438912" bIns="219456" rtlCol="0" anchor="ctr"/>
          <a:lstStyle>
            <a:lvl1pPr algn="r">
              <a:defRPr sz="7543">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5707561" rtl="0" eaLnBrk="1" latinLnBrk="0" hangingPunct="1">
        <a:spcBef>
          <a:spcPct val="0"/>
        </a:spcBef>
        <a:buNone/>
        <a:defRPr sz="10401" kern="1200">
          <a:solidFill>
            <a:schemeClr val="tx1"/>
          </a:solidFill>
          <a:latin typeface="+mj-lt"/>
          <a:ea typeface="+mj-ea"/>
          <a:cs typeface="+mj-cs"/>
        </a:defRPr>
      </a:lvl1pPr>
    </p:titleStyle>
    <p:bodyStyle>
      <a:lvl1pPr marL="594537"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1pPr>
      <a:lvl2pPr marL="1189073"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2pPr>
      <a:lvl3pPr marL="1783615"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3pPr>
      <a:lvl4pPr marL="2378151"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4pPr>
      <a:lvl5pPr marL="2972688" indent="-594537" algn="l" defTabSz="5707561" rtl="0" eaLnBrk="1" latinLnBrk="0" hangingPunct="1">
        <a:spcBef>
          <a:spcPct val="20000"/>
        </a:spcBef>
        <a:buFont typeface="Arial" pitchFamily="34" charset="0"/>
        <a:buChar char="»"/>
        <a:defRPr sz="4681" kern="1200">
          <a:solidFill>
            <a:schemeClr val="tx1"/>
          </a:solidFill>
          <a:latin typeface="+mn-lt"/>
          <a:ea typeface="+mn-ea"/>
          <a:cs typeface="+mn-cs"/>
        </a:defRPr>
      </a:lvl5pPr>
      <a:lvl6pPr marL="15695797" indent="-1426892" algn="l" defTabSz="5707561" rtl="0" eaLnBrk="1" latinLnBrk="0" hangingPunct="1">
        <a:spcBef>
          <a:spcPct val="20000"/>
        </a:spcBef>
        <a:buFont typeface="Arial" pitchFamily="34" charset="0"/>
        <a:buChar char="•"/>
        <a:defRPr sz="12482" kern="1200">
          <a:solidFill>
            <a:schemeClr val="tx1"/>
          </a:solidFill>
          <a:latin typeface="+mn-lt"/>
          <a:ea typeface="+mn-ea"/>
          <a:cs typeface="+mn-cs"/>
        </a:defRPr>
      </a:lvl6pPr>
      <a:lvl7pPr marL="18549575" indent="-1426892" algn="l" defTabSz="5707561" rtl="0" eaLnBrk="1" latinLnBrk="0" hangingPunct="1">
        <a:spcBef>
          <a:spcPct val="20000"/>
        </a:spcBef>
        <a:buFont typeface="Arial" pitchFamily="34" charset="0"/>
        <a:buChar char="•"/>
        <a:defRPr sz="12482" kern="1200">
          <a:solidFill>
            <a:schemeClr val="tx1"/>
          </a:solidFill>
          <a:latin typeface="+mn-lt"/>
          <a:ea typeface="+mn-ea"/>
          <a:cs typeface="+mn-cs"/>
        </a:defRPr>
      </a:lvl7pPr>
      <a:lvl8pPr marL="21403358" indent="-1426892" algn="l" defTabSz="5707561" rtl="0" eaLnBrk="1" latinLnBrk="0" hangingPunct="1">
        <a:spcBef>
          <a:spcPct val="20000"/>
        </a:spcBef>
        <a:buFont typeface="Arial" pitchFamily="34" charset="0"/>
        <a:buChar char="•"/>
        <a:defRPr sz="12482" kern="1200">
          <a:solidFill>
            <a:schemeClr val="tx1"/>
          </a:solidFill>
          <a:latin typeface="+mn-lt"/>
          <a:ea typeface="+mn-ea"/>
          <a:cs typeface="+mn-cs"/>
        </a:defRPr>
      </a:lvl8pPr>
      <a:lvl9pPr marL="24257136" indent="-1426892" algn="l" defTabSz="5707561" rtl="0" eaLnBrk="1" latinLnBrk="0" hangingPunct="1">
        <a:spcBef>
          <a:spcPct val="20000"/>
        </a:spcBef>
        <a:buFont typeface="Arial" pitchFamily="34" charset="0"/>
        <a:buChar char="•"/>
        <a:defRPr sz="12482" kern="1200">
          <a:solidFill>
            <a:schemeClr val="tx1"/>
          </a:solidFill>
          <a:latin typeface="+mn-lt"/>
          <a:ea typeface="+mn-ea"/>
          <a:cs typeface="+mn-cs"/>
        </a:defRPr>
      </a:lvl9pPr>
    </p:bodyStyle>
    <p:otherStyle>
      <a:defPPr>
        <a:defRPr lang="en-US"/>
      </a:defPPr>
      <a:lvl1pPr marL="0" algn="l" defTabSz="5707561" rtl="0" eaLnBrk="1" latinLnBrk="0" hangingPunct="1">
        <a:defRPr sz="11182" kern="1200">
          <a:solidFill>
            <a:schemeClr val="tx1"/>
          </a:solidFill>
          <a:latin typeface="+mn-lt"/>
          <a:ea typeface="+mn-ea"/>
          <a:cs typeface="+mn-cs"/>
        </a:defRPr>
      </a:lvl1pPr>
      <a:lvl2pPr marL="2853781" algn="l" defTabSz="5707561" rtl="0" eaLnBrk="1" latinLnBrk="0" hangingPunct="1">
        <a:defRPr sz="11182" kern="1200">
          <a:solidFill>
            <a:schemeClr val="tx1"/>
          </a:solidFill>
          <a:latin typeface="+mn-lt"/>
          <a:ea typeface="+mn-ea"/>
          <a:cs typeface="+mn-cs"/>
        </a:defRPr>
      </a:lvl2pPr>
      <a:lvl3pPr marL="5707561" algn="l" defTabSz="5707561" rtl="0" eaLnBrk="1" latinLnBrk="0" hangingPunct="1">
        <a:defRPr sz="11182" kern="1200">
          <a:solidFill>
            <a:schemeClr val="tx1"/>
          </a:solidFill>
          <a:latin typeface="+mn-lt"/>
          <a:ea typeface="+mn-ea"/>
          <a:cs typeface="+mn-cs"/>
        </a:defRPr>
      </a:lvl3pPr>
      <a:lvl4pPr marL="8561344" algn="l" defTabSz="5707561" rtl="0" eaLnBrk="1" latinLnBrk="0" hangingPunct="1">
        <a:defRPr sz="11182" kern="1200">
          <a:solidFill>
            <a:schemeClr val="tx1"/>
          </a:solidFill>
          <a:latin typeface="+mn-lt"/>
          <a:ea typeface="+mn-ea"/>
          <a:cs typeface="+mn-cs"/>
        </a:defRPr>
      </a:lvl4pPr>
      <a:lvl5pPr marL="11415125" algn="l" defTabSz="5707561" rtl="0" eaLnBrk="1" latinLnBrk="0" hangingPunct="1">
        <a:defRPr sz="11182" kern="1200">
          <a:solidFill>
            <a:schemeClr val="tx1"/>
          </a:solidFill>
          <a:latin typeface="+mn-lt"/>
          <a:ea typeface="+mn-ea"/>
          <a:cs typeface="+mn-cs"/>
        </a:defRPr>
      </a:lvl5pPr>
      <a:lvl6pPr marL="14268903" algn="l" defTabSz="5707561" rtl="0" eaLnBrk="1" latinLnBrk="0" hangingPunct="1">
        <a:defRPr sz="11182" kern="1200">
          <a:solidFill>
            <a:schemeClr val="tx1"/>
          </a:solidFill>
          <a:latin typeface="+mn-lt"/>
          <a:ea typeface="+mn-ea"/>
          <a:cs typeface="+mn-cs"/>
        </a:defRPr>
      </a:lvl6pPr>
      <a:lvl7pPr marL="17122686" algn="l" defTabSz="5707561" rtl="0" eaLnBrk="1" latinLnBrk="0" hangingPunct="1">
        <a:defRPr sz="11182" kern="1200">
          <a:solidFill>
            <a:schemeClr val="tx1"/>
          </a:solidFill>
          <a:latin typeface="+mn-lt"/>
          <a:ea typeface="+mn-ea"/>
          <a:cs typeface="+mn-cs"/>
        </a:defRPr>
      </a:lvl7pPr>
      <a:lvl8pPr marL="19976467" algn="l" defTabSz="5707561" rtl="0" eaLnBrk="1" latinLnBrk="0" hangingPunct="1">
        <a:defRPr sz="11182" kern="1200">
          <a:solidFill>
            <a:schemeClr val="tx1"/>
          </a:solidFill>
          <a:latin typeface="+mn-lt"/>
          <a:ea typeface="+mn-ea"/>
          <a:cs typeface="+mn-cs"/>
        </a:defRPr>
      </a:lvl8pPr>
      <a:lvl9pPr marL="22830248" algn="l" defTabSz="5707561" rtl="0" eaLnBrk="1" latinLnBrk="0" hangingPunct="1">
        <a:defRPr sz="111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062008" y="26308073"/>
            <a:ext cx="6017994" cy="2862322"/>
          </a:xfrm>
          <a:prstGeom prst="rect">
            <a:avLst/>
          </a:prstGeom>
          <a:solidFill>
            <a:schemeClr val="accent1">
              <a:lumMod val="40000"/>
              <a:lumOff val="60000"/>
            </a:schemeClr>
          </a:solidFill>
        </p:spPr>
        <p:txBody>
          <a:bodyPr wrap="none" rtlCol="0">
            <a:spAutoFit/>
          </a:bodyPr>
          <a:lstStyle/>
          <a:p>
            <a:r>
              <a:rPr lang="en-US" sz="3600" dirty="0"/>
              <a:t>I. John Alamina</a:t>
            </a:r>
          </a:p>
          <a:p>
            <a:r>
              <a:rPr lang="en-US" sz="3600" dirty="0"/>
              <a:t>University of Huddersfield</a:t>
            </a:r>
          </a:p>
          <a:p>
            <a:r>
              <a:rPr lang="en-US" sz="3600" dirty="0" err="1"/>
              <a:t>Email:john.alamina@hud.ac.uk</a:t>
            </a:r>
            <a:endParaRPr lang="en-US" sz="3600" dirty="0"/>
          </a:p>
          <a:p>
            <a:r>
              <a:rPr lang="en-US" sz="3600" dirty="0" err="1"/>
              <a:t>Website:www.hud.ac.uk</a:t>
            </a:r>
            <a:endParaRPr lang="en-US" sz="3600" dirty="0"/>
          </a:p>
          <a:p>
            <a:r>
              <a:rPr lang="en-US" sz="3600" dirty="0"/>
              <a:t>Phone:07459136287</a:t>
            </a:r>
          </a:p>
        </p:txBody>
      </p:sp>
      <p:sp>
        <p:nvSpPr>
          <p:cNvPr id="25" name="TextBox 24"/>
          <p:cNvSpPr txBox="1"/>
          <p:nvPr/>
        </p:nvSpPr>
        <p:spPr>
          <a:xfrm>
            <a:off x="1970881" y="25418256"/>
            <a:ext cx="2884059" cy="1107996"/>
          </a:xfrm>
          <a:prstGeom prst="rect">
            <a:avLst/>
          </a:prstGeom>
          <a:noFill/>
        </p:spPr>
        <p:txBody>
          <a:bodyPr wrap="none" rtlCol="0">
            <a:spAutoFit/>
          </a:bodyPr>
          <a:lstStyle/>
          <a:p>
            <a:r>
              <a:rPr lang="en-US" sz="6600" b="1" dirty="0"/>
              <a:t>Contact</a:t>
            </a:r>
          </a:p>
        </p:txBody>
      </p:sp>
      <p:sp>
        <p:nvSpPr>
          <p:cNvPr id="26" name="TextBox 25"/>
          <p:cNvSpPr txBox="1"/>
          <p:nvPr/>
        </p:nvSpPr>
        <p:spPr>
          <a:xfrm>
            <a:off x="21782881" y="26332656"/>
            <a:ext cx="18429397" cy="2640722"/>
          </a:xfrm>
          <a:prstGeom prst="rect">
            <a:avLst/>
          </a:prstGeom>
          <a:noFill/>
        </p:spPr>
        <p:txBody>
          <a:bodyPr wrap="square" tIns="118899" bIns="118899" numCol="1" spcCol="457200" rtlCol="0">
            <a:noAutofit/>
          </a:bodyPr>
          <a:lstStyle/>
          <a:p>
            <a:pPr marL="594537" indent="-594537">
              <a:buFont typeface="+mj-lt"/>
              <a:buAutoNum type="arabicPeriod"/>
            </a:pPr>
            <a:r>
              <a:rPr lang="en-US" sz="2000" dirty="0" err="1"/>
              <a:t>Anden</a:t>
            </a:r>
            <a:r>
              <a:rPr lang="en-US" sz="2000" dirty="0"/>
              <a:t>, </a:t>
            </a:r>
            <a:r>
              <a:rPr lang="en-US" sz="2000" dirty="0" err="1"/>
              <a:t>Joakim</a:t>
            </a:r>
            <a:r>
              <a:rPr lang="en-US" sz="2000" dirty="0"/>
              <a:t>, and Stephane </a:t>
            </a:r>
            <a:r>
              <a:rPr lang="en-US" sz="2000" dirty="0" err="1"/>
              <a:t>Mallat</a:t>
            </a:r>
            <a:r>
              <a:rPr lang="en-US" sz="2000" dirty="0"/>
              <a:t>. “Deep Scattering Spectrum.” IEEE Transactions on Signal Processing, vol. 62, no. 16, 2014, pp. 4114–4128., doi:10.1109/tsp.2014.2326991.</a:t>
            </a:r>
          </a:p>
          <a:p>
            <a:pPr marL="594537" indent="-594537">
              <a:buFont typeface="+mj-lt"/>
              <a:buAutoNum type="arabicPeriod"/>
            </a:pPr>
            <a:r>
              <a:rPr lang="en-US" sz="2000" dirty="0"/>
              <a:t>“Common Voice by Mozilla.” Common Voice, voice.mozilla.org/.</a:t>
            </a:r>
          </a:p>
          <a:p>
            <a:pPr marL="594537" indent="-594537">
              <a:buFont typeface="+mj-lt"/>
              <a:buAutoNum type="arabicPeriod"/>
            </a:pPr>
            <a:r>
              <a:rPr lang="en-US" sz="2000" dirty="0"/>
              <a:t>Graves, Alex. “Connectionist Temporal Classification.” Studies in Computational Intelligence Supervised Sequence Labelling with Recurrent Neural Networks, 2012, pp. 61–93., doi:10.1007/978-3-642-24797-2_7</a:t>
            </a:r>
            <a:r>
              <a:rPr lang="en-US" sz="2000" dirty="0" smtClean="0"/>
              <a:t>.</a:t>
            </a:r>
          </a:p>
          <a:p>
            <a:pPr marL="594537" indent="-594537">
              <a:buFont typeface="+mj-lt"/>
              <a:buAutoNum type="arabicPeriod"/>
            </a:pPr>
            <a:r>
              <a:rPr lang="en-US" sz="2000" dirty="0" err="1"/>
              <a:t>Hannun</a:t>
            </a:r>
            <a:r>
              <a:rPr lang="en-US" sz="2000" dirty="0"/>
              <a:t>, </a:t>
            </a:r>
            <a:r>
              <a:rPr lang="en-US" sz="2000" dirty="0" err="1"/>
              <a:t>Awni</a:t>
            </a:r>
            <a:r>
              <a:rPr lang="en-US" sz="2000" dirty="0"/>
              <a:t> Y., et al. "First-pass large vocabulary continuous speech recognition using bi-directional recurrent </a:t>
            </a:r>
            <a:r>
              <a:rPr lang="en-US" sz="2000" dirty="0" err="1"/>
              <a:t>dnns</a:t>
            </a:r>
            <a:r>
              <a:rPr lang="en-US" sz="2000" dirty="0"/>
              <a:t>." </a:t>
            </a:r>
            <a:r>
              <a:rPr lang="en-US" sz="2000" dirty="0" err="1"/>
              <a:t>arXiv</a:t>
            </a:r>
            <a:r>
              <a:rPr lang="en-US" sz="2000" dirty="0"/>
              <a:t> preprint arXiv:1408.2873 (2014).</a:t>
            </a:r>
          </a:p>
          <a:p>
            <a:pPr marL="594537" indent="-594537">
              <a:buFont typeface="+mj-lt"/>
              <a:buAutoNum type="arabicPeriod"/>
            </a:pPr>
            <a:r>
              <a:rPr lang="en-US" sz="2000" dirty="0"/>
              <a:t>Mozilla. “Mozilla/</a:t>
            </a:r>
            <a:r>
              <a:rPr lang="en-US" sz="2000" dirty="0" err="1"/>
              <a:t>DeepSpeech</a:t>
            </a:r>
            <a:r>
              <a:rPr lang="en-US" sz="2000" dirty="0"/>
              <a:t>.” GitHub, 18 June 2019, github.com/</a:t>
            </a:r>
            <a:r>
              <a:rPr lang="en-US" sz="2000" dirty="0" err="1"/>
              <a:t>mozilla</a:t>
            </a:r>
            <a:r>
              <a:rPr lang="en-US" sz="2000" dirty="0"/>
              <a:t>/</a:t>
            </a:r>
            <a:r>
              <a:rPr lang="en-US" sz="2000" dirty="0" err="1"/>
              <a:t>DeepSpeech</a:t>
            </a:r>
            <a:r>
              <a:rPr lang="en-US" sz="2000" dirty="0"/>
              <a:t>.</a:t>
            </a:r>
          </a:p>
          <a:p>
            <a:pPr marL="594537" indent="-594537">
              <a:buFont typeface="+mj-lt"/>
              <a:buAutoNum type="arabicPeriod"/>
            </a:pPr>
            <a:r>
              <a:rPr lang="en-US" sz="2000" dirty="0" err="1"/>
              <a:t>Zeghidour</a:t>
            </a:r>
            <a:r>
              <a:rPr lang="en-US" sz="2000" dirty="0"/>
              <a:t>, Neil, et al. “Learning </a:t>
            </a:r>
            <a:r>
              <a:rPr lang="en-US" sz="2000" dirty="0" err="1"/>
              <a:t>Filterbanks</a:t>
            </a:r>
            <a:r>
              <a:rPr lang="en-US" sz="2000" dirty="0"/>
              <a:t> from Raw Speech for Phone Recognition.” 2018 IEEE International Conference on Acoustics, Speech and Signal Processing (ICASSP), 2018, doi:10.1109/icassp.2018.8462015. </a:t>
            </a:r>
          </a:p>
        </p:txBody>
      </p:sp>
      <p:sp>
        <p:nvSpPr>
          <p:cNvPr id="27" name="TextBox 26"/>
          <p:cNvSpPr txBox="1"/>
          <p:nvPr/>
        </p:nvSpPr>
        <p:spPr>
          <a:xfrm>
            <a:off x="21680404" y="25418256"/>
            <a:ext cx="4038606" cy="1107996"/>
          </a:xfrm>
          <a:prstGeom prst="rect">
            <a:avLst/>
          </a:prstGeom>
          <a:noFill/>
        </p:spPr>
        <p:txBody>
          <a:bodyPr wrap="none" rtlCol="0">
            <a:spAutoFit/>
          </a:bodyPr>
          <a:lstStyle/>
          <a:p>
            <a:r>
              <a:rPr lang="en-US" sz="6600" b="1" dirty="0"/>
              <a:t>References</a:t>
            </a:r>
          </a:p>
        </p:txBody>
      </p:sp>
      <p:sp>
        <p:nvSpPr>
          <p:cNvPr id="10" name="Text Box 189"/>
          <p:cNvSpPr txBox="1">
            <a:spLocks noChangeArrowheads="1"/>
          </p:cNvSpPr>
          <p:nvPr/>
        </p:nvSpPr>
        <p:spPr bwMode="auto">
          <a:xfrm>
            <a:off x="1677337" y="5018277"/>
            <a:ext cx="12960000" cy="7282101"/>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3400" dirty="0">
                <a:latin typeface="Calibri" pitchFamily="34" charset="0"/>
              </a:rPr>
              <a:t>End-to-end discriminative neural network speech models </a:t>
            </a:r>
            <a:r>
              <a:rPr lang="en-GB" sz="3400" dirty="0" smtClean="0">
                <a:latin typeface="Calibri" pitchFamily="34" charset="0"/>
              </a:rPr>
              <a:t>have </a:t>
            </a:r>
            <a:r>
              <a:rPr lang="en-GB" sz="3400" dirty="0">
                <a:latin typeface="Calibri" pitchFamily="34" charset="0"/>
              </a:rPr>
              <a:t>now become a well established method in Automatic Speech Recognition. </a:t>
            </a:r>
          </a:p>
          <a:p>
            <a:pPr eaLnBrk="1" hangingPunct="1"/>
            <a:endParaRPr lang="en-GB" sz="3400" dirty="0">
              <a:latin typeface="Calibri" pitchFamily="34" charset="0"/>
            </a:endParaRPr>
          </a:p>
          <a:p>
            <a:pPr eaLnBrk="1" hangingPunct="1"/>
            <a:r>
              <a:rPr lang="en-GB" sz="3400" dirty="0">
                <a:latin typeface="Calibri" pitchFamily="34" charset="0"/>
              </a:rPr>
              <a:t>Our Bi-directional Recurrent neural network (Bi-RNN) end-to-end system, is augmented by features derived from a deep scattering network as opposed to the standard Mel Frequency Cepstral Coefficients(MFCC) features used in state of the art acoustic models.  These specialised deep scattering features, consumed by the Bi-RNN, model a light-weight convolution network. This work shows that it is possible to build a speech model from a combination of deep scattering features and a Bi-RNN. There has been no record of deep scattering features being used in end-to-end bi-RNN speech models as far as we are aware.</a:t>
            </a:r>
          </a:p>
        </p:txBody>
      </p:sp>
      <p:sp>
        <p:nvSpPr>
          <p:cNvPr id="32" name="Rectangle 31"/>
          <p:cNvSpPr/>
          <p:nvPr/>
        </p:nvSpPr>
        <p:spPr>
          <a:xfrm>
            <a:off x="1677337" y="3777456"/>
            <a:ext cx="12960000" cy="129266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7800" b="1" dirty="0">
                <a:solidFill>
                  <a:schemeClr val="accent3">
                    <a:lumMod val="20000"/>
                    <a:lumOff val="80000"/>
                  </a:schemeClr>
                </a:solidFill>
              </a:rPr>
              <a:t>Abstract</a:t>
            </a:r>
          </a:p>
        </p:txBody>
      </p:sp>
      <p:sp>
        <p:nvSpPr>
          <p:cNvPr id="15" name="Text Box 194"/>
          <p:cNvSpPr txBox="1">
            <a:spLocks noChangeArrowheads="1"/>
          </p:cNvSpPr>
          <p:nvPr/>
        </p:nvSpPr>
        <p:spPr bwMode="auto">
          <a:xfrm>
            <a:off x="28180709" y="4966450"/>
            <a:ext cx="12960000" cy="3096339"/>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400" dirty="0" smtClean="0">
                <a:latin typeface="Calibri" pitchFamily="34" charset="0"/>
              </a:rPr>
              <a:t>Figures 1, 2 and Table 1. </a:t>
            </a:r>
            <a:r>
              <a:rPr lang="en-US" sz="3400" dirty="0">
                <a:latin typeface="Calibri" pitchFamily="34" charset="0"/>
              </a:rPr>
              <a:t>The output of the training produced mostly gibberish when trained in </a:t>
            </a:r>
            <a:r>
              <a:rPr lang="en-US" sz="3400" dirty="0" smtClean="0">
                <a:latin typeface="Calibri" pitchFamily="34" charset="0"/>
              </a:rPr>
              <a:t>only one </a:t>
            </a:r>
            <a:r>
              <a:rPr lang="en-US" sz="3400" dirty="0">
                <a:latin typeface="Calibri" pitchFamily="34" charset="0"/>
              </a:rPr>
              <a:t>hour of training </a:t>
            </a:r>
            <a:r>
              <a:rPr lang="en-US" sz="3400" dirty="0" smtClean="0">
                <a:latin typeface="Calibri" pitchFamily="34" charset="0"/>
              </a:rPr>
              <a:t>data.  Training </a:t>
            </a:r>
            <a:r>
              <a:rPr lang="en-US" sz="3400" dirty="0">
                <a:latin typeface="Calibri" pitchFamily="34" charset="0"/>
              </a:rPr>
              <a:t>loss reduced significantly once the data was increased to ten hours of training.  However word error rates (WER) only showed improvement on the 40 hours dataset.</a:t>
            </a:r>
          </a:p>
        </p:txBody>
      </p:sp>
      <p:sp>
        <p:nvSpPr>
          <p:cNvPr id="13" name="Text Box 192"/>
          <p:cNvSpPr txBox="1">
            <a:spLocks noChangeArrowheads="1"/>
          </p:cNvSpPr>
          <p:nvPr/>
        </p:nvSpPr>
        <p:spPr bwMode="auto">
          <a:xfrm>
            <a:off x="1666081" y="20332440"/>
            <a:ext cx="12960000" cy="4142780"/>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3400" dirty="0">
                <a:latin typeface="Calibri" pitchFamily="34" charset="0"/>
              </a:rPr>
              <a:t>GPU training of the speech model architecture </a:t>
            </a:r>
            <a:r>
              <a:rPr lang="en-GB" sz="3400" dirty="0" smtClean="0">
                <a:latin typeface="Calibri" pitchFamily="34" charset="0"/>
              </a:rPr>
              <a:t>for this research  (figure 3) </a:t>
            </a:r>
            <a:r>
              <a:rPr lang="en-GB" sz="3400" dirty="0">
                <a:latin typeface="Calibri" pitchFamily="34" charset="0"/>
              </a:rPr>
              <a:t>was </a:t>
            </a:r>
            <a:r>
              <a:rPr lang="en-GB" sz="3400" dirty="0" smtClean="0">
                <a:latin typeface="Calibri" pitchFamily="34" charset="0"/>
              </a:rPr>
              <a:t>developed from </a:t>
            </a:r>
            <a:r>
              <a:rPr lang="en-GB" sz="3400" smtClean="0">
                <a:latin typeface="Calibri" pitchFamily="34" charset="0"/>
              </a:rPr>
              <a:t>Mozilla </a:t>
            </a:r>
            <a:r>
              <a:rPr lang="en-GB" sz="3400" smtClean="0">
                <a:latin typeface="Calibri" pitchFamily="34" charset="0"/>
              </a:rPr>
              <a:t>Deep speech	` </a:t>
            </a:r>
            <a:r>
              <a:rPr lang="en-GB" sz="3400" dirty="0" smtClean="0">
                <a:latin typeface="Calibri" pitchFamily="34" charset="0"/>
              </a:rPr>
              <a:t>[5] </a:t>
            </a:r>
            <a:r>
              <a:rPr lang="en-GB" sz="3400" dirty="0">
                <a:latin typeface="Calibri" pitchFamily="34" charset="0"/>
              </a:rPr>
              <a:t>CTC bi-directional </a:t>
            </a:r>
            <a:r>
              <a:rPr lang="en-GB" sz="3400" dirty="0" smtClean="0">
                <a:latin typeface="Calibri" pitchFamily="34" charset="0"/>
              </a:rPr>
              <a:t>RNN[4] </a:t>
            </a:r>
            <a:r>
              <a:rPr lang="en-GB" sz="3400" dirty="0">
                <a:latin typeface="Calibri" pitchFamily="34" charset="0"/>
              </a:rPr>
              <a:t>implementation along with the accompanying Mozilla Common voice </a:t>
            </a:r>
            <a:r>
              <a:rPr lang="en-GB" sz="3400" dirty="0" smtClean="0">
                <a:latin typeface="Calibri" pitchFamily="34" charset="0"/>
              </a:rPr>
              <a:t>dataset </a:t>
            </a:r>
            <a:r>
              <a:rPr lang="en-GB" sz="3400" dirty="0">
                <a:latin typeface="Calibri" pitchFamily="34" charset="0"/>
              </a:rPr>
              <a:t>[2] </a:t>
            </a:r>
            <a:r>
              <a:rPr lang="en-GB" sz="3400" dirty="0" smtClean="0">
                <a:latin typeface="Calibri" pitchFamily="34" charset="0"/>
              </a:rPr>
              <a:t>. The </a:t>
            </a:r>
            <a:r>
              <a:rPr lang="en-GB" sz="3400" dirty="0">
                <a:latin typeface="Calibri" pitchFamily="34" charset="0"/>
              </a:rPr>
              <a:t>Common Voice </a:t>
            </a:r>
            <a:r>
              <a:rPr lang="en-GB" sz="3400" dirty="0" smtClean="0">
                <a:latin typeface="Calibri" pitchFamily="34" charset="0"/>
              </a:rPr>
              <a:t>Dataset project </a:t>
            </a:r>
            <a:r>
              <a:rPr lang="en-GB" sz="3400" dirty="0">
                <a:latin typeface="Calibri" pitchFamily="34" charset="0"/>
              </a:rPr>
              <a:t>consists of voice samples in short recordings </a:t>
            </a:r>
            <a:r>
              <a:rPr lang="en-GB" sz="3400" dirty="0" smtClean="0">
                <a:latin typeface="Calibri" pitchFamily="34" charset="0"/>
              </a:rPr>
              <a:t>of an average of 5 seconds per recording.  </a:t>
            </a:r>
            <a:r>
              <a:rPr lang="en-GB" sz="3400" dirty="0">
                <a:latin typeface="Calibri" pitchFamily="34" charset="0"/>
              </a:rPr>
              <a:t>The complete dataset is about 250 hours of recording divided into training, test and development subsets</a:t>
            </a:r>
            <a:r>
              <a:rPr lang="en-GB" sz="3400" dirty="0" smtClean="0">
                <a:latin typeface="Calibri" pitchFamily="34" charset="0"/>
              </a:rPr>
              <a:t>.</a:t>
            </a:r>
            <a:endParaRPr lang="en-GB" sz="3400" dirty="0">
              <a:latin typeface="Calibri" pitchFamily="34" charset="0"/>
            </a:endParaRPr>
          </a:p>
        </p:txBody>
      </p:sp>
      <p:sp>
        <p:nvSpPr>
          <p:cNvPr id="34" name="Rectangle 33"/>
          <p:cNvSpPr/>
          <p:nvPr/>
        </p:nvSpPr>
        <p:spPr>
          <a:xfrm>
            <a:off x="1666081" y="19091616"/>
            <a:ext cx="12960000" cy="129266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7800" b="1" dirty="0">
                <a:solidFill>
                  <a:schemeClr val="accent3">
                    <a:lumMod val="20000"/>
                    <a:lumOff val="80000"/>
                  </a:schemeClr>
                </a:solidFill>
              </a:rPr>
              <a:t>Data Set and CTCC Model</a:t>
            </a:r>
          </a:p>
        </p:txBody>
      </p:sp>
      <p:sp>
        <p:nvSpPr>
          <p:cNvPr id="12" name="Text Box 191"/>
          <p:cNvSpPr txBox="1">
            <a:spLocks noChangeArrowheads="1"/>
          </p:cNvSpPr>
          <p:nvPr/>
        </p:nvSpPr>
        <p:spPr bwMode="auto">
          <a:xfrm>
            <a:off x="28194774" y="15863050"/>
            <a:ext cx="12960000" cy="5189220"/>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400" dirty="0">
                <a:latin typeface="Calibri" pitchFamily="34" charset="0"/>
              </a:rPr>
              <a:t>The results showed that the training of the model was heading towards a very slow convergence as indicated by the slow decrements in training loss.  However, we perceive that given the complete dataset to train the model will not only converge but also show improvements in word error rates</a:t>
            </a:r>
            <a:r>
              <a:rPr lang="en-US" sz="3400" dirty="0" smtClean="0">
                <a:latin typeface="Calibri" pitchFamily="34" charset="0"/>
              </a:rPr>
              <a:t>.</a:t>
            </a:r>
          </a:p>
          <a:p>
            <a:pPr eaLnBrk="1" hangingPunct="1"/>
            <a:endParaRPr lang="en-US" sz="3400" dirty="0">
              <a:latin typeface="Calibri" pitchFamily="34" charset="0"/>
            </a:endParaRPr>
          </a:p>
          <a:p>
            <a:pPr eaLnBrk="1" hangingPunct="1"/>
            <a:r>
              <a:rPr lang="en-US" sz="3400" dirty="0" smtClean="0">
                <a:latin typeface="Calibri" pitchFamily="34" charset="0"/>
              </a:rPr>
              <a:t>The next phase in this research will obtain results from MFCC feature-based Bi-RNN speech models to serve as the baseline.  Researchers </a:t>
            </a:r>
            <a:r>
              <a:rPr lang="en-US" sz="3400">
                <a:latin typeface="Calibri" pitchFamily="34" charset="0"/>
              </a:rPr>
              <a:t>seek </a:t>
            </a:r>
            <a:r>
              <a:rPr lang="en-US" sz="3400" smtClean="0">
                <a:latin typeface="Calibri" pitchFamily="34" charset="0"/>
              </a:rPr>
              <a:t>partnership(s) </a:t>
            </a:r>
            <a:r>
              <a:rPr lang="en-US" sz="3400" dirty="0">
                <a:latin typeface="Calibri" pitchFamily="34" charset="0"/>
              </a:rPr>
              <a:t>to facilitate this</a:t>
            </a:r>
            <a:r>
              <a:rPr lang="en-US" sz="3400" dirty="0" smtClean="0">
                <a:latin typeface="Calibri" pitchFamily="34" charset="0"/>
              </a:rPr>
              <a:t>.</a:t>
            </a:r>
            <a:endParaRPr lang="en-US" sz="3400" dirty="0">
              <a:latin typeface="Calibri" pitchFamily="34" charset="0"/>
            </a:endParaRPr>
          </a:p>
        </p:txBody>
      </p:sp>
      <p:sp>
        <p:nvSpPr>
          <p:cNvPr id="35" name="Rectangle 34"/>
          <p:cNvSpPr/>
          <p:nvPr/>
        </p:nvSpPr>
        <p:spPr>
          <a:xfrm>
            <a:off x="28194774" y="14674056"/>
            <a:ext cx="12960000" cy="118899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00" b="1" dirty="0">
                <a:solidFill>
                  <a:schemeClr val="accent3">
                    <a:lumMod val="20000"/>
                    <a:lumOff val="80000"/>
                  </a:schemeClr>
                </a:solidFill>
              </a:rPr>
              <a:t>Discussion</a:t>
            </a:r>
          </a:p>
        </p:txBody>
      </p:sp>
      <p:sp>
        <p:nvSpPr>
          <p:cNvPr id="14" name="Text Box 193"/>
          <p:cNvSpPr txBox="1">
            <a:spLocks noChangeArrowheads="1"/>
          </p:cNvSpPr>
          <p:nvPr/>
        </p:nvSpPr>
        <p:spPr bwMode="auto">
          <a:xfrm>
            <a:off x="28194774" y="22540337"/>
            <a:ext cx="12960000" cy="2573119"/>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400" dirty="0">
                <a:latin typeface="Calibri" pitchFamily="34" charset="0"/>
              </a:rPr>
              <a:t>We show in this work that Deep Scattering features derived from wavelet filter operations on audio data produce viable feature candidates for end-to-end training of Automatic speech recognition models</a:t>
            </a:r>
            <a:r>
              <a:rPr lang="en-US" sz="3400" dirty="0" smtClean="0">
                <a:latin typeface="Calibri" pitchFamily="34" charset="0"/>
              </a:rPr>
              <a:t>. </a:t>
            </a:r>
            <a:endParaRPr lang="en-US" sz="3400" dirty="0">
              <a:latin typeface="Calibri" pitchFamily="34" charset="0"/>
            </a:endParaRPr>
          </a:p>
        </p:txBody>
      </p:sp>
      <p:sp>
        <p:nvSpPr>
          <p:cNvPr id="36" name="Rectangle 35"/>
          <p:cNvSpPr/>
          <p:nvPr/>
        </p:nvSpPr>
        <p:spPr>
          <a:xfrm>
            <a:off x="28194774" y="21396823"/>
            <a:ext cx="12960000" cy="118899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00" b="1" dirty="0" smtClean="0">
                <a:solidFill>
                  <a:schemeClr val="accent3">
                    <a:lumMod val="20000"/>
                    <a:lumOff val="80000"/>
                  </a:schemeClr>
                </a:solidFill>
              </a:rPr>
              <a:t>Conclusion</a:t>
            </a:r>
            <a:endParaRPr lang="en-US" sz="7800" b="1" dirty="0">
              <a:solidFill>
                <a:schemeClr val="accent3">
                  <a:lumMod val="20000"/>
                  <a:lumOff val="80000"/>
                </a:schemeClr>
              </a:solidFill>
            </a:endParaRP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373339531"/>
              </p:ext>
            </p:extLst>
          </p:nvPr>
        </p:nvGraphicFramePr>
        <p:xfrm>
          <a:off x="28180707" y="9087025"/>
          <a:ext cx="12960001" cy="5326318"/>
        </p:xfrm>
        <a:graphic>
          <a:graphicData uri="http://schemas.openxmlformats.org/drawingml/2006/table">
            <a:tbl>
              <a:tblPr firstRow="1" bandRow="1">
                <a:tableStyleId>{F5AB1C69-6EDB-4FF4-983F-18BD219EF322}</a:tableStyleId>
              </a:tblPr>
              <a:tblGrid>
                <a:gridCol w="4344546">
                  <a:extLst>
                    <a:ext uri="{9D8B030D-6E8A-4147-A177-3AD203B41FA5}">
                      <a16:colId xmlns:a16="http://schemas.microsoft.com/office/drawing/2014/main" val="20000"/>
                    </a:ext>
                  </a:extLst>
                </a:gridCol>
                <a:gridCol w="2364028">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gridCol w="3127227">
                  <a:extLst>
                    <a:ext uri="{9D8B030D-6E8A-4147-A177-3AD203B41FA5}">
                      <a16:colId xmlns:a16="http://schemas.microsoft.com/office/drawing/2014/main" val="20003"/>
                    </a:ext>
                  </a:extLst>
                </a:gridCol>
              </a:tblGrid>
              <a:tr h="1027535">
                <a:tc>
                  <a:txBody>
                    <a:bodyPr/>
                    <a:lstStyle/>
                    <a:p>
                      <a:r>
                        <a:rPr lang="en-US" sz="3600" dirty="0" smtClean="0"/>
                        <a:t>Experiment</a:t>
                      </a:r>
                      <a:endParaRPr lang="en-US" sz="3600" dirty="0"/>
                    </a:p>
                  </a:txBody>
                  <a:tcPr marL="118899" marR="118899" marT="59449" marB="59449" anchor="ctr">
                    <a:solidFill>
                      <a:schemeClr val="accent1">
                        <a:lumMod val="75000"/>
                      </a:schemeClr>
                    </a:solidFill>
                  </a:tcPr>
                </a:tc>
                <a:tc>
                  <a:txBody>
                    <a:bodyPr/>
                    <a:lstStyle/>
                    <a:p>
                      <a:pPr algn="ctr"/>
                      <a:r>
                        <a:rPr lang="en-US" sz="3600" dirty="0" smtClean="0"/>
                        <a:t>Hours</a:t>
                      </a:r>
                      <a:r>
                        <a:rPr lang="en-US" sz="3600" baseline="0" dirty="0" smtClean="0"/>
                        <a:t> of speech</a:t>
                      </a:r>
                      <a:endParaRPr lang="en-US" sz="3600" dirty="0"/>
                    </a:p>
                  </a:txBody>
                  <a:tcPr marL="118899" marR="118899" marT="59449" marB="59449" anchor="ctr">
                    <a:solidFill>
                      <a:schemeClr val="accent1">
                        <a:lumMod val="75000"/>
                      </a:schemeClr>
                    </a:solidFill>
                  </a:tcPr>
                </a:tc>
                <a:tc>
                  <a:txBody>
                    <a:bodyPr/>
                    <a:lstStyle/>
                    <a:p>
                      <a:pPr algn="ctr"/>
                      <a:r>
                        <a:rPr lang="en-US" sz="3600" dirty="0" smtClean="0"/>
                        <a:t>Total</a:t>
                      </a:r>
                      <a:r>
                        <a:rPr lang="en-US" sz="3600" baseline="0" dirty="0" smtClean="0"/>
                        <a:t> Training Time</a:t>
                      </a:r>
                      <a:endParaRPr lang="en-US" sz="3600" dirty="0"/>
                    </a:p>
                  </a:txBody>
                  <a:tcPr marL="118899" marR="118899" marT="59449" marB="59449" anchor="ctr">
                    <a:solidFill>
                      <a:schemeClr val="accent1">
                        <a:lumMod val="75000"/>
                      </a:schemeClr>
                    </a:solidFill>
                  </a:tcPr>
                </a:tc>
                <a:tc>
                  <a:txBody>
                    <a:bodyPr/>
                    <a:lstStyle/>
                    <a:p>
                      <a:pPr algn="ctr"/>
                      <a:r>
                        <a:rPr lang="en-US" sz="3600" dirty="0" smtClean="0"/>
                        <a:t>Estimated</a:t>
                      </a:r>
                      <a:r>
                        <a:rPr lang="en-US" sz="3600" baseline="0" dirty="0" smtClean="0"/>
                        <a:t> Training</a:t>
                      </a:r>
                      <a:endParaRPr lang="en-US" sz="3600" dirty="0"/>
                    </a:p>
                  </a:txBody>
                  <a:tcPr marL="118899" marR="118899" marT="59449" marB="59449" anchor="ctr">
                    <a:solidFill>
                      <a:schemeClr val="accent1">
                        <a:lumMod val="75000"/>
                      </a:schemeClr>
                    </a:solidFill>
                  </a:tcPr>
                </a:tc>
                <a:extLst>
                  <a:ext uri="{0D108BD9-81ED-4DB2-BD59-A6C34878D82A}">
                    <a16:rowId xmlns:a16="http://schemas.microsoft.com/office/drawing/2014/main" val="10000"/>
                  </a:ext>
                </a:extLst>
              </a:tr>
              <a:tr h="1027535">
                <a:tc>
                  <a:txBody>
                    <a:bodyPr/>
                    <a:lstStyle/>
                    <a:p>
                      <a:r>
                        <a:rPr lang="en-US" sz="3600" dirty="0" smtClean="0"/>
                        <a:t>1. 2xGPU 10GB</a:t>
                      </a:r>
                      <a:r>
                        <a:rPr lang="en-US" sz="3600" baseline="0" dirty="0" smtClean="0"/>
                        <a:t> RAM</a:t>
                      </a:r>
                      <a:endParaRPr lang="en-US" sz="3600" dirty="0"/>
                    </a:p>
                  </a:txBody>
                  <a:tcPr marL="118899" marR="118899" marT="59449" marB="59449" anchor="ctr"/>
                </a:tc>
                <a:tc>
                  <a:txBody>
                    <a:bodyPr/>
                    <a:lstStyle/>
                    <a:p>
                      <a:pPr algn="ctr"/>
                      <a:r>
                        <a:rPr lang="en-US" sz="3600" dirty="0" smtClean="0"/>
                        <a:t>1</a:t>
                      </a:r>
                      <a:endParaRPr lang="en-US" sz="3600" dirty="0"/>
                    </a:p>
                  </a:txBody>
                  <a:tcPr marL="118899" marR="118899" marT="59449" marB="59449" anchor="ctr"/>
                </a:tc>
                <a:tc>
                  <a:txBody>
                    <a:bodyPr/>
                    <a:lstStyle/>
                    <a:p>
                      <a:pPr algn="ctr"/>
                      <a:r>
                        <a:rPr lang="en-US" sz="3600" dirty="0" smtClean="0"/>
                        <a:t>7 days</a:t>
                      </a:r>
                      <a:endParaRPr lang="en-US" sz="3600" dirty="0"/>
                    </a:p>
                  </a:txBody>
                  <a:tcPr marL="118899" marR="118899" marT="59449" marB="59449" anchor="ctr"/>
                </a:tc>
                <a:tc>
                  <a:txBody>
                    <a:bodyPr/>
                    <a:lstStyle/>
                    <a:p>
                      <a:pPr algn="ctr"/>
                      <a:r>
                        <a:rPr lang="en-US" sz="3600" dirty="0" smtClean="0"/>
                        <a:t>Complete</a:t>
                      </a:r>
                      <a:endParaRPr lang="en-US" sz="3600" dirty="0"/>
                    </a:p>
                  </a:txBody>
                  <a:tcPr marL="118899" marR="118899" marT="59449" marB="59449" anchor="ctr"/>
                </a:tc>
                <a:extLst>
                  <a:ext uri="{0D108BD9-81ED-4DB2-BD59-A6C34878D82A}">
                    <a16:rowId xmlns:a16="http://schemas.microsoft.com/office/drawing/2014/main" val="10001"/>
                  </a:ext>
                </a:extLst>
              </a:tr>
              <a:tr h="1027535">
                <a:tc>
                  <a:txBody>
                    <a:bodyPr/>
                    <a:lstStyle/>
                    <a:p>
                      <a:r>
                        <a:rPr lang="en-US" sz="3600" dirty="0" smtClean="0"/>
                        <a:t>2. 2xGPU 10GB RAM</a:t>
                      </a:r>
                      <a:endParaRPr lang="en-US" sz="3600" dirty="0"/>
                    </a:p>
                  </a:txBody>
                  <a:tcPr marL="118899" marR="118899" marT="59449" marB="59449" anchor="ctr"/>
                </a:tc>
                <a:tc>
                  <a:txBody>
                    <a:bodyPr/>
                    <a:lstStyle/>
                    <a:p>
                      <a:pPr algn="ctr"/>
                      <a:r>
                        <a:rPr lang="en-US" sz="3600" dirty="0" smtClean="0"/>
                        <a:t>10</a:t>
                      </a:r>
                    </a:p>
                  </a:txBody>
                  <a:tcPr marL="118899" marR="118899" marT="59449" marB="59449" anchor="ctr"/>
                </a:tc>
                <a:tc>
                  <a:txBody>
                    <a:bodyPr/>
                    <a:lstStyle/>
                    <a:p>
                      <a:pPr algn="ctr"/>
                      <a:r>
                        <a:rPr lang="en-US" sz="3600" dirty="0" smtClean="0"/>
                        <a:t>150 days+</a:t>
                      </a:r>
                      <a:endParaRPr lang="en-US" sz="3600" dirty="0"/>
                    </a:p>
                  </a:txBody>
                  <a:tcPr marL="118899" marR="118899" marT="59449" marB="59449" anchor="ctr"/>
                </a:tc>
                <a:tc>
                  <a:txBody>
                    <a:bodyPr/>
                    <a:lstStyle/>
                    <a:p>
                      <a:pPr algn="ctr"/>
                      <a:r>
                        <a:rPr lang="en-US" sz="3600" dirty="0" smtClean="0"/>
                        <a:t>300</a:t>
                      </a:r>
                      <a:r>
                        <a:rPr lang="en-US" sz="3600" baseline="0" dirty="0" smtClean="0"/>
                        <a:t> days</a:t>
                      </a:r>
                      <a:endParaRPr lang="en-US" sz="3600" dirty="0"/>
                    </a:p>
                  </a:txBody>
                  <a:tcPr marL="118899" marR="118899" marT="59449" marB="59449" anchor="ctr"/>
                </a:tc>
                <a:extLst>
                  <a:ext uri="{0D108BD9-81ED-4DB2-BD59-A6C34878D82A}">
                    <a16:rowId xmlns:a16="http://schemas.microsoft.com/office/drawing/2014/main" val="10002"/>
                  </a:ext>
                </a:extLst>
              </a:tr>
              <a:tr h="1027535">
                <a:tc>
                  <a:txBody>
                    <a:bodyPr/>
                    <a:lstStyle/>
                    <a:p>
                      <a:r>
                        <a:rPr lang="en-US" sz="3600" dirty="0" smtClean="0"/>
                        <a:t>3. 5xGPU 15GB RAM</a:t>
                      </a:r>
                      <a:endParaRPr lang="en-US" sz="3600" dirty="0"/>
                    </a:p>
                  </a:txBody>
                  <a:tcPr marL="118899" marR="118899" marT="59449" marB="59449" anchor="ctr"/>
                </a:tc>
                <a:tc>
                  <a:txBody>
                    <a:bodyPr/>
                    <a:lstStyle/>
                    <a:p>
                      <a:pPr algn="ctr"/>
                      <a:r>
                        <a:rPr lang="en-US" sz="3600" dirty="0" smtClean="0"/>
                        <a:t>10</a:t>
                      </a:r>
                      <a:endParaRPr lang="en-US" sz="3600" dirty="0"/>
                    </a:p>
                  </a:txBody>
                  <a:tcPr marL="118899" marR="118899" marT="59449" marB="59449" anchor="ctr"/>
                </a:tc>
                <a:tc>
                  <a:txBody>
                    <a:bodyPr/>
                    <a:lstStyle/>
                    <a:p>
                      <a:pPr algn="ctr"/>
                      <a:r>
                        <a:rPr lang="en-US" sz="3600" dirty="0" smtClean="0"/>
                        <a:t>17 hours</a:t>
                      </a:r>
                      <a:endParaRPr lang="en-US" sz="3600" dirty="0"/>
                    </a:p>
                  </a:txBody>
                  <a:tcPr marL="118899" marR="118899" marT="59449" marB="59449" anchor="ctr"/>
                </a:tc>
                <a:tc>
                  <a:txBody>
                    <a:bodyPr/>
                    <a:lstStyle/>
                    <a:p>
                      <a:pPr algn="ctr"/>
                      <a:r>
                        <a:rPr lang="en-US" sz="3600" dirty="0" smtClean="0"/>
                        <a:t>Complete</a:t>
                      </a:r>
                      <a:endParaRPr lang="en-US" sz="3600" dirty="0"/>
                    </a:p>
                  </a:txBody>
                  <a:tcPr marL="118899" marR="118899" marT="59449" marB="59449" anchor="ctr"/>
                </a:tc>
                <a:extLst>
                  <a:ext uri="{0D108BD9-81ED-4DB2-BD59-A6C34878D82A}">
                    <a16:rowId xmlns:a16="http://schemas.microsoft.com/office/drawing/2014/main" val="10003"/>
                  </a:ext>
                </a:extLst>
              </a:tr>
              <a:tr h="1027535">
                <a:tc>
                  <a:txBody>
                    <a:bodyPr/>
                    <a:lstStyle/>
                    <a:p>
                      <a:r>
                        <a:rPr lang="en-US" sz="3600" dirty="0" smtClean="0"/>
                        <a:t>4. 5xGPU 15GB</a:t>
                      </a:r>
                      <a:r>
                        <a:rPr lang="en-US" sz="3600" baseline="0" dirty="0" smtClean="0"/>
                        <a:t> RAM</a:t>
                      </a:r>
                      <a:endParaRPr lang="en-US" sz="3600" dirty="0"/>
                    </a:p>
                  </a:txBody>
                  <a:tcPr marL="118899" marR="118899" marT="59449" marB="59449" anchor="ctr"/>
                </a:tc>
                <a:tc>
                  <a:txBody>
                    <a:bodyPr/>
                    <a:lstStyle/>
                    <a:p>
                      <a:pPr algn="ctr"/>
                      <a:r>
                        <a:rPr lang="en-US" sz="3600" dirty="0" smtClean="0"/>
                        <a:t>40</a:t>
                      </a:r>
                      <a:endParaRPr lang="en-US" sz="3600" dirty="0"/>
                    </a:p>
                  </a:txBody>
                  <a:tcPr marL="118899" marR="118899" marT="59449" marB="59449" anchor="ctr"/>
                </a:tc>
                <a:tc>
                  <a:txBody>
                    <a:bodyPr/>
                    <a:lstStyle/>
                    <a:p>
                      <a:pPr algn="ctr"/>
                      <a:r>
                        <a:rPr lang="en-US" sz="3600" dirty="0" smtClean="0"/>
                        <a:t>2</a:t>
                      </a:r>
                      <a:r>
                        <a:rPr lang="en-US" sz="3600" baseline="0" dirty="0" smtClean="0"/>
                        <a:t> days+</a:t>
                      </a:r>
                      <a:endParaRPr lang="en-US" sz="3600" dirty="0"/>
                    </a:p>
                  </a:txBody>
                  <a:tcPr marL="118899" marR="118899" marT="59449" marB="59449" anchor="ctr"/>
                </a:tc>
                <a:tc>
                  <a:txBody>
                    <a:bodyPr/>
                    <a:lstStyle/>
                    <a:p>
                      <a:pPr algn="ctr"/>
                      <a:r>
                        <a:rPr lang="en-US" sz="3600" dirty="0" smtClean="0"/>
                        <a:t>10 days</a:t>
                      </a:r>
                      <a:endParaRPr lang="en-US" sz="3600" dirty="0"/>
                    </a:p>
                  </a:txBody>
                  <a:tcPr marL="118899" marR="118899" marT="59449" marB="59449" anchor="ctr"/>
                </a:tc>
                <a:extLst>
                  <a:ext uri="{0D108BD9-81ED-4DB2-BD59-A6C34878D82A}">
                    <a16:rowId xmlns:a16="http://schemas.microsoft.com/office/drawing/2014/main" val="1210036602"/>
                  </a:ext>
                </a:extLst>
              </a:tr>
            </a:tbl>
          </a:graphicData>
        </a:graphic>
      </p:graphicFrame>
      <p:sp>
        <p:nvSpPr>
          <p:cNvPr id="33" name="Rectangle 32"/>
          <p:cNvSpPr/>
          <p:nvPr/>
        </p:nvSpPr>
        <p:spPr>
          <a:xfrm>
            <a:off x="1666081" y="13388485"/>
            <a:ext cx="12960000" cy="129266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7800" b="1" dirty="0">
                <a:solidFill>
                  <a:schemeClr val="accent3">
                    <a:lumMod val="20000"/>
                    <a:lumOff val="80000"/>
                  </a:schemeClr>
                </a:solidFill>
              </a:rPr>
              <a:t>Introduction</a:t>
            </a:r>
          </a:p>
        </p:txBody>
      </p:sp>
      <p:sp>
        <p:nvSpPr>
          <p:cNvPr id="11" name="Text Box 190"/>
          <p:cNvSpPr txBox="1">
            <a:spLocks noChangeArrowheads="1"/>
          </p:cNvSpPr>
          <p:nvPr/>
        </p:nvSpPr>
        <p:spPr bwMode="auto">
          <a:xfrm>
            <a:off x="1666081" y="14629310"/>
            <a:ext cx="12960000" cy="3619559"/>
          </a:xfrm>
          <a:prstGeom prst="rect">
            <a:avLst/>
          </a:prstGeom>
          <a:solidFill>
            <a:schemeClr val="bg1"/>
          </a:solidFill>
          <a:ln w="12700">
            <a:solidFill>
              <a:schemeClr val="accent1">
                <a:lumMod val="75000"/>
              </a:schemeClr>
            </a:solidFill>
          </a:ln>
          <a:effectLst/>
        </p:spPr>
        <p:txBody>
          <a:bodyPr lIns="237797" tIns="237797" rIns="237797" bIns="23779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3400" dirty="0" smtClean="0">
                <a:latin typeface="+mn-lt"/>
              </a:rPr>
              <a:t>CTCC [3] models </a:t>
            </a:r>
            <a:r>
              <a:rPr lang="en-GB" sz="3400" dirty="0">
                <a:latin typeface="+mn-lt"/>
              </a:rPr>
              <a:t>currently have been developed using standard MFCC features.  The model developed in this work employs </a:t>
            </a:r>
            <a:r>
              <a:rPr lang="en-GB" sz="3400" dirty="0" smtClean="0">
                <a:latin typeface="+mn-lt"/>
              </a:rPr>
              <a:t>deep </a:t>
            </a:r>
            <a:r>
              <a:rPr lang="en-GB" sz="3400" dirty="0">
                <a:latin typeface="+mn-lt"/>
              </a:rPr>
              <a:t>scattering features which compared to MFCC posses </a:t>
            </a:r>
            <a:r>
              <a:rPr lang="en-GB" sz="3400" dirty="0" smtClean="0">
                <a:latin typeface="+mn-lt"/>
              </a:rPr>
              <a:t>a greater </a:t>
            </a:r>
            <a:r>
              <a:rPr lang="en-GB" sz="3400" dirty="0">
                <a:latin typeface="+mn-lt"/>
              </a:rPr>
              <a:t>number of features </a:t>
            </a:r>
            <a:r>
              <a:rPr lang="en-GB" sz="3400" dirty="0" smtClean="0">
                <a:latin typeface="+mn-lt"/>
              </a:rPr>
              <a:t>of </a:t>
            </a:r>
            <a:r>
              <a:rPr lang="en-GB" sz="3400" dirty="0">
                <a:latin typeface="+mn-lt"/>
              </a:rPr>
              <a:t>a higher dimension (</a:t>
            </a:r>
            <a:r>
              <a:rPr lang="en-GB" sz="3400" dirty="0" smtClean="0">
                <a:latin typeface="+mn-lt"/>
              </a:rPr>
              <a:t>165 </a:t>
            </a:r>
            <a:r>
              <a:rPr lang="en-GB" sz="3400" dirty="0">
                <a:latin typeface="+mn-lt"/>
              </a:rPr>
              <a:t>compared to 39).  These deep scattering vectors have been shown to perform well on music genre </a:t>
            </a:r>
            <a:r>
              <a:rPr lang="en-GB" sz="3400" dirty="0" smtClean="0">
                <a:latin typeface="+mn-lt"/>
              </a:rPr>
              <a:t>classification[1] </a:t>
            </a:r>
            <a:r>
              <a:rPr lang="en-GB" sz="3400" dirty="0">
                <a:latin typeface="+mn-lt"/>
              </a:rPr>
              <a:t>and TIMIT phone </a:t>
            </a:r>
            <a:r>
              <a:rPr lang="en-GB" sz="3400" dirty="0" smtClean="0">
                <a:latin typeface="+mn-lt"/>
              </a:rPr>
              <a:t>recognition[6].</a:t>
            </a:r>
            <a:endParaRPr lang="en-US" sz="3400" dirty="0">
              <a:latin typeface="+mn-lt"/>
            </a:endParaRPr>
          </a:p>
        </p:txBody>
      </p:sp>
      <p:sp>
        <p:nvSpPr>
          <p:cNvPr id="45" name="Rectangle 44"/>
          <p:cNvSpPr/>
          <p:nvPr/>
        </p:nvSpPr>
        <p:spPr>
          <a:xfrm>
            <a:off x="28180709" y="3777456"/>
            <a:ext cx="12960000" cy="118899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00" b="1" dirty="0" smtClean="0">
                <a:solidFill>
                  <a:schemeClr val="accent3">
                    <a:lumMod val="20000"/>
                    <a:lumOff val="80000"/>
                  </a:schemeClr>
                </a:solidFill>
              </a:rPr>
              <a:t>Results</a:t>
            </a:r>
            <a:endParaRPr lang="en-US" sz="7800" b="1" dirty="0">
              <a:solidFill>
                <a:schemeClr val="accent3">
                  <a:lumMod val="20000"/>
                  <a:lumOff val="80000"/>
                </a:schemeClr>
              </a:solidFill>
            </a:endParaRPr>
          </a:p>
        </p:txBody>
      </p:sp>
      <p:sp>
        <p:nvSpPr>
          <p:cNvPr id="53" name="Text Box 180"/>
          <p:cNvSpPr txBox="1">
            <a:spLocks noChangeArrowheads="1"/>
          </p:cNvSpPr>
          <p:nvPr/>
        </p:nvSpPr>
        <p:spPr bwMode="auto">
          <a:xfrm>
            <a:off x="28364815" y="8501856"/>
            <a:ext cx="6055825" cy="57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121" b="1" dirty="0">
                <a:latin typeface="Calibri" pitchFamily="34" charset="0"/>
              </a:rPr>
              <a:t>Table 1.</a:t>
            </a:r>
            <a:r>
              <a:rPr lang="en-US" sz="3121" dirty="0">
                <a:latin typeface="Calibri" pitchFamily="34" charset="0"/>
              </a:rPr>
              <a:t> CTCC Model Training Times.</a:t>
            </a:r>
          </a:p>
        </p:txBody>
      </p:sp>
      <p:graphicFrame>
        <p:nvGraphicFramePr>
          <p:cNvPr id="3" name="Chart 2"/>
          <p:cNvGraphicFramePr/>
          <p:nvPr>
            <p:extLst>
              <p:ext uri="{D42A27DB-BD31-4B8C-83A1-F6EECF244321}">
                <p14:modId xmlns:p14="http://schemas.microsoft.com/office/powerpoint/2010/main" val="962284573"/>
              </p:ext>
            </p:extLst>
          </p:nvPr>
        </p:nvGraphicFramePr>
        <p:xfrm>
          <a:off x="14943349" y="10787856"/>
          <a:ext cx="12600000" cy="5186512"/>
        </p:xfrm>
        <a:graphic>
          <a:graphicData uri="http://schemas.openxmlformats.org/drawingml/2006/chart">
            <c:chart xmlns:c="http://schemas.openxmlformats.org/drawingml/2006/chart" xmlns:r="http://schemas.openxmlformats.org/officeDocument/2006/relationships" r:id="rId2"/>
          </a:graphicData>
        </a:graphic>
      </p:graphicFrame>
      <p:sp>
        <p:nvSpPr>
          <p:cNvPr id="37" name="Text Box 180"/>
          <p:cNvSpPr txBox="1">
            <a:spLocks noChangeArrowheads="1"/>
          </p:cNvSpPr>
          <p:nvPr/>
        </p:nvSpPr>
        <p:spPr bwMode="auto">
          <a:xfrm>
            <a:off x="14894909" y="15969456"/>
            <a:ext cx="12600000" cy="105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121" b="1" dirty="0">
                <a:latin typeface="Calibri" pitchFamily="34" charset="0"/>
              </a:rPr>
              <a:t>Figure 2.</a:t>
            </a:r>
            <a:r>
              <a:rPr lang="en-US" sz="3121" dirty="0">
                <a:latin typeface="Calibri" pitchFamily="34" charset="0"/>
              </a:rPr>
              <a:t> WER, where w &lt; x &lt; y &lt; z are taken arbitrarily across the total number of epochs</a:t>
            </a:r>
          </a:p>
        </p:txBody>
      </p:sp>
      <p:graphicFrame>
        <p:nvGraphicFramePr>
          <p:cNvPr id="46" name="Chart 45"/>
          <p:cNvGraphicFramePr/>
          <p:nvPr>
            <p:extLst>
              <p:ext uri="{D42A27DB-BD31-4B8C-83A1-F6EECF244321}">
                <p14:modId xmlns:p14="http://schemas.microsoft.com/office/powerpoint/2010/main" val="206291422"/>
              </p:ext>
            </p:extLst>
          </p:nvPr>
        </p:nvGraphicFramePr>
        <p:xfrm>
          <a:off x="14851243" y="3805872"/>
          <a:ext cx="12600000" cy="5867119"/>
        </p:xfrm>
        <a:graphic>
          <a:graphicData uri="http://schemas.openxmlformats.org/drawingml/2006/chart">
            <c:chart xmlns:c="http://schemas.openxmlformats.org/drawingml/2006/chart" xmlns:r="http://schemas.openxmlformats.org/officeDocument/2006/relationships" r:id="rId3"/>
          </a:graphicData>
        </a:graphic>
      </p:graphicFrame>
      <p:sp>
        <p:nvSpPr>
          <p:cNvPr id="47" name="Text Box 180"/>
          <p:cNvSpPr txBox="1">
            <a:spLocks noChangeArrowheads="1"/>
          </p:cNvSpPr>
          <p:nvPr/>
        </p:nvSpPr>
        <p:spPr bwMode="auto">
          <a:xfrm>
            <a:off x="14955890" y="9721056"/>
            <a:ext cx="12600000" cy="105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121" b="1" dirty="0">
                <a:latin typeface="Calibri" pitchFamily="34" charset="0"/>
              </a:rPr>
              <a:t>Figure 1.</a:t>
            </a:r>
            <a:r>
              <a:rPr lang="en-US" sz="3121" dirty="0">
                <a:latin typeface="Calibri" pitchFamily="34" charset="0"/>
              </a:rPr>
              <a:t> Training Loss, where w &lt; x &lt; y &lt; z are taken arbitrarily across the total number of epochs</a:t>
            </a:r>
          </a:p>
        </p:txBody>
      </p:sp>
      <p:grpSp>
        <p:nvGrpSpPr>
          <p:cNvPr id="16" name="Group 15"/>
          <p:cNvGrpSpPr/>
          <p:nvPr/>
        </p:nvGrpSpPr>
        <p:grpSpPr>
          <a:xfrm>
            <a:off x="2809080" y="272256"/>
            <a:ext cx="37595599" cy="3018409"/>
            <a:chOff x="1524000" y="661442"/>
            <a:chExt cx="29565599" cy="4213036"/>
          </a:xfrm>
        </p:grpSpPr>
        <p:grpSp>
          <p:nvGrpSpPr>
            <p:cNvPr id="9" name="Group 8"/>
            <p:cNvGrpSpPr/>
            <p:nvPr/>
          </p:nvGrpSpPr>
          <p:grpSpPr>
            <a:xfrm>
              <a:off x="9139988" y="661442"/>
              <a:ext cx="21949611" cy="4213036"/>
              <a:chOff x="8225589" y="739964"/>
              <a:chExt cx="21949611" cy="4213036"/>
            </a:xfrm>
          </p:grpSpPr>
          <p:sp>
            <p:nvSpPr>
              <p:cNvPr id="4" name="Text Box 122"/>
              <p:cNvSpPr txBox="1">
                <a:spLocks noChangeArrowheads="1"/>
              </p:cNvSpPr>
              <p:nvPr/>
            </p:nvSpPr>
            <p:spPr bwMode="auto">
              <a:xfrm>
                <a:off x="8225589" y="739964"/>
                <a:ext cx="21945600" cy="1992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37797" tIns="594497" rIns="237797" bIns="594497"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GB" sz="10401" b="1" dirty="0">
                    <a:solidFill>
                      <a:schemeClr val="accent3">
                        <a:lumMod val="20000"/>
                        <a:lumOff val="80000"/>
                      </a:schemeClr>
                    </a:solidFill>
                    <a:latin typeface="+mn-lt"/>
                  </a:rPr>
                  <a:t>Deep Scattering End-to-End Speech Recognition</a:t>
                </a:r>
                <a:endParaRPr lang="en-US" sz="10401"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8229600" y="2667000"/>
                <a:ext cx="21945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37797" tIns="237797" rIns="237797" bIns="23779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243" dirty="0">
                    <a:solidFill>
                      <a:schemeClr val="accent3">
                        <a:lumMod val="20000"/>
                        <a:lumOff val="80000"/>
                      </a:schemeClr>
                    </a:solidFill>
                    <a:latin typeface="+mn-lt"/>
                  </a:rPr>
                  <a:t>Iyalla John Alamina</a:t>
                </a:r>
                <a:r>
                  <a:rPr lang="en-US" sz="6243" baseline="30000" dirty="0">
                    <a:solidFill>
                      <a:schemeClr val="accent3">
                        <a:lumMod val="20000"/>
                        <a:lumOff val="80000"/>
                      </a:schemeClr>
                    </a:solidFill>
                    <a:latin typeface="+mn-lt"/>
                  </a:rPr>
                  <a:t>1</a:t>
                </a:r>
                <a:r>
                  <a:rPr lang="en-US" sz="6243" dirty="0">
                    <a:solidFill>
                      <a:schemeClr val="accent3">
                        <a:lumMod val="20000"/>
                        <a:lumOff val="80000"/>
                      </a:schemeClr>
                    </a:solidFill>
                    <a:latin typeface="+mn-lt"/>
                  </a:rPr>
                  <a:t>; David Wilson, PhD</a:t>
                </a:r>
                <a:r>
                  <a:rPr lang="en-US" sz="6243" baseline="30000" dirty="0">
                    <a:solidFill>
                      <a:schemeClr val="accent3">
                        <a:lumMod val="20000"/>
                        <a:lumOff val="80000"/>
                      </a:schemeClr>
                    </a:solidFill>
                    <a:latin typeface="+mn-lt"/>
                  </a:rPr>
                  <a:t>1</a:t>
                </a:r>
                <a:r>
                  <a:rPr lang="en-US" sz="6243" dirty="0">
                    <a:solidFill>
                      <a:schemeClr val="accent3">
                        <a:lumMod val="20000"/>
                        <a:lumOff val="80000"/>
                      </a:schemeClr>
                    </a:solidFill>
                    <a:latin typeface="+mn-lt"/>
                  </a:rPr>
                  <a:t>; Andrew Crampton, PhD</a:t>
                </a:r>
                <a:r>
                  <a:rPr lang="en-US" sz="6243" baseline="30000" dirty="0">
                    <a:solidFill>
                      <a:schemeClr val="accent3">
                        <a:lumMod val="20000"/>
                        <a:lumOff val="80000"/>
                      </a:schemeClr>
                    </a:solidFill>
                    <a:latin typeface="+mn-lt"/>
                  </a:rPr>
                  <a:t>1</a:t>
                </a:r>
              </a:p>
              <a:p>
                <a:pPr algn="ctr" eaLnBrk="1" hangingPunct="1"/>
                <a:r>
                  <a:rPr lang="en-US" sz="6243" baseline="30000" dirty="0">
                    <a:solidFill>
                      <a:schemeClr val="accent3">
                        <a:lumMod val="20000"/>
                        <a:lumOff val="80000"/>
                      </a:schemeClr>
                    </a:solidFill>
                    <a:latin typeface="+mn-lt"/>
                  </a:rPr>
                  <a:t>1</a:t>
                </a:r>
                <a:r>
                  <a:rPr lang="en-US" sz="6243" dirty="0">
                    <a:solidFill>
                      <a:schemeClr val="accent3">
                        <a:lumMod val="20000"/>
                        <a:lumOff val="80000"/>
                      </a:schemeClr>
                    </a:solidFill>
                    <a:latin typeface="+mn-lt"/>
                  </a:rPr>
                  <a:t>University of Huddersfield, England, United Kingdom</a:t>
                </a:r>
              </a:p>
            </p:txBody>
          </p:sp>
        </p:grpSp>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000" y="906125"/>
              <a:ext cx="6610119" cy="3657600"/>
            </a:xfrm>
            <a:prstGeom prst="rect">
              <a:avLst/>
            </a:prstGeom>
          </p:spPr>
        </p:pic>
      </p:grpSp>
      <p:grpSp>
        <p:nvGrpSpPr>
          <p:cNvPr id="31" name="Group 30"/>
          <p:cNvGrpSpPr/>
          <p:nvPr/>
        </p:nvGrpSpPr>
        <p:grpSpPr>
          <a:xfrm>
            <a:off x="14932856" y="18550730"/>
            <a:ext cx="12714453" cy="5419726"/>
            <a:chOff x="15235215" y="17051133"/>
            <a:chExt cx="12714453" cy="5419726"/>
          </a:xfrm>
        </p:grpSpPr>
        <p:pic>
          <p:nvPicPr>
            <p:cNvPr id="1026" name="Picture 2" descr="DeepSpeech BRN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35215" y="17051133"/>
              <a:ext cx="5943600" cy="5219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stretch>
              <a:fillRect/>
            </a:stretch>
          </p:blipFill>
          <p:spPr>
            <a:xfrm>
              <a:off x="22592011" y="18068939"/>
              <a:ext cx="5357657" cy="3868520"/>
            </a:xfrm>
            <a:prstGeom prst="rect">
              <a:avLst/>
            </a:prstGeom>
          </p:spPr>
        </p:pic>
        <p:sp>
          <p:nvSpPr>
            <p:cNvPr id="17" name="Cross 16"/>
            <p:cNvSpPr/>
            <p:nvPr/>
          </p:nvSpPr>
          <p:spPr>
            <a:xfrm>
              <a:off x="21020881" y="18987533"/>
              <a:ext cx="1190130" cy="1096723"/>
            </a:xfrm>
            <a:prstGeom prst="plus">
              <a:avLst>
                <a:gd name="adj" fmla="val 3816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15610681" y="21404059"/>
              <a:ext cx="1066800" cy="10668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8" name="Oval 37"/>
            <p:cNvSpPr/>
            <p:nvPr/>
          </p:nvSpPr>
          <p:spPr>
            <a:xfrm>
              <a:off x="22259225" y="17109027"/>
              <a:ext cx="5575990" cy="5361831"/>
            </a:xfrm>
            <a:prstGeom prst="ellipse">
              <a:avLst/>
            </a:prstGeom>
            <a:noFill/>
            <a:ln w="9525"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cxnSp>
          <p:nvCxnSpPr>
            <p:cNvPr id="20" name="Straight Connector 19"/>
            <p:cNvCxnSpPr/>
            <p:nvPr/>
          </p:nvCxnSpPr>
          <p:spPr>
            <a:xfrm flipV="1">
              <a:off x="15991681" y="17341057"/>
              <a:ext cx="7924800" cy="408186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4"/>
              <a:endCxn id="38" idx="4"/>
            </p:cNvCxnSpPr>
            <p:nvPr/>
          </p:nvCxnSpPr>
          <p:spPr>
            <a:xfrm flipV="1">
              <a:off x="16144081" y="22470858"/>
              <a:ext cx="8903139"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8" name="Text Box 180"/>
          <p:cNvSpPr txBox="1">
            <a:spLocks noChangeArrowheads="1"/>
          </p:cNvSpPr>
          <p:nvPr/>
        </p:nvSpPr>
        <p:spPr bwMode="auto">
          <a:xfrm>
            <a:off x="14863808" y="24114577"/>
            <a:ext cx="12600000" cy="57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121" b="1" dirty="0">
                <a:latin typeface="Calibri" pitchFamily="34" charset="0"/>
              </a:rPr>
              <a:t>Figure </a:t>
            </a:r>
            <a:r>
              <a:rPr lang="en-US" sz="3121" b="1" dirty="0" smtClean="0">
                <a:latin typeface="Calibri" pitchFamily="34" charset="0"/>
              </a:rPr>
              <a:t>3.</a:t>
            </a:r>
            <a:r>
              <a:rPr lang="en-US" sz="3121" dirty="0" smtClean="0">
                <a:latin typeface="Calibri" pitchFamily="34" charset="0"/>
              </a:rPr>
              <a:t> Deep Scattering Bi-RNN CTCC Model</a:t>
            </a:r>
            <a:endParaRPr lang="en-US" sz="3121" dirty="0">
              <a:latin typeface="Calibri" pitchFamily="34" charset="0"/>
            </a:endParaRP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3214</TotalTime>
  <Words>681</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Iyalla Alamina (Researcher)</cp:lastModifiedBy>
  <cp:revision>106</cp:revision>
  <cp:lastPrinted>2019-06-20T13:23:27Z</cp:lastPrinted>
  <dcterms:created xsi:type="dcterms:W3CDTF">2013-02-10T21:14:48Z</dcterms:created>
  <dcterms:modified xsi:type="dcterms:W3CDTF">2019-06-21T08:18:38Z</dcterms:modified>
</cp:coreProperties>
</file>