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43891200"/>
  <p:notesSz cx="7004050" cy="929005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74" autoAdjust="0"/>
    <p:restoredTop sz="94629" autoAdjust="0"/>
  </p:normalViewPr>
  <p:slideViewPr>
    <p:cSldViewPr>
      <p:cViewPr>
        <p:scale>
          <a:sx n="40" d="100"/>
          <a:sy n="40" d="100"/>
        </p:scale>
        <p:origin x="1314" y="-1224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5E-4C48-8D53-A411FCBFE9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5E-4C48-8D53-A411FCBFE9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5E-4C48-8D53-A411FCBFE9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398080"/>
        <c:axId val="97186944"/>
      </c:barChart>
      <c:catAx>
        <c:axId val="903980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7186944"/>
        <c:crosses val="autoZero"/>
        <c:auto val="1"/>
        <c:lblAlgn val="ctr"/>
        <c:lblOffset val="100"/>
        <c:noMultiLvlLbl val="0"/>
      </c:catAx>
      <c:valAx>
        <c:axId val="971869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039808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2004000" y="0"/>
            <a:ext cx="914400" cy="4389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" cy="4389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2918400" cy="5486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38404800"/>
            <a:ext cx="32918400" cy="548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nstructions"/>
          <p:cNvSpPr/>
          <p:nvPr userDrawn="1"/>
        </p:nvSpPr>
        <p:spPr>
          <a:xfrm>
            <a:off x="-13716000" y="0"/>
            <a:ext cx="12801600" cy="43891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228600" rIns="228600" bIns="228600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9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96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6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48” high by 36” wide. It can be used to print any poster with a 4:3 aspect ratio.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9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9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  <a:endParaRPr sz="96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sz="6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6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6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sz="66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 this </a:t>
            </a:r>
            <a:r>
              <a:rPr lang="en-US" sz="6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66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6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6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66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9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96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9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6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66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6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6600" b="1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6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6600" baseline="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6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6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400"/>
              </a:spcAft>
            </a:pPr>
            <a:r>
              <a:rPr lang="en-US" sz="66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400"/>
              </a:spcAft>
            </a:pPr>
            <a:r>
              <a:rPr lang="en-US" sz="4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/>
            </a:r>
            <a:br>
              <a:rPr lang="en-US" sz="4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800" dirty="0" smtClean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832800" y="0"/>
            <a:ext cx="12801600" cy="43891200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400"/>
                </a:spcAft>
              </a:pPr>
              <a:r>
                <a:rPr lang="en-US" sz="9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96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9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96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r>
                <a:rPr lang="en-US" sz="6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66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r>
                <a:rPr lang="en-US" sz="66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66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66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66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66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lang="en-US" sz="66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lang="en-US" sz="66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lang="en-US" sz="66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lang="en-US" sz="66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lang="en-US" sz="66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lang="en-US" sz="66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lang="en-US" sz="66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lang="en-US" sz="66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endParaRPr lang="en-US" sz="66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r>
                <a:rPr lang="en-US" sz="66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r>
                <a:rPr lang="en-US" sz="9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r>
                <a:rPr lang="en-US" sz="66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66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6600" b="1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66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400"/>
                </a:spcAft>
              </a:pPr>
              <a:r>
                <a:rPr lang="en-US" sz="66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6600" baseline="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6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66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6600" baseline="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4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/>
              </a:r>
              <a:br>
                <a:rPr lang="en-US" sz="4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800" dirty="0" smtClean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2765" y="43476672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10241283"/>
            <a:ext cx="29626560" cy="28966163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6/19/2019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40680643"/>
            <a:ext cx="104241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40680643"/>
            <a:ext cx="7680960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4389120" rtl="0" eaLnBrk="1" latinLnBrk="0" hangingPunct="1"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438912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438912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438912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438912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828800" y="40050719"/>
            <a:ext cx="14173200" cy="2651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&lt;your name&gt;</a:t>
            </a:r>
          </a:p>
          <a:p>
            <a:r>
              <a:rPr lang="en-US" sz="3200" dirty="0" smtClean="0"/>
              <a:t>&lt;your organization&gt;</a:t>
            </a:r>
          </a:p>
          <a:p>
            <a:r>
              <a:rPr lang="en-US" sz="3200" dirty="0" smtClean="0"/>
              <a:t>Email:</a:t>
            </a:r>
          </a:p>
          <a:p>
            <a:r>
              <a:rPr lang="en-US" sz="3200" dirty="0" smtClean="0"/>
              <a:t>Website:</a:t>
            </a:r>
          </a:p>
          <a:p>
            <a:r>
              <a:rPr lang="en-US" sz="3200" dirty="0" smtClean="0"/>
              <a:t>Phone: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28800" y="38862000"/>
            <a:ext cx="26386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Contact</a:t>
            </a:r>
            <a:endParaRPr lang="en-US" sz="6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6916400" y="40050719"/>
            <a:ext cx="14173200" cy="2926080"/>
          </a:xfrm>
          <a:prstGeom prst="rect">
            <a:avLst/>
          </a:prstGeom>
          <a:noFill/>
        </p:spPr>
        <p:txBody>
          <a:bodyPr wrap="square" tIns="91440" bIns="91440" numCol="1" spcCol="457200" rtlCol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 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 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 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 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 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 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 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 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  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27" name="TextBox 26"/>
          <p:cNvSpPr txBox="1"/>
          <p:nvPr/>
        </p:nvSpPr>
        <p:spPr>
          <a:xfrm>
            <a:off x="16916400" y="38862000"/>
            <a:ext cx="36897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References</a:t>
            </a:r>
            <a:endParaRPr lang="en-US" sz="6000" b="1" dirty="0"/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1828800" y="7086600"/>
            <a:ext cx="14173200" cy="874085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dirty="0">
                <a:latin typeface="Calibri" pitchFamily="34" charset="0"/>
              </a:rPr>
              <a:t>This work explores the prospects of deep recurrent end-to-end architectures applied to speech recognition. Complementary aspects of developing speech recognition systems are eliminated by focusing on end-to-end speech units as a two-step process requiring a Connectionist Temporal Character Classification (CTCC) model and Language Model (LM) rather than a three-step process requiring an Acoustic model(AM), LM and phonetic dictionary. A two-step process rather than a three-step process is particularly desirable for low resource languages as resources are required to build only two models instead of three models.</a:t>
            </a:r>
          </a:p>
          <a:p>
            <a:pPr eaLnBrk="1" hangingPunct="1"/>
            <a:r>
              <a:rPr lang="en-GB" sz="3200" dirty="0">
                <a:latin typeface="Calibri" pitchFamily="34" charset="0"/>
              </a:rPr>
              <a:t> </a:t>
            </a:r>
          </a:p>
          <a:p>
            <a:pPr eaLnBrk="1" hangingPunct="1"/>
            <a:r>
              <a:rPr lang="en-GB" sz="3200" dirty="0">
                <a:latin typeface="Calibri" pitchFamily="34" charset="0"/>
              </a:rPr>
              <a:t>Our Bi-directional Recurrent neural network (Bi-RNN) end-to-end system, is augmented by features derived from a deep scattering network as opposed to the standard Mel </a:t>
            </a:r>
            <a:r>
              <a:rPr lang="en-GB" sz="3200" dirty="0" err="1">
                <a:latin typeface="Calibri" pitchFamily="34" charset="0"/>
              </a:rPr>
              <a:t>Cepstral</a:t>
            </a:r>
            <a:r>
              <a:rPr lang="en-GB" sz="3200" dirty="0">
                <a:latin typeface="Calibri" pitchFamily="34" charset="0"/>
              </a:rPr>
              <a:t> (MFCC) features used in state of the art acoustic models.  These specialised deep scattering features, consumed by the Bi-RNN, model a light-weight convolution network. This work shows that it is possible to build a speech model from a combination of deep scattering features and a Bi-RNN. There has been no record of deep scattering features being used in end-to-end bi-RNN speech models as far as we are aware.</a:t>
            </a:r>
            <a:endParaRPr lang="en-GB" sz="3200" dirty="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28800" y="6172200"/>
            <a:ext cx="141732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Abstract</a:t>
            </a:r>
            <a:endParaRPr lang="en-US" sz="6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6916400" y="7086600"/>
            <a:ext cx="14173200" cy="775596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sz="3200" dirty="0">
                <a:latin typeface="Calibri" pitchFamily="34" charset="0"/>
              </a:rPr>
              <a:t>GPU training of the speech model architecture developed above was done using Mozilla </a:t>
            </a:r>
            <a:r>
              <a:rPr lang="en-GB" sz="3200" dirty="0" err="1">
                <a:latin typeface="Calibri" pitchFamily="34" charset="0"/>
              </a:rPr>
              <a:t>deepspeech</a:t>
            </a:r>
            <a:r>
              <a:rPr lang="en-GB" sz="3200" dirty="0">
                <a:latin typeface="Calibri" pitchFamily="34" charset="0"/>
              </a:rPr>
              <a:t> \cite{</a:t>
            </a:r>
            <a:r>
              <a:rPr lang="en-GB" sz="3200" dirty="0" err="1">
                <a:latin typeface="Calibri" pitchFamily="34" charset="0"/>
              </a:rPr>
              <a:t>mdeepspeech</a:t>
            </a:r>
            <a:r>
              <a:rPr lang="en-GB" sz="3200" dirty="0">
                <a:latin typeface="Calibri" pitchFamily="34" charset="0"/>
              </a:rPr>
              <a:t>} implementation along with the accompanying Mozilla Common voice dataset  \cite{</a:t>
            </a:r>
            <a:r>
              <a:rPr lang="en-GB" sz="3200" dirty="0" err="1">
                <a:latin typeface="Calibri" pitchFamily="34" charset="0"/>
              </a:rPr>
              <a:t>mcvd</a:t>
            </a:r>
            <a:r>
              <a:rPr lang="en-GB" sz="3200" dirty="0">
                <a:latin typeface="Calibri" pitchFamily="34" charset="0"/>
              </a:rPr>
              <a:t>}.  The Common Voice Dataset project consists of voice samples in short recordings approximately 4 seconds each.  The complete dataset is about 250 hours of recording divided into training, test and development subsets</a:t>
            </a:r>
            <a:r>
              <a:rPr lang="en-GB" sz="3200" dirty="0" smtClean="0">
                <a:latin typeface="Calibri" pitchFamily="34" charset="0"/>
              </a:rPr>
              <a:t>.</a:t>
            </a:r>
          </a:p>
          <a:p>
            <a:pPr eaLnBrk="1" hangingPunct="1"/>
            <a:endParaRPr lang="en-GB" sz="3200" dirty="0">
              <a:latin typeface="Calibri" pitchFamily="34" charset="0"/>
            </a:endParaRPr>
          </a:p>
          <a:p>
            <a:pPr eaLnBrk="1" hangingPunct="1"/>
            <a:r>
              <a:rPr lang="en-GB" sz="3200" dirty="0" smtClean="0">
                <a:latin typeface="Calibri" pitchFamily="34" charset="0"/>
              </a:rPr>
              <a:t>A </a:t>
            </a:r>
            <a:r>
              <a:rPr lang="en-GB" sz="3200" dirty="0">
                <a:latin typeface="Calibri" pitchFamily="34" charset="0"/>
              </a:rPr>
              <a:t>total of four experiments were carried out on two different GPU configurations. The set of experiments was on a Two-GPU configuration having a total of 10 gigabytes of memory. While the second set of experiments was carried out on a 5-GPU set configuration having a total of 15 gigabytes of memory.  For each configuration two experiments were carried out on a small subset of the dataset then on a larger subset of the common voice dataset being used.   The various GPU configurations along with the training times is shown in table \ref{table06a_gputraining}.</a:t>
            </a:r>
            <a:r>
              <a:rPr lang="en-US" sz="3200" dirty="0" smtClean="0">
                <a:latin typeface="Calibri" pitchFamily="34" charset="0"/>
              </a:rPr>
              <a:t>.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828800" y="16137360"/>
            <a:ext cx="141732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Introduction</a:t>
            </a:r>
            <a:endParaRPr lang="en-US" sz="6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828800" y="26136600"/>
            <a:ext cx="14173200" cy="627864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>
                <a:latin typeface="Calibri" pitchFamily="34" charset="0"/>
              </a:rPr>
              <a:t>Click here to insert your </a:t>
            </a:r>
            <a:r>
              <a:rPr lang="en-US" sz="3200" dirty="0" smtClean="0">
                <a:latin typeface="Calibri" pitchFamily="34" charset="0"/>
              </a:rPr>
              <a:t>Methods and Materials </a:t>
            </a:r>
            <a:r>
              <a:rPr lang="en-US" sz="3200" dirty="0">
                <a:latin typeface="Calibri" pitchFamily="34" charset="0"/>
              </a:rPr>
              <a:t>text. Type it in or copy and paste from your Word document or other source.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This text box will automatically re-size to your text. To turn off that feature, right click inside this box and go to </a:t>
            </a:r>
            <a:r>
              <a:rPr lang="en-US" sz="3200" b="1" dirty="0">
                <a:latin typeface="Calibri" pitchFamily="34" charset="0"/>
              </a:rPr>
              <a:t>Format Shape, Text Box, Autofit</a:t>
            </a:r>
            <a:r>
              <a:rPr lang="en-US" sz="3200" dirty="0">
                <a:latin typeface="Calibri" pitchFamily="34" charset="0"/>
              </a:rPr>
              <a:t>, and select the “Do Not Autofit” radio button.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To change the font style of this text box: Click on the border once to highlight the entire text box, then select a different font or font size that suits you. This text is Calibri 32pt and is easily </a:t>
            </a:r>
            <a:r>
              <a:rPr lang="en-US" sz="3200" dirty="0" smtClean="0">
                <a:latin typeface="Calibri" pitchFamily="34" charset="0"/>
              </a:rPr>
              <a:t>read </a:t>
            </a:r>
            <a:r>
              <a:rPr lang="en-US" sz="3200" dirty="0">
                <a:latin typeface="Calibri" pitchFamily="34" charset="0"/>
              </a:rPr>
              <a:t>up to 4 feet away on a 48x36 poster.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Zoom out to 100% to preview what this will look like on your printed poster.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828800" y="25222200"/>
            <a:ext cx="141732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Methods and Materials</a:t>
            </a:r>
            <a:endParaRPr lang="en-US" sz="6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16916400" y="26944558"/>
            <a:ext cx="14173200" cy="627864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>
                <a:latin typeface="Calibri" pitchFamily="34" charset="0"/>
              </a:rPr>
              <a:t>Click here to insert your </a:t>
            </a:r>
            <a:r>
              <a:rPr lang="en-US" sz="3200" dirty="0" smtClean="0">
                <a:latin typeface="Calibri" pitchFamily="34" charset="0"/>
              </a:rPr>
              <a:t>Discussion </a:t>
            </a:r>
            <a:r>
              <a:rPr lang="en-US" sz="3200" dirty="0">
                <a:latin typeface="Calibri" pitchFamily="34" charset="0"/>
              </a:rPr>
              <a:t>text. Type it in or copy and paste from your Word document or other source.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This text box will automatically re-size to your text. To turn off that feature, right click inside this box and go to </a:t>
            </a:r>
            <a:r>
              <a:rPr lang="en-US" sz="3200" b="1" dirty="0">
                <a:latin typeface="Calibri" pitchFamily="34" charset="0"/>
              </a:rPr>
              <a:t>Format Shape, Text Box, Autofit</a:t>
            </a:r>
            <a:r>
              <a:rPr lang="en-US" sz="3200" dirty="0">
                <a:latin typeface="Calibri" pitchFamily="34" charset="0"/>
              </a:rPr>
              <a:t>, and select the “Do Not Autofit” radio button.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To change the font style of this text box: Click on the border once to highlight the entire text box, then select a different font or font size that suits you. This text is Calibri 32pt and is easily </a:t>
            </a:r>
            <a:r>
              <a:rPr lang="en-US" sz="3200" dirty="0" smtClean="0">
                <a:latin typeface="Calibri" pitchFamily="34" charset="0"/>
              </a:rPr>
              <a:t>read </a:t>
            </a:r>
            <a:r>
              <a:rPr lang="en-US" sz="3200" dirty="0">
                <a:latin typeface="Calibri" pitchFamily="34" charset="0"/>
              </a:rPr>
              <a:t>up to 4 feet away on a 48x36 poster.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Zoom out to 100% to preview what this will look like on your printed poster.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6916400" y="26030158"/>
            <a:ext cx="141732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Funding</a:t>
            </a:r>
            <a:endParaRPr lang="en-US" sz="6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16916400" y="34501455"/>
            <a:ext cx="14173200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82880" tIns="182880" rIns="182880" bIns="18288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>
                <a:latin typeface="Calibri" pitchFamily="34" charset="0"/>
              </a:rPr>
              <a:t>Click here to insert your </a:t>
            </a:r>
            <a:r>
              <a:rPr lang="en-US" sz="3200" dirty="0" smtClean="0">
                <a:latin typeface="Calibri" pitchFamily="34" charset="0"/>
              </a:rPr>
              <a:t>Conclusions text</a:t>
            </a:r>
            <a:r>
              <a:rPr lang="en-US" sz="3200" dirty="0">
                <a:latin typeface="Calibri" pitchFamily="34" charset="0"/>
              </a:rPr>
              <a:t>. Type it in or copy and paste from your Word document or other source.</a:t>
            </a: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dirty="0">
                <a:latin typeface="Calibri" pitchFamily="34" charset="0"/>
              </a:rPr>
              <a:t>This text box will automatically re-size to your text. To turn off that feature, right click inside this box and go to </a:t>
            </a:r>
            <a:r>
              <a:rPr lang="en-US" sz="3200" b="1" dirty="0">
                <a:latin typeface="Calibri" pitchFamily="34" charset="0"/>
              </a:rPr>
              <a:t>Format Shape, Text Box, Autofit</a:t>
            </a:r>
            <a:r>
              <a:rPr lang="en-US" sz="3200" dirty="0">
                <a:latin typeface="Calibri" pitchFamily="34" charset="0"/>
              </a:rPr>
              <a:t>, and select the “Do Not Autofit” radio button</a:t>
            </a:r>
            <a:r>
              <a:rPr lang="en-US" sz="3200" dirty="0" smtClean="0">
                <a:latin typeface="Calibri" pitchFamily="34" charset="0"/>
              </a:rPr>
              <a:t>.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6916400" y="33585912"/>
            <a:ext cx="141732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Conclusions</a:t>
            </a:r>
            <a:endParaRPr lang="en-US" sz="6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44" name="Content Placeholder 114" descr="Sample table with 4 columns, 7 rows." title="Sample Tabl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874787"/>
              </p:ext>
            </p:extLst>
          </p:nvPr>
        </p:nvGraphicFramePr>
        <p:xfrm>
          <a:off x="16916399" y="15674008"/>
          <a:ext cx="14173200" cy="316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4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023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Heading</a:t>
                      </a:r>
                      <a:endParaRPr lang="en-US" sz="3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Heading</a:t>
                      </a:r>
                      <a:endParaRPr lang="en-US" sz="3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Heading</a:t>
                      </a:r>
                      <a:endParaRPr lang="en-US" sz="32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23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Item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800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790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4001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23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Item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856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290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23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Item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228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134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238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90"/>
              <p:cNvSpPr txBox="1">
                <a:spLocks noChangeArrowheads="1"/>
              </p:cNvSpPr>
              <p:nvPr/>
            </p:nvSpPr>
            <p:spPr bwMode="auto">
              <a:xfrm>
                <a:off x="1828800" y="17051760"/>
                <a:ext cx="14173200" cy="778944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 lIns="182880" tIns="182880" rIns="182880" bIns="182880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3200" b="1" dirty="0" smtClean="0">
                    <a:latin typeface="+mn-lt"/>
                  </a:rPr>
                  <a:t>Genigraphics®</a:t>
                </a:r>
                <a:r>
                  <a:rPr lang="en-US" sz="3200" dirty="0">
                    <a:latin typeface="+mn-lt"/>
                  </a:rPr>
                  <a:t> has provided this template to assist in preparation of a medical or scientific research poster. The dimensions are set to 48” high by </a:t>
                </a:r>
                <a:r>
                  <a:rPr lang="en-US" sz="3200" dirty="0" smtClean="0">
                    <a:latin typeface="+mn-lt"/>
                  </a:rPr>
                  <a:t>36” </a:t>
                </a:r>
                <a:r>
                  <a:rPr lang="en-US" sz="3200" dirty="0">
                    <a:latin typeface="+mn-lt"/>
                  </a:rPr>
                  <a:t>wide but prints can be scaled up or down in size to any dimension with a 4</a:t>
                </a:r>
                <a:r>
                  <a:rPr lang="en-US" sz="3200" dirty="0" smtClean="0">
                    <a:latin typeface="+mn-lt"/>
                  </a:rPr>
                  <a:t>:3 </a:t>
                </a:r>
                <a:r>
                  <a:rPr lang="en-US" sz="3200" dirty="0">
                    <a:latin typeface="+mn-lt"/>
                  </a:rPr>
                  <a:t>aspect ratio. For example, if you order a </a:t>
                </a:r>
                <a:r>
                  <a:rPr lang="en-US" sz="3200" dirty="0" smtClean="0">
                    <a:latin typeface="+mn-lt"/>
                  </a:rPr>
                  <a:t>40” </a:t>
                </a:r>
                <a:r>
                  <a:rPr lang="en-US" sz="3200" dirty="0">
                    <a:latin typeface="+mn-lt"/>
                  </a:rPr>
                  <a:t>x </a:t>
                </a:r>
                <a:r>
                  <a:rPr lang="en-US" sz="3200" dirty="0" smtClean="0">
                    <a:latin typeface="+mn-lt"/>
                  </a:rPr>
                  <a:t>30” </a:t>
                </a:r>
                <a:r>
                  <a:rPr lang="en-US" sz="3200" dirty="0">
                    <a:latin typeface="+mn-lt"/>
                  </a:rPr>
                  <a:t>poster using this template, we will print the file at </a:t>
                </a:r>
                <a:r>
                  <a:rPr lang="en-US" sz="3200" dirty="0" smtClean="0">
                    <a:latin typeface="+mn-lt"/>
                  </a:rPr>
                  <a:t>83.3% </a:t>
                </a:r>
                <a:r>
                  <a:rPr lang="en-US" sz="3200" dirty="0">
                    <a:latin typeface="+mn-lt"/>
                  </a:rPr>
                  <a:t>of its original size. </a:t>
                </a:r>
                <a:r>
                  <a:rPr lang="en-US" sz="3200" b="1" dirty="0">
                    <a:latin typeface="+mn-lt"/>
                  </a:rPr>
                  <a:t>The most critical factor is that your template and poster dimensions must be proportional:</a:t>
                </a:r>
              </a:p>
              <a:p>
                <a:pPr eaLnBrk="1" hangingPunct="1"/>
                <a:endParaRPr lang="en-US" sz="3200" b="1" dirty="0">
                  <a:latin typeface="+mn-lt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/>
                                </a:rPr>
                                <m:t>𝒕𝒆𝒎𝒑𝒍𝒂𝒕𝒆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𝒉𝒆𝒊𝒈𝒉𝒕</m:t>
                              </m:r>
                            </m:num>
                            <m:den>
                              <m:r>
                                <a:rPr lang="en-US" sz="3200" b="1" i="1">
                                  <a:latin typeface="Cambria Math"/>
                                </a:rPr>
                                <m:t>𝒕𝒆𝒎𝒑𝒍𝒂𝒕𝒆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𝒘𝒊𝒅𝒕𝒉</m:t>
                              </m:r>
                            </m:den>
                          </m:f>
                        </m:e>
                      </m:box>
                      <m:r>
                        <a:rPr lang="en-US" sz="3200" b="1" i="1" smtClean="0">
                          <a:latin typeface="Cambria Math"/>
                        </a:rPr>
                        <m:t> </m:t>
                      </m:r>
                      <m:r>
                        <a:rPr lang="en-US" sz="3200" b="1" i="1">
                          <a:latin typeface="Cambria Math"/>
                        </a:rPr>
                        <m:t>= </m:t>
                      </m:r>
                      <m:box>
                        <m:box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/>
                                </a:rPr>
                                <m:t>𝒅𝒆𝒔𝒊𝒓𝒆𝒅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𝒑𝒓𝒊𝒏𝒕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𝒉𝒆𝒊𝒈𝒉𝒕</m:t>
                              </m:r>
                            </m:num>
                            <m:den>
                              <m:r>
                                <a:rPr lang="en-US" sz="3200" b="1" i="1">
                                  <a:latin typeface="Cambria Math"/>
                                </a:rPr>
                                <m:t>𝒅𝒆𝒔𝒊𝒓𝒆𝒅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𝒑𝒓𝒊𝒏𝒕</m:t>
                              </m:r>
                              <m:r>
                                <a:rPr lang="en-US" sz="3200" b="1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3200" b="1" i="1" smtClean="0">
                                  <a:latin typeface="Cambria Math"/>
                                </a:rPr>
                                <m:t>𝒘𝒊𝒅𝒕𝒉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3200" b="1" dirty="0">
                  <a:latin typeface="+mn-lt"/>
                </a:endParaRPr>
              </a:p>
              <a:p>
                <a:pPr eaLnBrk="1" hangingPunct="1"/>
                <a:endParaRPr lang="en-US" sz="3200" dirty="0">
                  <a:latin typeface="+mn-lt"/>
                </a:endParaRPr>
              </a:p>
              <a:p>
                <a:pPr eaLnBrk="1" hangingPunct="1"/>
                <a:r>
                  <a:rPr lang="en-US" sz="3200" dirty="0">
                    <a:latin typeface="+mn-lt"/>
                  </a:rPr>
                  <a:t>Order your poster from Genigraphics and we will perform a free design review and advise you if we see anything that may be a concern for printing. We’ll even help tidy things up.</a:t>
                </a:r>
              </a:p>
              <a:p>
                <a:pPr eaLnBrk="1" hangingPunct="1"/>
                <a:endParaRPr lang="en-US" sz="3200" dirty="0">
                  <a:latin typeface="+mn-lt"/>
                </a:endParaRPr>
              </a:p>
              <a:p>
                <a:pPr eaLnBrk="1" hangingPunct="1"/>
                <a:r>
                  <a:rPr lang="en-US" sz="3200" dirty="0" smtClean="0">
                    <a:latin typeface="+mn-lt"/>
                  </a:rPr>
                  <a:t>.</a:t>
                </a:r>
                <a:endParaRPr lang="en-US" sz="3200" dirty="0">
                  <a:latin typeface="+mn-lt"/>
                </a:endParaRPr>
              </a:p>
            </p:txBody>
          </p:sp>
        </mc:Choice>
        <mc:Fallback>
          <p:sp>
            <p:nvSpPr>
              <p:cNvPr id="11" name="Text 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17051760"/>
                <a:ext cx="14173200" cy="7789440"/>
              </a:xfrm>
              <a:prstGeom prst="rect">
                <a:avLst/>
              </a:prstGeom>
              <a:blipFill>
                <a:blip r:embed="rId2"/>
                <a:stretch>
                  <a:fillRect l="-387" r="-645"/>
                </a:stretch>
              </a:blipFill>
              <a:ln w="12700">
                <a:solidFill>
                  <a:schemeClr val="accent1">
                    <a:lumMod val="7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16916400" y="6172200"/>
            <a:ext cx="141732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Results</a:t>
            </a:r>
            <a:endParaRPr lang="en-US" sz="6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Text Box 180"/>
          <p:cNvSpPr txBox="1">
            <a:spLocks noChangeArrowheads="1"/>
          </p:cNvSpPr>
          <p:nvPr/>
        </p:nvSpPr>
        <p:spPr bwMode="auto">
          <a:xfrm>
            <a:off x="16884315" y="15082088"/>
            <a:ext cx="37828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 smtClean="0">
                <a:latin typeface="Calibri" pitchFamily="34" charset="0"/>
              </a:rPr>
              <a:t>Table </a:t>
            </a:r>
            <a:r>
              <a:rPr lang="en-US" sz="2400" b="1" dirty="0">
                <a:latin typeface="Calibri" pitchFamily="34" charset="0"/>
              </a:rPr>
              <a:t>1.</a:t>
            </a:r>
            <a:r>
              <a:rPr lang="en-US" sz="2400" dirty="0">
                <a:latin typeface="Calibri" pitchFamily="34" charset="0"/>
              </a:rPr>
              <a:t> Label in </a:t>
            </a:r>
            <a:r>
              <a:rPr lang="en-US" sz="2400" dirty="0" smtClean="0">
                <a:latin typeface="Calibri" pitchFamily="34" charset="0"/>
              </a:rPr>
              <a:t>24pt Calibri.</a:t>
            </a:r>
            <a:endParaRPr lang="en-US" sz="2400" dirty="0">
              <a:latin typeface="Calibri" pitchFamily="34" charset="0"/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496792606"/>
              </p:ext>
            </p:extLst>
          </p:nvPr>
        </p:nvGraphicFramePr>
        <p:xfrm>
          <a:off x="16916400" y="19312244"/>
          <a:ext cx="14173199" cy="5977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7" name="Text Box 180"/>
          <p:cNvSpPr txBox="1">
            <a:spLocks noChangeArrowheads="1"/>
          </p:cNvSpPr>
          <p:nvPr/>
        </p:nvSpPr>
        <p:spPr bwMode="auto">
          <a:xfrm>
            <a:off x="16940463" y="25293935"/>
            <a:ext cx="3802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400" b="1" dirty="0" smtClean="0">
                <a:latin typeface="Calibri" pitchFamily="34" charset="0"/>
              </a:rPr>
              <a:t>Chart </a:t>
            </a:r>
            <a:r>
              <a:rPr lang="en-US" sz="2400" b="1" dirty="0">
                <a:latin typeface="Calibri" pitchFamily="34" charset="0"/>
              </a:rPr>
              <a:t>1.</a:t>
            </a:r>
            <a:r>
              <a:rPr lang="en-US" sz="2400" dirty="0">
                <a:latin typeface="Calibri" pitchFamily="34" charset="0"/>
              </a:rPr>
              <a:t> Label in </a:t>
            </a:r>
            <a:r>
              <a:rPr lang="en-US" sz="2400" dirty="0" smtClean="0">
                <a:latin typeface="Calibri" pitchFamily="34" charset="0"/>
              </a:rPr>
              <a:t>24pt Calibri.</a:t>
            </a:r>
            <a:endParaRPr lang="en-US" sz="2400" dirty="0">
              <a:latin typeface="Calibri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76400" y="580489"/>
            <a:ext cx="29565599" cy="4293989"/>
            <a:chOff x="1524000" y="580489"/>
            <a:chExt cx="29565599" cy="4293989"/>
          </a:xfrm>
        </p:grpSpPr>
        <p:grpSp>
          <p:nvGrpSpPr>
            <p:cNvPr id="9" name="Group 8"/>
            <p:cNvGrpSpPr/>
            <p:nvPr/>
          </p:nvGrpSpPr>
          <p:grpSpPr>
            <a:xfrm>
              <a:off x="9139988" y="580489"/>
              <a:ext cx="21949611" cy="4293989"/>
              <a:chOff x="8225589" y="659011"/>
              <a:chExt cx="21949611" cy="4293989"/>
            </a:xfrm>
          </p:grpSpPr>
          <p:sp>
            <p:nvSpPr>
              <p:cNvPr id="4" name="Text Box 122"/>
              <p:cNvSpPr txBox="1">
                <a:spLocks noChangeArrowheads="1"/>
              </p:cNvSpPr>
              <p:nvPr/>
            </p:nvSpPr>
            <p:spPr bwMode="auto">
              <a:xfrm>
                <a:off x="8225589" y="659011"/>
                <a:ext cx="21945600" cy="21544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2880" tIns="457200" rIns="182880" bIns="457200" anchor="ctr" anchorCtr="0">
                <a:spAutoFit/>
              </a:bodyPr>
              <a:lstStyle>
                <a:lvl1pPr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GB" sz="8000" b="1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n-lt"/>
                  </a:rPr>
                  <a:t>Deep Scattering End-to-End Speech </a:t>
                </a:r>
                <a:r>
                  <a:rPr lang="en-GB" sz="8000" b="1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n-lt"/>
                  </a:rPr>
                  <a:t>Recognition</a:t>
                </a:r>
                <a:endParaRPr lang="en-US" sz="80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5" name="Text Box 123"/>
              <p:cNvSpPr txBox="1">
                <a:spLocks noChangeArrowheads="1"/>
              </p:cNvSpPr>
              <p:nvPr/>
            </p:nvSpPr>
            <p:spPr bwMode="auto">
              <a:xfrm>
                <a:off x="8229600" y="2667000"/>
                <a:ext cx="21945600" cy="2286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2880" tIns="182880" rIns="182880" bIns="182880" anchor="ctr" anchorCtr="0"/>
              <a:lstStyle>
                <a:lvl1pPr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 sz="48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n-lt"/>
                  </a:rPr>
                  <a:t>John </a:t>
                </a:r>
                <a:r>
                  <a:rPr lang="en-US" sz="4800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n-lt"/>
                  </a:rPr>
                  <a:t>Alamina</a:t>
                </a:r>
                <a:r>
                  <a:rPr lang="en-US" sz="4800" baseline="30000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n-lt"/>
                  </a:rPr>
                  <a:t>1</a:t>
                </a:r>
                <a:r>
                  <a:rPr lang="en-US" sz="48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n-lt"/>
                  </a:rPr>
                  <a:t>; </a:t>
                </a:r>
                <a:r>
                  <a:rPr lang="en-US" sz="4800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n-lt"/>
                  </a:rPr>
                  <a:t>David Wilson, PhD</a:t>
                </a:r>
                <a:r>
                  <a:rPr lang="en-US" sz="4800" baseline="30000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n-lt"/>
                  </a:rPr>
                  <a:t>1</a:t>
                </a:r>
                <a:r>
                  <a:rPr lang="en-US" sz="4800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n-lt"/>
                  </a:rPr>
                  <a:t>; Andrew Crampton, PhD</a:t>
                </a:r>
                <a:r>
                  <a:rPr lang="en-US" sz="4800" baseline="30000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n-lt"/>
                  </a:rPr>
                  <a:t>1</a:t>
                </a:r>
                <a:endParaRPr lang="en-US" sz="4800" baseline="3000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+mn-lt"/>
                </a:endParaRPr>
              </a:p>
              <a:p>
                <a:pPr algn="ctr" eaLnBrk="1" hangingPunct="1"/>
                <a:r>
                  <a:rPr lang="en-US" sz="4800" baseline="300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n-lt"/>
                  </a:rPr>
                  <a:t>1</a:t>
                </a:r>
                <a:r>
                  <a:rPr lang="en-US" sz="4800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n-lt"/>
                  </a:rPr>
                  <a:t>University of </a:t>
                </a:r>
                <a:r>
                  <a:rPr lang="en-US" sz="4800" dirty="0" smtClean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latin typeface="+mn-lt"/>
                  </a:rPr>
                  <a:t>Huddersfield</a:t>
                </a:r>
                <a:endParaRPr lang="en-US" sz="4800" dirty="0">
                  <a:solidFill>
                    <a:schemeClr val="accent3">
                      <a:lumMod val="20000"/>
                      <a:lumOff val="80000"/>
                    </a:schemeClr>
                  </a:solidFill>
                  <a:latin typeface="+mn-lt"/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906125"/>
              <a:ext cx="6610119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2558</TotalTime>
  <Words>882</Words>
  <Application>Microsoft Office PowerPoint</Application>
  <PresentationFormat>Custom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48x36</dc:title>
  <dc:creator>Jay Larson</dc:creator>
  <dc:description>Quality poster printing
www.genigraphics.com
1-800-790-4001</dc:description>
  <cp:lastModifiedBy>Iyalla Alamina (Researcher)</cp:lastModifiedBy>
  <cp:revision>65</cp:revision>
  <cp:lastPrinted>2013-02-12T02:21:55Z</cp:lastPrinted>
  <dcterms:created xsi:type="dcterms:W3CDTF">2013-02-10T21:14:48Z</dcterms:created>
  <dcterms:modified xsi:type="dcterms:W3CDTF">2019-06-19T11:51:29Z</dcterms:modified>
</cp:coreProperties>
</file>