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672782-9A7F-480A-BE15-CCA191207A2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2FBB3D7-CE90-4673-BCF7-80440BCA4D74}">
      <dgm:prSet phldrT="[Text]"/>
      <dgm:spPr/>
      <dgm:t>
        <a:bodyPr/>
        <a:lstStyle/>
        <a:p>
          <a:r>
            <a:rPr lang="en-US" dirty="0" smtClean="0"/>
            <a:t>GRU LM train</a:t>
          </a:r>
          <a:endParaRPr lang="en-US" dirty="0"/>
        </a:p>
      </dgm:t>
    </dgm:pt>
    <dgm:pt modelId="{F69BBA0E-0B61-4F42-90B3-A2EC3AD5461C}" type="parTrans" cxnId="{B81D5B10-2E98-4A93-A474-668F0F1A6C52}">
      <dgm:prSet/>
      <dgm:spPr/>
      <dgm:t>
        <a:bodyPr/>
        <a:lstStyle/>
        <a:p>
          <a:endParaRPr lang="en-US"/>
        </a:p>
      </dgm:t>
    </dgm:pt>
    <dgm:pt modelId="{B747527B-8291-4D49-A3F1-F791005146F1}" type="sibTrans" cxnId="{B81D5B10-2E98-4A93-A474-668F0F1A6C52}">
      <dgm:prSet/>
      <dgm:spPr/>
      <dgm:t>
        <a:bodyPr/>
        <a:lstStyle/>
        <a:p>
          <a:endParaRPr lang="en-US"/>
        </a:p>
      </dgm:t>
    </dgm:pt>
    <dgm:pt modelId="{F3B42860-9A38-48D7-92DA-4A669D6D1A14}">
      <dgm:prSet phldrT="[Text]"/>
      <dgm:spPr/>
      <dgm:t>
        <a:bodyPr/>
        <a:lstStyle/>
        <a:p>
          <a:r>
            <a:rPr lang="en-US" dirty="0" smtClean="0"/>
            <a:t>GRU-Generated-Corpus 5-gram train</a:t>
          </a:r>
          <a:endParaRPr lang="en-US" dirty="0"/>
        </a:p>
      </dgm:t>
    </dgm:pt>
    <dgm:pt modelId="{5EFE6899-D1DF-44EA-A1EA-6B9C9A128439}" type="parTrans" cxnId="{BA1B9362-A31B-4AAB-A988-C9CDEBC78BFA}">
      <dgm:prSet/>
      <dgm:spPr/>
      <dgm:t>
        <a:bodyPr/>
        <a:lstStyle/>
        <a:p>
          <a:endParaRPr lang="en-US"/>
        </a:p>
      </dgm:t>
    </dgm:pt>
    <dgm:pt modelId="{2965F43C-69DD-45A6-9D5B-096BED74AA06}" type="sibTrans" cxnId="{BA1B9362-A31B-4AAB-A988-C9CDEBC78BFA}">
      <dgm:prSet/>
      <dgm:spPr/>
      <dgm:t>
        <a:bodyPr/>
        <a:lstStyle/>
        <a:p>
          <a:endParaRPr lang="en-US"/>
        </a:p>
      </dgm:t>
    </dgm:pt>
    <dgm:pt modelId="{67875303-6A9A-4887-9FEC-9ADC28C0204C}">
      <dgm:prSet phldrT="[Text]"/>
      <dgm:spPr/>
      <dgm:t>
        <a:bodyPr/>
        <a:lstStyle/>
        <a:p>
          <a:r>
            <a:rPr lang="en-US" dirty="0" smtClean="0"/>
            <a:t>GRU-Generated-Corpus 5-gram evaluate perplexity</a:t>
          </a:r>
          <a:endParaRPr lang="en-US" dirty="0"/>
        </a:p>
      </dgm:t>
    </dgm:pt>
    <dgm:pt modelId="{276E35D5-B886-40D9-BF33-26EACDBE5747}" type="parTrans" cxnId="{E33B14EC-03E5-46DD-A9A8-A9CC588B1B70}">
      <dgm:prSet/>
      <dgm:spPr/>
      <dgm:t>
        <a:bodyPr/>
        <a:lstStyle/>
        <a:p>
          <a:endParaRPr lang="en-US"/>
        </a:p>
      </dgm:t>
    </dgm:pt>
    <dgm:pt modelId="{90508E00-809F-46E6-B9EC-982BEBE0DB5F}" type="sibTrans" cxnId="{E33B14EC-03E5-46DD-A9A8-A9CC588B1B70}">
      <dgm:prSet/>
      <dgm:spPr/>
      <dgm:t>
        <a:bodyPr/>
        <a:lstStyle/>
        <a:p>
          <a:endParaRPr lang="en-US"/>
        </a:p>
      </dgm:t>
    </dgm:pt>
    <dgm:pt modelId="{57E72CE2-7ED2-4128-A5FA-CA3B1216FDF7}" type="pres">
      <dgm:prSet presAssocID="{D0672782-9A7F-480A-BE15-CCA191207A27}" presName="Name0" presStyleCnt="0">
        <dgm:presLayoutVars>
          <dgm:dir/>
          <dgm:resizeHandles val="exact"/>
        </dgm:presLayoutVars>
      </dgm:prSet>
      <dgm:spPr/>
    </dgm:pt>
    <dgm:pt modelId="{F6BD852D-7445-46DF-A95A-F1D63242590C}" type="pres">
      <dgm:prSet presAssocID="{52FBB3D7-CE90-4673-BCF7-80440BCA4D7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D9F322-72CE-4C6E-B08A-2F65D3EF43B1}" type="pres">
      <dgm:prSet presAssocID="{B747527B-8291-4D49-A3F1-F791005146F1}" presName="sibTrans" presStyleLbl="sibTrans2D1" presStyleIdx="0" presStyleCnt="2"/>
      <dgm:spPr/>
    </dgm:pt>
    <dgm:pt modelId="{FA9AF5CD-AC7E-45AD-BCF7-9F2B14CAE444}" type="pres">
      <dgm:prSet presAssocID="{B747527B-8291-4D49-A3F1-F791005146F1}" presName="connectorText" presStyleLbl="sibTrans2D1" presStyleIdx="0" presStyleCnt="2"/>
      <dgm:spPr/>
    </dgm:pt>
    <dgm:pt modelId="{98745794-894B-48B7-BE3B-2DD2C448B82E}" type="pres">
      <dgm:prSet presAssocID="{F3B42860-9A38-48D7-92DA-4A669D6D1A1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34F57-BBD9-4AF8-A6A5-72CCAA5A11E4}" type="pres">
      <dgm:prSet presAssocID="{2965F43C-69DD-45A6-9D5B-096BED74AA06}" presName="sibTrans" presStyleLbl="sibTrans2D1" presStyleIdx="1" presStyleCnt="2"/>
      <dgm:spPr/>
    </dgm:pt>
    <dgm:pt modelId="{77BE0449-2B5A-491C-89D3-08A77D108BE4}" type="pres">
      <dgm:prSet presAssocID="{2965F43C-69DD-45A6-9D5B-096BED74AA06}" presName="connectorText" presStyleLbl="sibTrans2D1" presStyleIdx="1" presStyleCnt="2"/>
      <dgm:spPr/>
    </dgm:pt>
    <dgm:pt modelId="{16C4371C-182F-411B-8001-68546A784BDB}" type="pres">
      <dgm:prSet presAssocID="{67875303-6A9A-4887-9FEC-9ADC28C0204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658152-376E-4D20-A24F-24B6E7271FEE}" type="presOf" srcId="{2965F43C-69DD-45A6-9D5B-096BED74AA06}" destId="{77BE0449-2B5A-491C-89D3-08A77D108BE4}" srcOrd="1" destOrd="0" presId="urn:microsoft.com/office/officeart/2005/8/layout/process1"/>
    <dgm:cxn modelId="{6A4181C2-1976-436D-AD00-3668870A475B}" type="presOf" srcId="{B747527B-8291-4D49-A3F1-F791005146F1}" destId="{0DD9F322-72CE-4C6E-B08A-2F65D3EF43B1}" srcOrd="0" destOrd="0" presId="urn:microsoft.com/office/officeart/2005/8/layout/process1"/>
    <dgm:cxn modelId="{7959BA5D-A15F-4D8A-8F1C-C6E414AC807E}" type="presOf" srcId="{2965F43C-69DD-45A6-9D5B-096BED74AA06}" destId="{BF134F57-BBD9-4AF8-A6A5-72CCAA5A11E4}" srcOrd="0" destOrd="0" presId="urn:microsoft.com/office/officeart/2005/8/layout/process1"/>
    <dgm:cxn modelId="{4A3C4683-05F2-4FA1-96AC-0B5868C641AB}" type="presOf" srcId="{67875303-6A9A-4887-9FEC-9ADC28C0204C}" destId="{16C4371C-182F-411B-8001-68546A784BDB}" srcOrd="0" destOrd="0" presId="urn:microsoft.com/office/officeart/2005/8/layout/process1"/>
    <dgm:cxn modelId="{98EF3AF8-1AE4-43F0-AB37-BF4C888CFA03}" type="presOf" srcId="{D0672782-9A7F-480A-BE15-CCA191207A27}" destId="{57E72CE2-7ED2-4128-A5FA-CA3B1216FDF7}" srcOrd="0" destOrd="0" presId="urn:microsoft.com/office/officeart/2005/8/layout/process1"/>
    <dgm:cxn modelId="{BA1B9362-A31B-4AAB-A988-C9CDEBC78BFA}" srcId="{D0672782-9A7F-480A-BE15-CCA191207A27}" destId="{F3B42860-9A38-48D7-92DA-4A669D6D1A14}" srcOrd="1" destOrd="0" parTransId="{5EFE6899-D1DF-44EA-A1EA-6B9C9A128439}" sibTransId="{2965F43C-69DD-45A6-9D5B-096BED74AA06}"/>
    <dgm:cxn modelId="{E33B14EC-03E5-46DD-A9A8-A9CC588B1B70}" srcId="{D0672782-9A7F-480A-BE15-CCA191207A27}" destId="{67875303-6A9A-4887-9FEC-9ADC28C0204C}" srcOrd="2" destOrd="0" parTransId="{276E35D5-B886-40D9-BF33-26EACDBE5747}" sibTransId="{90508E00-809F-46E6-B9EC-982BEBE0DB5F}"/>
    <dgm:cxn modelId="{16D3261D-6481-4061-9ADE-9FEABF226A2E}" type="presOf" srcId="{52FBB3D7-CE90-4673-BCF7-80440BCA4D74}" destId="{F6BD852D-7445-46DF-A95A-F1D63242590C}" srcOrd="0" destOrd="0" presId="urn:microsoft.com/office/officeart/2005/8/layout/process1"/>
    <dgm:cxn modelId="{0EE3ABBC-1343-4DF7-AA3F-AA3AECEEEE99}" type="presOf" srcId="{B747527B-8291-4D49-A3F1-F791005146F1}" destId="{FA9AF5CD-AC7E-45AD-BCF7-9F2B14CAE444}" srcOrd="1" destOrd="0" presId="urn:microsoft.com/office/officeart/2005/8/layout/process1"/>
    <dgm:cxn modelId="{363713AC-1311-4DF3-AF59-AEEA4926BD17}" type="presOf" srcId="{F3B42860-9A38-48D7-92DA-4A669D6D1A14}" destId="{98745794-894B-48B7-BE3B-2DD2C448B82E}" srcOrd="0" destOrd="0" presId="urn:microsoft.com/office/officeart/2005/8/layout/process1"/>
    <dgm:cxn modelId="{B81D5B10-2E98-4A93-A474-668F0F1A6C52}" srcId="{D0672782-9A7F-480A-BE15-CCA191207A27}" destId="{52FBB3D7-CE90-4673-BCF7-80440BCA4D74}" srcOrd="0" destOrd="0" parTransId="{F69BBA0E-0B61-4F42-90B3-A2EC3AD5461C}" sibTransId="{B747527B-8291-4D49-A3F1-F791005146F1}"/>
    <dgm:cxn modelId="{49A56DD8-AAF8-4D67-ACCB-0794E09A350B}" type="presParOf" srcId="{57E72CE2-7ED2-4128-A5FA-CA3B1216FDF7}" destId="{F6BD852D-7445-46DF-A95A-F1D63242590C}" srcOrd="0" destOrd="0" presId="urn:microsoft.com/office/officeart/2005/8/layout/process1"/>
    <dgm:cxn modelId="{71341BD5-4D1F-45CB-8C0A-241F9D0C6A4E}" type="presParOf" srcId="{57E72CE2-7ED2-4128-A5FA-CA3B1216FDF7}" destId="{0DD9F322-72CE-4C6E-B08A-2F65D3EF43B1}" srcOrd="1" destOrd="0" presId="urn:microsoft.com/office/officeart/2005/8/layout/process1"/>
    <dgm:cxn modelId="{7B69413D-E7D4-4DEC-B8E0-9F1416834532}" type="presParOf" srcId="{0DD9F322-72CE-4C6E-B08A-2F65D3EF43B1}" destId="{FA9AF5CD-AC7E-45AD-BCF7-9F2B14CAE444}" srcOrd="0" destOrd="0" presId="urn:microsoft.com/office/officeart/2005/8/layout/process1"/>
    <dgm:cxn modelId="{DCA0F2F5-EAE9-484E-A2DB-F24018CB63E2}" type="presParOf" srcId="{57E72CE2-7ED2-4128-A5FA-CA3B1216FDF7}" destId="{98745794-894B-48B7-BE3B-2DD2C448B82E}" srcOrd="2" destOrd="0" presId="urn:microsoft.com/office/officeart/2005/8/layout/process1"/>
    <dgm:cxn modelId="{ED1D0462-22BA-4DA1-818A-B287756C07A1}" type="presParOf" srcId="{57E72CE2-7ED2-4128-A5FA-CA3B1216FDF7}" destId="{BF134F57-BBD9-4AF8-A6A5-72CCAA5A11E4}" srcOrd="3" destOrd="0" presId="urn:microsoft.com/office/officeart/2005/8/layout/process1"/>
    <dgm:cxn modelId="{0BD62D1D-DF95-478B-A6D3-B80049B4A748}" type="presParOf" srcId="{BF134F57-BBD9-4AF8-A6A5-72CCAA5A11E4}" destId="{77BE0449-2B5A-491C-89D3-08A77D108BE4}" srcOrd="0" destOrd="0" presId="urn:microsoft.com/office/officeart/2005/8/layout/process1"/>
    <dgm:cxn modelId="{4DBC7C37-0271-4482-B9D9-BD47C2BABF47}" type="presParOf" srcId="{57E72CE2-7ED2-4128-A5FA-CA3B1216FDF7}" destId="{16C4371C-182F-411B-8001-68546A784BD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672782-9A7F-480A-BE15-CCA191207A2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2FBB3D7-CE90-4673-BCF7-80440BCA4D74}">
      <dgm:prSet phldrT="[Text]"/>
      <dgm:spPr/>
      <dgm:t>
        <a:bodyPr/>
        <a:lstStyle/>
        <a:p>
          <a:r>
            <a:rPr lang="en-US" dirty="0" smtClean="0"/>
            <a:t>5-gram LM train</a:t>
          </a:r>
          <a:endParaRPr lang="en-US" dirty="0"/>
        </a:p>
      </dgm:t>
    </dgm:pt>
    <dgm:pt modelId="{F69BBA0E-0B61-4F42-90B3-A2EC3AD5461C}" type="parTrans" cxnId="{B81D5B10-2E98-4A93-A474-668F0F1A6C52}">
      <dgm:prSet/>
      <dgm:spPr/>
      <dgm:t>
        <a:bodyPr/>
        <a:lstStyle/>
        <a:p>
          <a:endParaRPr lang="en-US"/>
        </a:p>
      </dgm:t>
    </dgm:pt>
    <dgm:pt modelId="{B747527B-8291-4D49-A3F1-F791005146F1}" type="sibTrans" cxnId="{B81D5B10-2E98-4A93-A474-668F0F1A6C52}">
      <dgm:prSet/>
      <dgm:spPr/>
      <dgm:t>
        <a:bodyPr/>
        <a:lstStyle/>
        <a:p>
          <a:endParaRPr lang="en-US"/>
        </a:p>
      </dgm:t>
    </dgm:pt>
    <dgm:pt modelId="{F3B42860-9A38-48D7-92DA-4A669D6D1A14}">
      <dgm:prSet phldrT="[Text]"/>
      <dgm:spPr/>
      <dgm:t>
        <a:bodyPr/>
        <a:lstStyle/>
        <a:p>
          <a:r>
            <a:rPr lang="en-US" dirty="0" smtClean="0"/>
            <a:t>5-gram LM evaluate perplexity</a:t>
          </a:r>
          <a:endParaRPr lang="en-US" dirty="0"/>
        </a:p>
      </dgm:t>
    </dgm:pt>
    <dgm:pt modelId="{5EFE6899-D1DF-44EA-A1EA-6B9C9A128439}" type="parTrans" cxnId="{BA1B9362-A31B-4AAB-A988-C9CDEBC78BFA}">
      <dgm:prSet/>
      <dgm:spPr/>
      <dgm:t>
        <a:bodyPr/>
        <a:lstStyle/>
        <a:p>
          <a:endParaRPr lang="en-US"/>
        </a:p>
      </dgm:t>
    </dgm:pt>
    <dgm:pt modelId="{2965F43C-69DD-45A6-9D5B-096BED74AA06}" type="sibTrans" cxnId="{BA1B9362-A31B-4AAB-A988-C9CDEBC78BFA}">
      <dgm:prSet/>
      <dgm:spPr/>
      <dgm:t>
        <a:bodyPr/>
        <a:lstStyle/>
        <a:p>
          <a:endParaRPr lang="en-US"/>
        </a:p>
      </dgm:t>
    </dgm:pt>
    <dgm:pt modelId="{57E72CE2-7ED2-4128-A5FA-CA3B1216FDF7}" type="pres">
      <dgm:prSet presAssocID="{D0672782-9A7F-480A-BE15-CCA191207A27}" presName="Name0" presStyleCnt="0">
        <dgm:presLayoutVars>
          <dgm:dir/>
          <dgm:resizeHandles val="exact"/>
        </dgm:presLayoutVars>
      </dgm:prSet>
      <dgm:spPr/>
    </dgm:pt>
    <dgm:pt modelId="{F6BD852D-7445-46DF-A95A-F1D63242590C}" type="pres">
      <dgm:prSet presAssocID="{52FBB3D7-CE90-4673-BCF7-80440BCA4D7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D9F322-72CE-4C6E-B08A-2F65D3EF43B1}" type="pres">
      <dgm:prSet presAssocID="{B747527B-8291-4D49-A3F1-F791005146F1}" presName="sibTrans" presStyleLbl="sibTrans2D1" presStyleIdx="0" presStyleCnt="1"/>
      <dgm:spPr/>
    </dgm:pt>
    <dgm:pt modelId="{FA9AF5CD-AC7E-45AD-BCF7-9F2B14CAE444}" type="pres">
      <dgm:prSet presAssocID="{B747527B-8291-4D49-A3F1-F791005146F1}" presName="connectorText" presStyleLbl="sibTrans2D1" presStyleIdx="0" presStyleCnt="1"/>
      <dgm:spPr/>
    </dgm:pt>
    <dgm:pt modelId="{98745794-894B-48B7-BE3B-2DD2C448B82E}" type="pres">
      <dgm:prSet presAssocID="{F3B42860-9A38-48D7-92DA-4A669D6D1A14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D3261D-6481-4061-9ADE-9FEABF226A2E}" type="presOf" srcId="{52FBB3D7-CE90-4673-BCF7-80440BCA4D74}" destId="{F6BD852D-7445-46DF-A95A-F1D63242590C}" srcOrd="0" destOrd="0" presId="urn:microsoft.com/office/officeart/2005/8/layout/process1"/>
    <dgm:cxn modelId="{B81D5B10-2E98-4A93-A474-668F0F1A6C52}" srcId="{D0672782-9A7F-480A-BE15-CCA191207A27}" destId="{52FBB3D7-CE90-4673-BCF7-80440BCA4D74}" srcOrd="0" destOrd="0" parTransId="{F69BBA0E-0B61-4F42-90B3-A2EC3AD5461C}" sibTransId="{B747527B-8291-4D49-A3F1-F791005146F1}"/>
    <dgm:cxn modelId="{98EF3AF8-1AE4-43F0-AB37-BF4C888CFA03}" type="presOf" srcId="{D0672782-9A7F-480A-BE15-CCA191207A27}" destId="{57E72CE2-7ED2-4128-A5FA-CA3B1216FDF7}" srcOrd="0" destOrd="0" presId="urn:microsoft.com/office/officeart/2005/8/layout/process1"/>
    <dgm:cxn modelId="{BA1B9362-A31B-4AAB-A988-C9CDEBC78BFA}" srcId="{D0672782-9A7F-480A-BE15-CCA191207A27}" destId="{F3B42860-9A38-48D7-92DA-4A669D6D1A14}" srcOrd="1" destOrd="0" parTransId="{5EFE6899-D1DF-44EA-A1EA-6B9C9A128439}" sibTransId="{2965F43C-69DD-45A6-9D5B-096BED74AA06}"/>
    <dgm:cxn modelId="{363713AC-1311-4DF3-AF59-AEEA4926BD17}" type="presOf" srcId="{F3B42860-9A38-48D7-92DA-4A669D6D1A14}" destId="{98745794-894B-48B7-BE3B-2DD2C448B82E}" srcOrd="0" destOrd="0" presId="urn:microsoft.com/office/officeart/2005/8/layout/process1"/>
    <dgm:cxn modelId="{6A4181C2-1976-436D-AD00-3668870A475B}" type="presOf" srcId="{B747527B-8291-4D49-A3F1-F791005146F1}" destId="{0DD9F322-72CE-4C6E-B08A-2F65D3EF43B1}" srcOrd="0" destOrd="0" presId="urn:microsoft.com/office/officeart/2005/8/layout/process1"/>
    <dgm:cxn modelId="{0EE3ABBC-1343-4DF7-AA3F-AA3AECEEEE99}" type="presOf" srcId="{B747527B-8291-4D49-A3F1-F791005146F1}" destId="{FA9AF5CD-AC7E-45AD-BCF7-9F2B14CAE444}" srcOrd="1" destOrd="0" presId="urn:microsoft.com/office/officeart/2005/8/layout/process1"/>
    <dgm:cxn modelId="{49A56DD8-AAF8-4D67-ACCB-0794E09A350B}" type="presParOf" srcId="{57E72CE2-7ED2-4128-A5FA-CA3B1216FDF7}" destId="{F6BD852D-7445-46DF-A95A-F1D63242590C}" srcOrd="0" destOrd="0" presId="urn:microsoft.com/office/officeart/2005/8/layout/process1"/>
    <dgm:cxn modelId="{71341BD5-4D1F-45CB-8C0A-241F9D0C6A4E}" type="presParOf" srcId="{57E72CE2-7ED2-4128-A5FA-CA3B1216FDF7}" destId="{0DD9F322-72CE-4C6E-B08A-2F65D3EF43B1}" srcOrd="1" destOrd="0" presId="urn:microsoft.com/office/officeart/2005/8/layout/process1"/>
    <dgm:cxn modelId="{7B69413D-E7D4-4DEC-B8E0-9F1416834532}" type="presParOf" srcId="{0DD9F322-72CE-4C6E-B08A-2F65D3EF43B1}" destId="{FA9AF5CD-AC7E-45AD-BCF7-9F2B14CAE444}" srcOrd="0" destOrd="0" presId="urn:microsoft.com/office/officeart/2005/8/layout/process1"/>
    <dgm:cxn modelId="{DCA0F2F5-EAE9-484E-A2DB-F24018CB63E2}" type="presParOf" srcId="{57E72CE2-7ED2-4128-A5FA-CA3B1216FDF7}" destId="{98745794-894B-48B7-BE3B-2DD2C448B82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D852D-7445-46DF-A95A-F1D63242590C}">
      <dsp:nvSpPr>
        <dsp:cNvPr id="0" name=""/>
        <dsp:cNvSpPr/>
      </dsp:nvSpPr>
      <dsp:spPr>
        <a:xfrm>
          <a:off x="9242" y="0"/>
          <a:ext cx="276239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GRU LM train</a:t>
          </a:r>
          <a:endParaRPr lang="en-US" sz="2200" kern="1200" dirty="0"/>
        </a:p>
      </dsp:txBody>
      <dsp:txXfrm>
        <a:off x="44555" y="35313"/>
        <a:ext cx="2691772" cy="1135048"/>
      </dsp:txXfrm>
    </dsp:sp>
    <dsp:sp modelId="{0DD9F322-72CE-4C6E-B08A-2F65D3EF43B1}">
      <dsp:nvSpPr>
        <dsp:cNvPr id="0" name=""/>
        <dsp:cNvSpPr/>
      </dsp:nvSpPr>
      <dsp:spPr>
        <a:xfrm>
          <a:off x="3047880" y="260299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3047880" y="397314"/>
        <a:ext cx="409940" cy="411044"/>
      </dsp:txXfrm>
    </dsp:sp>
    <dsp:sp modelId="{98745794-894B-48B7-BE3B-2DD2C448B82E}">
      <dsp:nvSpPr>
        <dsp:cNvPr id="0" name=""/>
        <dsp:cNvSpPr/>
      </dsp:nvSpPr>
      <dsp:spPr>
        <a:xfrm>
          <a:off x="3876600" y="0"/>
          <a:ext cx="276239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GRU-Generated-Corpus 5-gram train</a:t>
          </a:r>
          <a:endParaRPr lang="en-US" sz="2200" kern="1200" dirty="0"/>
        </a:p>
      </dsp:txBody>
      <dsp:txXfrm>
        <a:off x="3911913" y="35313"/>
        <a:ext cx="2691772" cy="1135048"/>
      </dsp:txXfrm>
    </dsp:sp>
    <dsp:sp modelId="{BF134F57-BBD9-4AF8-A6A5-72CCAA5A11E4}">
      <dsp:nvSpPr>
        <dsp:cNvPr id="0" name=""/>
        <dsp:cNvSpPr/>
      </dsp:nvSpPr>
      <dsp:spPr>
        <a:xfrm>
          <a:off x="6915239" y="260299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6915239" y="397314"/>
        <a:ext cx="409940" cy="411044"/>
      </dsp:txXfrm>
    </dsp:sp>
    <dsp:sp modelId="{16C4371C-182F-411B-8001-68546A784BDB}">
      <dsp:nvSpPr>
        <dsp:cNvPr id="0" name=""/>
        <dsp:cNvSpPr/>
      </dsp:nvSpPr>
      <dsp:spPr>
        <a:xfrm>
          <a:off x="7743958" y="0"/>
          <a:ext cx="276239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GRU-Generated-Corpus 5-gram evaluate perplexity</a:t>
          </a:r>
          <a:endParaRPr lang="en-US" sz="2200" kern="1200" dirty="0"/>
        </a:p>
      </dsp:txBody>
      <dsp:txXfrm>
        <a:off x="7779271" y="35313"/>
        <a:ext cx="2691772" cy="11350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D852D-7445-46DF-A95A-F1D63242590C}">
      <dsp:nvSpPr>
        <dsp:cNvPr id="0" name=""/>
        <dsp:cNvSpPr/>
      </dsp:nvSpPr>
      <dsp:spPr>
        <a:xfrm>
          <a:off x="2053" y="0"/>
          <a:ext cx="437978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5-gram LM train</a:t>
          </a:r>
          <a:endParaRPr lang="en-US" sz="3100" kern="1200" dirty="0"/>
        </a:p>
      </dsp:txBody>
      <dsp:txXfrm>
        <a:off x="37366" y="35313"/>
        <a:ext cx="4309162" cy="1135048"/>
      </dsp:txXfrm>
    </dsp:sp>
    <dsp:sp modelId="{0DD9F322-72CE-4C6E-B08A-2F65D3EF43B1}">
      <dsp:nvSpPr>
        <dsp:cNvPr id="0" name=""/>
        <dsp:cNvSpPr/>
      </dsp:nvSpPr>
      <dsp:spPr>
        <a:xfrm>
          <a:off x="4819821" y="59743"/>
          <a:ext cx="928515" cy="10861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4819821" y="276980"/>
        <a:ext cx="649961" cy="651713"/>
      </dsp:txXfrm>
    </dsp:sp>
    <dsp:sp modelId="{98745794-894B-48B7-BE3B-2DD2C448B82E}">
      <dsp:nvSpPr>
        <dsp:cNvPr id="0" name=""/>
        <dsp:cNvSpPr/>
      </dsp:nvSpPr>
      <dsp:spPr>
        <a:xfrm>
          <a:off x="6133757" y="0"/>
          <a:ext cx="437978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5-gram LM evaluate perplexity</a:t>
          </a:r>
          <a:endParaRPr lang="en-US" sz="3100" kern="1200" dirty="0"/>
        </a:p>
      </dsp:txBody>
      <dsp:txXfrm>
        <a:off x="6169070" y="35313"/>
        <a:ext cx="4309162" cy="1135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40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73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53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12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15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29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2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16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77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30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72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DB8A7-3A18-4C2F-83F4-935BFDFABEE2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45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82538" y="1596044"/>
            <a:ext cx="3399906" cy="2310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Summing Junction 7"/>
          <p:cNvSpPr/>
          <p:nvPr/>
        </p:nvSpPr>
        <p:spPr>
          <a:xfrm>
            <a:off x="4510396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3694962" y="2608882"/>
            <a:ext cx="361558" cy="361558"/>
            <a:chOff x="3694962" y="2623671"/>
            <a:chExt cx="361558" cy="361558"/>
          </a:xfrm>
        </p:grpSpPr>
        <p:sp>
          <p:nvSpPr>
            <p:cNvPr id="11" name="Freeform 10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97308" y="2608882"/>
            <a:ext cx="361558" cy="361558"/>
            <a:chOff x="3694962" y="2623671"/>
            <a:chExt cx="361558" cy="361558"/>
          </a:xfrm>
        </p:grpSpPr>
        <p:sp>
          <p:nvSpPr>
            <p:cNvPr id="15" name="Freeform 14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99534" y="1605329"/>
            <a:ext cx="361558" cy="361558"/>
            <a:chOff x="4399534" y="1605329"/>
            <a:chExt cx="361558" cy="361558"/>
          </a:xfrm>
        </p:grpSpPr>
        <p:sp>
          <p:nvSpPr>
            <p:cNvPr id="19" name="Oval 18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5201712" y="3545424"/>
            <a:ext cx="361558" cy="361558"/>
            <a:chOff x="4399534" y="1605329"/>
            <a:chExt cx="361558" cy="361558"/>
          </a:xfrm>
        </p:grpSpPr>
        <p:sp>
          <p:nvSpPr>
            <p:cNvPr id="23" name="Oval 22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1875" r="-3125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6720886" y="1605329"/>
            <a:ext cx="361558" cy="361558"/>
            <a:chOff x="4399534" y="1605329"/>
            <a:chExt cx="361558" cy="361558"/>
          </a:xfrm>
        </p:grpSpPr>
        <p:sp>
          <p:nvSpPr>
            <p:cNvPr id="26" name="Oval 25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blipFill>
                <a:blip r:embed="rId5"/>
                <a:stretch>
                  <a:fillRect l="-13158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blipFill>
                <a:blip r:embed="rId6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blipFill>
                <a:blip r:embed="rId7"/>
                <a:stretch>
                  <a:fillRect l="-10256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blipFill>
                <a:blip r:embed="rId8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blipFill>
                <a:blip r:embed="rId9"/>
                <a:stretch>
                  <a:fillRect l="-10526" r="-7895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blipFill>
                <a:blip r:embed="rId10"/>
                <a:stretch>
                  <a:fillRect l="-20000" r="-250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blipFill>
                <a:blip r:embed="rId11"/>
                <a:stretch>
                  <a:fillRect l="-10526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blipFill>
                <a:blip r:embed="rId12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blipFill>
                <a:blip r:embed="rId13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lowchart: Summing Junction 38"/>
          <p:cNvSpPr/>
          <p:nvPr/>
        </p:nvSpPr>
        <p:spPr>
          <a:xfrm>
            <a:off x="6823315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3704247" y="1662998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Input Gate</a:t>
            </a:r>
            <a:endParaRPr lang="en-GB" sz="1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855631" y="1662998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Output Gate</a:t>
            </a:r>
            <a:endParaRPr lang="en-GB" sz="1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509177" y="3463600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Forget Gate</a:t>
            </a:r>
            <a:endParaRPr lang="en-GB" sz="1000" b="1" dirty="0"/>
          </a:p>
        </p:txBody>
      </p:sp>
      <p:sp>
        <p:nvSpPr>
          <p:cNvPr id="43" name="Flowchart: Summing Junction 42"/>
          <p:cNvSpPr/>
          <p:nvPr/>
        </p:nvSpPr>
        <p:spPr>
          <a:xfrm>
            <a:off x="5312574" y="3218762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056520" y="2785505"/>
            <a:ext cx="453876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4"/>
            <a:endCxn id="8" idx="0"/>
          </p:cNvCxnSpPr>
          <p:nvPr/>
        </p:nvCxnSpPr>
        <p:spPr>
          <a:xfrm>
            <a:off x="4580313" y="1966887"/>
            <a:ext cx="0" cy="75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675564" y="2785505"/>
            <a:ext cx="454130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1"/>
            <a:endCxn id="19" idx="5"/>
          </p:cNvCxnSpPr>
          <p:nvPr/>
        </p:nvCxnSpPr>
        <p:spPr>
          <a:xfrm flipH="1" flipV="1">
            <a:off x="4708143" y="1913938"/>
            <a:ext cx="495594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9" idx="7"/>
            <a:endCxn id="26" idx="3"/>
          </p:cNvCxnSpPr>
          <p:nvPr/>
        </p:nvCxnSpPr>
        <p:spPr>
          <a:xfrm flipV="1">
            <a:off x="5561245" y="1913938"/>
            <a:ext cx="1212590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635288" y="2787583"/>
            <a:ext cx="362020" cy="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358866" y="2789661"/>
            <a:ext cx="464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963149" y="2779533"/>
            <a:ext cx="479464" cy="2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3"/>
            <a:endCxn id="12" idx="1"/>
          </p:cNvCxnSpPr>
          <p:nvPr/>
        </p:nvCxnSpPr>
        <p:spPr>
          <a:xfrm>
            <a:off x="3390913" y="2578486"/>
            <a:ext cx="356998" cy="8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0" idx="3"/>
            <a:endCxn id="12" idx="3"/>
          </p:cNvCxnSpPr>
          <p:nvPr/>
        </p:nvCxnSpPr>
        <p:spPr>
          <a:xfrm flipV="1">
            <a:off x="3374423" y="2917491"/>
            <a:ext cx="373488" cy="9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5129694" y="2536864"/>
            <a:ext cx="505594" cy="505594"/>
            <a:chOff x="5129694" y="2536864"/>
            <a:chExt cx="505594" cy="505594"/>
          </a:xfrm>
        </p:grpSpPr>
        <p:sp>
          <p:nvSpPr>
            <p:cNvPr id="9" name="Oval 8"/>
            <p:cNvSpPr/>
            <p:nvPr/>
          </p:nvSpPr>
          <p:spPr>
            <a:xfrm>
              <a:off x="5129694" y="2536864"/>
              <a:ext cx="505594" cy="5055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0526" r="-5263" b="-121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3" name="Straight Arrow Connector 72"/>
          <p:cNvCxnSpPr>
            <a:stCxn id="34" idx="2"/>
            <a:endCxn id="19" idx="1"/>
          </p:cNvCxnSpPr>
          <p:nvPr/>
        </p:nvCxnSpPr>
        <p:spPr>
          <a:xfrm flipH="1">
            <a:off x="4452483" y="1232332"/>
            <a:ext cx="294" cy="42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5" idx="2"/>
            <a:endCxn id="19" idx="7"/>
          </p:cNvCxnSpPr>
          <p:nvPr/>
        </p:nvCxnSpPr>
        <p:spPr>
          <a:xfrm flipH="1">
            <a:off x="4708143" y="1232815"/>
            <a:ext cx="52949" cy="42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6" idx="2"/>
            <a:endCxn id="26" idx="1"/>
          </p:cNvCxnSpPr>
          <p:nvPr/>
        </p:nvCxnSpPr>
        <p:spPr>
          <a:xfrm flipH="1">
            <a:off x="6773835" y="1290353"/>
            <a:ext cx="294" cy="36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7" idx="2"/>
            <a:endCxn id="26" idx="7"/>
          </p:cNvCxnSpPr>
          <p:nvPr/>
        </p:nvCxnSpPr>
        <p:spPr>
          <a:xfrm flipH="1">
            <a:off x="7029495" y="1290836"/>
            <a:ext cx="52949" cy="36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2" idx="0"/>
            <a:endCxn id="23" idx="3"/>
          </p:cNvCxnSpPr>
          <p:nvPr/>
        </p:nvCxnSpPr>
        <p:spPr>
          <a:xfrm flipV="1">
            <a:off x="5245591" y="3854033"/>
            <a:ext cx="9070" cy="30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3" idx="0"/>
            <a:endCxn id="23" idx="5"/>
          </p:cNvCxnSpPr>
          <p:nvPr/>
        </p:nvCxnSpPr>
        <p:spPr>
          <a:xfrm flipH="1" flipV="1">
            <a:off x="5510321" y="3854033"/>
            <a:ext cx="43585" cy="30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83"/>
          <p:cNvSpPr/>
          <p:nvPr/>
        </p:nvSpPr>
        <p:spPr>
          <a:xfrm>
            <a:off x="4954392" y="2928802"/>
            <a:ext cx="247320" cy="740752"/>
          </a:xfrm>
          <a:custGeom>
            <a:avLst/>
            <a:gdLst>
              <a:gd name="connsiteX0" fmla="*/ 221232 w 245137"/>
              <a:gd name="connsiteY0" fmla="*/ 0 h 699247"/>
              <a:gd name="connsiteX1" fmla="*/ 102 w 245137"/>
              <a:gd name="connsiteY1" fmla="*/ 304800 h 699247"/>
              <a:gd name="connsiteX2" fmla="*/ 245137 w 245137"/>
              <a:gd name="connsiteY2" fmla="*/ 699247 h 69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137" h="699247">
                <a:moveTo>
                  <a:pt x="221232" y="0"/>
                </a:moveTo>
                <a:cubicBezTo>
                  <a:pt x="108675" y="94129"/>
                  <a:pt x="-3882" y="188259"/>
                  <a:pt x="102" y="304800"/>
                </a:cubicBezTo>
                <a:cubicBezTo>
                  <a:pt x="4086" y="421341"/>
                  <a:pt x="124611" y="560294"/>
                  <a:pt x="245137" y="6992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Freeform 84"/>
          <p:cNvSpPr/>
          <p:nvPr/>
        </p:nvSpPr>
        <p:spPr>
          <a:xfrm>
            <a:off x="5444565" y="2982259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Freeform 85"/>
          <p:cNvSpPr/>
          <p:nvPr/>
        </p:nvSpPr>
        <p:spPr>
          <a:xfrm rot="9000000">
            <a:off x="5170131" y="3017657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/>
          <p:cNvSpPr txBox="1"/>
          <p:nvPr/>
        </p:nvSpPr>
        <p:spPr>
          <a:xfrm>
            <a:off x="4985985" y="2104967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LSTM CELL</a:t>
            </a:r>
            <a:endParaRPr lang="en-GB" sz="1000" b="1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3161" y="349773"/>
            <a:ext cx="35623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24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82538" y="1596044"/>
            <a:ext cx="3399906" cy="2310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Summing Junction 7"/>
          <p:cNvSpPr/>
          <p:nvPr/>
        </p:nvSpPr>
        <p:spPr>
          <a:xfrm>
            <a:off x="4510396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3694962" y="2608882"/>
            <a:ext cx="361558" cy="361558"/>
            <a:chOff x="3694962" y="2623671"/>
            <a:chExt cx="361558" cy="361558"/>
          </a:xfrm>
        </p:grpSpPr>
        <p:sp>
          <p:nvSpPr>
            <p:cNvPr id="11" name="Freeform 10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97308" y="2608882"/>
            <a:ext cx="361558" cy="361558"/>
            <a:chOff x="3694962" y="2623671"/>
            <a:chExt cx="361558" cy="361558"/>
          </a:xfrm>
        </p:grpSpPr>
        <p:sp>
          <p:nvSpPr>
            <p:cNvPr id="15" name="Freeform 14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99534" y="1605329"/>
            <a:ext cx="361558" cy="361558"/>
            <a:chOff x="4399534" y="1605329"/>
            <a:chExt cx="361558" cy="361558"/>
          </a:xfrm>
        </p:grpSpPr>
        <p:sp>
          <p:nvSpPr>
            <p:cNvPr id="19" name="Oval 18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5201712" y="3545424"/>
            <a:ext cx="361558" cy="361558"/>
            <a:chOff x="4399534" y="1605329"/>
            <a:chExt cx="361558" cy="361558"/>
          </a:xfrm>
        </p:grpSpPr>
        <p:sp>
          <p:nvSpPr>
            <p:cNvPr id="23" name="Oval 22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1875" r="-3125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6720886" y="1605329"/>
            <a:ext cx="361558" cy="361558"/>
            <a:chOff x="4399534" y="1605329"/>
            <a:chExt cx="361558" cy="361558"/>
          </a:xfrm>
        </p:grpSpPr>
        <p:sp>
          <p:nvSpPr>
            <p:cNvPr id="26" name="Oval 25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blipFill>
                <a:blip r:embed="rId5"/>
                <a:stretch>
                  <a:fillRect l="-13158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blipFill>
                <a:blip r:embed="rId6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blipFill>
                <a:blip r:embed="rId7"/>
                <a:stretch>
                  <a:fillRect l="-10256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blipFill>
                <a:blip r:embed="rId8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blipFill>
                <a:blip r:embed="rId9"/>
                <a:stretch>
                  <a:fillRect l="-10526" r="-7895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blipFill>
                <a:blip r:embed="rId10"/>
                <a:stretch>
                  <a:fillRect l="-20000" r="-250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blipFill>
                <a:blip r:embed="rId11"/>
                <a:stretch>
                  <a:fillRect l="-10526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blipFill>
                <a:blip r:embed="rId12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blipFill>
                <a:blip r:embed="rId13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lowchart: Summing Junction 38"/>
          <p:cNvSpPr/>
          <p:nvPr/>
        </p:nvSpPr>
        <p:spPr>
          <a:xfrm>
            <a:off x="6823315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3704247" y="1662998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Input Gate</a:t>
            </a:r>
            <a:endParaRPr lang="en-GB" sz="1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855631" y="1662998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Output Gate</a:t>
            </a:r>
            <a:endParaRPr lang="en-GB" sz="1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509177" y="3463600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Forget Gate</a:t>
            </a:r>
            <a:endParaRPr lang="en-GB" sz="1000" b="1" dirty="0"/>
          </a:p>
        </p:txBody>
      </p:sp>
      <p:sp>
        <p:nvSpPr>
          <p:cNvPr id="43" name="Flowchart: Summing Junction 42"/>
          <p:cNvSpPr/>
          <p:nvPr/>
        </p:nvSpPr>
        <p:spPr>
          <a:xfrm>
            <a:off x="5312574" y="3218762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056520" y="2785505"/>
            <a:ext cx="453876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4"/>
            <a:endCxn id="8" idx="0"/>
          </p:cNvCxnSpPr>
          <p:nvPr/>
        </p:nvCxnSpPr>
        <p:spPr>
          <a:xfrm>
            <a:off x="4580313" y="1966887"/>
            <a:ext cx="0" cy="75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675564" y="2785505"/>
            <a:ext cx="454130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1"/>
            <a:endCxn id="19" idx="5"/>
          </p:cNvCxnSpPr>
          <p:nvPr/>
        </p:nvCxnSpPr>
        <p:spPr>
          <a:xfrm flipH="1" flipV="1">
            <a:off x="4708143" y="1913938"/>
            <a:ext cx="495594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9" idx="7"/>
            <a:endCxn id="26" idx="3"/>
          </p:cNvCxnSpPr>
          <p:nvPr/>
        </p:nvCxnSpPr>
        <p:spPr>
          <a:xfrm flipV="1">
            <a:off x="5561245" y="1913938"/>
            <a:ext cx="1212590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635288" y="2787583"/>
            <a:ext cx="362020" cy="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358866" y="2789661"/>
            <a:ext cx="464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963149" y="2779533"/>
            <a:ext cx="479464" cy="2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3"/>
            <a:endCxn id="12" idx="1"/>
          </p:cNvCxnSpPr>
          <p:nvPr/>
        </p:nvCxnSpPr>
        <p:spPr>
          <a:xfrm>
            <a:off x="3390913" y="2578486"/>
            <a:ext cx="356998" cy="8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0" idx="3"/>
            <a:endCxn id="12" idx="3"/>
          </p:cNvCxnSpPr>
          <p:nvPr/>
        </p:nvCxnSpPr>
        <p:spPr>
          <a:xfrm flipV="1">
            <a:off x="3374423" y="2917491"/>
            <a:ext cx="373488" cy="9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5129694" y="2536864"/>
            <a:ext cx="505594" cy="505594"/>
            <a:chOff x="5129694" y="2536864"/>
            <a:chExt cx="505594" cy="505594"/>
          </a:xfrm>
        </p:grpSpPr>
        <p:sp>
          <p:nvSpPr>
            <p:cNvPr id="9" name="Oval 8"/>
            <p:cNvSpPr/>
            <p:nvPr/>
          </p:nvSpPr>
          <p:spPr>
            <a:xfrm>
              <a:off x="5129694" y="2536864"/>
              <a:ext cx="505594" cy="5055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0526" r="-5263" b="-121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3" name="Straight Arrow Connector 72"/>
          <p:cNvCxnSpPr>
            <a:stCxn id="34" idx="2"/>
            <a:endCxn id="19" idx="1"/>
          </p:cNvCxnSpPr>
          <p:nvPr/>
        </p:nvCxnSpPr>
        <p:spPr>
          <a:xfrm flipH="1">
            <a:off x="4452483" y="1232332"/>
            <a:ext cx="294" cy="42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5" idx="2"/>
            <a:endCxn id="19" idx="7"/>
          </p:cNvCxnSpPr>
          <p:nvPr/>
        </p:nvCxnSpPr>
        <p:spPr>
          <a:xfrm flipH="1">
            <a:off x="4708143" y="1232815"/>
            <a:ext cx="52949" cy="42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6" idx="2"/>
            <a:endCxn id="26" idx="1"/>
          </p:cNvCxnSpPr>
          <p:nvPr/>
        </p:nvCxnSpPr>
        <p:spPr>
          <a:xfrm flipH="1">
            <a:off x="6773835" y="1290353"/>
            <a:ext cx="294" cy="36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7" idx="2"/>
            <a:endCxn id="26" idx="7"/>
          </p:cNvCxnSpPr>
          <p:nvPr/>
        </p:nvCxnSpPr>
        <p:spPr>
          <a:xfrm flipH="1">
            <a:off x="7029495" y="1290836"/>
            <a:ext cx="52949" cy="36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2" idx="0"/>
            <a:endCxn id="23" idx="3"/>
          </p:cNvCxnSpPr>
          <p:nvPr/>
        </p:nvCxnSpPr>
        <p:spPr>
          <a:xfrm flipV="1">
            <a:off x="5245591" y="3854033"/>
            <a:ext cx="9070" cy="30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3" idx="0"/>
            <a:endCxn id="23" idx="5"/>
          </p:cNvCxnSpPr>
          <p:nvPr/>
        </p:nvCxnSpPr>
        <p:spPr>
          <a:xfrm flipH="1" flipV="1">
            <a:off x="5510321" y="3854033"/>
            <a:ext cx="43585" cy="30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83"/>
          <p:cNvSpPr/>
          <p:nvPr/>
        </p:nvSpPr>
        <p:spPr>
          <a:xfrm>
            <a:off x="4954392" y="2928802"/>
            <a:ext cx="247320" cy="740752"/>
          </a:xfrm>
          <a:custGeom>
            <a:avLst/>
            <a:gdLst>
              <a:gd name="connsiteX0" fmla="*/ 221232 w 245137"/>
              <a:gd name="connsiteY0" fmla="*/ 0 h 699247"/>
              <a:gd name="connsiteX1" fmla="*/ 102 w 245137"/>
              <a:gd name="connsiteY1" fmla="*/ 304800 h 699247"/>
              <a:gd name="connsiteX2" fmla="*/ 245137 w 245137"/>
              <a:gd name="connsiteY2" fmla="*/ 699247 h 69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137" h="699247">
                <a:moveTo>
                  <a:pt x="221232" y="0"/>
                </a:moveTo>
                <a:cubicBezTo>
                  <a:pt x="108675" y="94129"/>
                  <a:pt x="-3882" y="188259"/>
                  <a:pt x="102" y="304800"/>
                </a:cubicBezTo>
                <a:cubicBezTo>
                  <a:pt x="4086" y="421341"/>
                  <a:pt x="124611" y="560294"/>
                  <a:pt x="245137" y="6992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Freeform 84"/>
          <p:cNvSpPr/>
          <p:nvPr/>
        </p:nvSpPr>
        <p:spPr>
          <a:xfrm>
            <a:off x="5444565" y="2982259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Freeform 85"/>
          <p:cNvSpPr/>
          <p:nvPr/>
        </p:nvSpPr>
        <p:spPr>
          <a:xfrm rot="9000000">
            <a:off x="5170131" y="3017657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/>
          <p:cNvSpPr txBox="1"/>
          <p:nvPr/>
        </p:nvSpPr>
        <p:spPr>
          <a:xfrm>
            <a:off x="4985985" y="2104967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LSTM CELL</a:t>
            </a:r>
            <a:endParaRPr lang="en-GB" sz="1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1521" y="328128"/>
            <a:ext cx="3562350" cy="2019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7618" y="3218762"/>
            <a:ext cx="30765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6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2028825"/>
            <a:ext cx="5143500" cy="280035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7114784" y="2028825"/>
            <a:ext cx="2718148" cy="363646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Import </a:t>
            </a:r>
            <a:r>
              <a:rPr lang="en-GB" dirty="0" err="1" smtClean="0"/>
              <a:t>Tensorflow</a:t>
            </a:r>
            <a:r>
              <a:rPr lang="en-GB" dirty="0" smtClean="0"/>
              <a:t> library</a:t>
            </a:r>
            <a:endParaRPr lang="en-GB" dirty="0"/>
          </a:p>
        </p:txBody>
      </p:sp>
      <p:sp>
        <p:nvSpPr>
          <p:cNvPr id="60" name="Rounded Rectangular Callout 59"/>
          <p:cNvSpPr/>
          <p:nvPr/>
        </p:nvSpPr>
        <p:spPr>
          <a:xfrm>
            <a:off x="7578247" y="2718148"/>
            <a:ext cx="2718148" cy="475989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Define placeholder for input data</a:t>
            </a:r>
            <a:endParaRPr lang="en-GB" dirty="0"/>
          </a:p>
        </p:txBody>
      </p:sp>
      <p:sp>
        <p:nvSpPr>
          <p:cNvPr id="61" name="Rounded Rectangular Callout 60"/>
          <p:cNvSpPr/>
          <p:nvPr/>
        </p:nvSpPr>
        <p:spPr>
          <a:xfrm>
            <a:off x="6951946" y="3337991"/>
            <a:ext cx="2880986" cy="363646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Add multiply to build graph</a:t>
            </a:r>
            <a:endParaRPr lang="en-GB" dirty="0"/>
          </a:p>
        </p:txBody>
      </p:sp>
      <p:sp>
        <p:nvSpPr>
          <p:cNvPr id="63" name="Rounded Rectangular Callout 62"/>
          <p:cNvSpPr/>
          <p:nvPr/>
        </p:nvSpPr>
        <p:spPr>
          <a:xfrm>
            <a:off x="6751530" y="3845491"/>
            <a:ext cx="2880986" cy="363646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 a run session</a:t>
            </a:r>
            <a:endParaRPr lang="en-GB" dirty="0"/>
          </a:p>
        </p:txBody>
      </p:sp>
      <p:sp>
        <p:nvSpPr>
          <p:cNvPr id="65" name="Rounded Rectangular Callout 64"/>
          <p:cNvSpPr/>
          <p:nvPr/>
        </p:nvSpPr>
        <p:spPr>
          <a:xfrm>
            <a:off x="9311014" y="4352991"/>
            <a:ext cx="2880986" cy="476184"/>
          </a:xfrm>
          <a:prstGeom prst="wedgeRoundRectCallout">
            <a:avLst>
              <a:gd name="adj1" fmla="val -77261"/>
              <a:gd name="adj2" fmla="val 153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Execute graph within session with data supplied</a:t>
            </a:r>
            <a:endParaRPr lang="en-GB" dirty="0"/>
          </a:p>
        </p:txBody>
      </p:sp>
      <p:sp>
        <p:nvSpPr>
          <p:cNvPr id="6" name="Left Brace 5"/>
          <p:cNvSpPr/>
          <p:nvPr/>
        </p:nvSpPr>
        <p:spPr>
          <a:xfrm>
            <a:off x="3256767" y="2718148"/>
            <a:ext cx="75156" cy="11273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Left Brace 66"/>
          <p:cNvSpPr/>
          <p:nvPr/>
        </p:nvSpPr>
        <p:spPr>
          <a:xfrm>
            <a:off x="3256767" y="3845491"/>
            <a:ext cx="75156" cy="11273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42583" y="2993721"/>
            <a:ext cx="28141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 Graph stage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10066" y="3961686"/>
            <a:ext cx="281418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 graph in session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470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Language model evaluation pipeline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315941"/>
              </p:ext>
            </p:extLst>
          </p:nvPr>
        </p:nvGraphicFramePr>
        <p:xfrm>
          <a:off x="838200" y="1825625"/>
          <a:ext cx="10515600" cy="1205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590665"/>
              </p:ext>
            </p:extLst>
          </p:nvPr>
        </p:nvGraphicFramePr>
        <p:xfrm>
          <a:off x="975986" y="4092836"/>
          <a:ext cx="10515600" cy="1205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8968635" y="3292758"/>
            <a:ext cx="1966586" cy="538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/>
              <a:t>Held out data</a:t>
            </a:r>
            <a:endParaRPr lang="en-GB" sz="2200" dirty="0"/>
          </a:p>
        </p:txBody>
      </p:sp>
      <p:sp>
        <p:nvSpPr>
          <p:cNvPr id="8" name="Right Arrow 7"/>
          <p:cNvSpPr/>
          <p:nvPr/>
        </p:nvSpPr>
        <p:spPr>
          <a:xfrm rot="16200000">
            <a:off x="9795353" y="2942029"/>
            <a:ext cx="313150" cy="388307"/>
          </a:xfrm>
          <a:prstGeom prst="rightArrow">
            <a:avLst/>
          </a:prstGeom>
          <a:solidFill>
            <a:srgbClr val="B5CB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 rot="5400000" flipV="1">
            <a:off x="9795353" y="3791418"/>
            <a:ext cx="313150" cy="388307"/>
          </a:xfrm>
          <a:prstGeom prst="rightArrow">
            <a:avLst/>
          </a:prstGeom>
          <a:solidFill>
            <a:srgbClr val="B5CB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139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71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Language model evaluation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Iyalla Alamina (Researcher)</dc:creator>
  <cp:lastModifiedBy>Iyalla Alamina (Researcher)</cp:lastModifiedBy>
  <cp:revision>10</cp:revision>
  <dcterms:created xsi:type="dcterms:W3CDTF">2018-10-22T11:19:46Z</dcterms:created>
  <dcterms:modified xsi:type="dcterms:W3CDTF">2019-07-22T18:54:37Z</dcterms:modified>
</cp:coreProperties>
</file>