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9195713" cy="42803763"/>
  <p:notesSz cx="6797675" cy="9928225"/>
  <p:defaultTextStyle>
    <a:defPPr>
      <a:defRPr lang="en-US"/>
    </a:defPPr>
    <a:lvl1pPr marL="0" algn="l" defTabSz="4113922" rtl="0" eaLnBrk="1" latinLnBrk="0" hangingPunct="1">
      <a:defRPr sz="8061" kern="1200">
        <a:solidFill>
          <a:schemeClr val="tx1"/>
        </a:solidFill>
        <a:latin typeface="+mn-lt"/>
        <a:ea typeface="+mn-ea"/>
        <a:cs typeface="+mn-cs"/>
      </a:defRPr>
    </a:lvl1pPr>
    <a:lvl2pPr marL="2056961" algn="l" defTabSz="4113922" rtl="0" eaLnBrk="1" latinLnBrk="0" hangingPunct="1">
      <a:defRPr sz="8061" kern="1200">
        <a:solidFill>
          <a:schemeClr val="tx1"/>
        </a:solidFill>
        <a:latin typeface="+mn-lt"/>
        <a:ea typeface="+mn-ea"/>
        <a:cs typeface="+mn-cs"/>
      </a:defRPr>
    </a:lvl2pPr>
    <a:lvl3pPr marL="4113922" algn="l" defTabSz="4113922" rtl="0" eaLnBrk="1" latinLnBrk="0" hangingPunct="1">
      <a:defRPr sz="8061" kern="1200">
        <a:solidFill>
          <a:schemeClr val="tx1"/>
        </a:solidFill>
        <a:latin typeface="+mn-lt"/>
        <a:ea typeface="+mn-ea"/>
        <a:cs typeface="+mn-cs"/>
      </a:defRPr>
    </a:lvl3pPr>
    <a:lvl4pPr marL="6170883" algn="l" defTabSz="4113922" rtl="0" eaLnBrk="1" latinLnBrk="0" hangingPunct="1">
      <a:defRPr sz="8061" kern="1200">
        <a:solidFill>
          <a:schemeClr val="tx1"/>
        </a:solidFill>
        <a:latin typeface="+mn-lt"/>
        <a:ea typeface="+mn-ea"/>
        <a:cs typeface="+mn-cs"/>
      </a:defRPr>
    </a:lvl4pPr>
    <a:lvl5pPr marL="8227844" algn="l" defTabSz="4113922" rtl="0" eaLnBrk="1" latinLnBrk="0" hangingPunct="1">
      <a:defRPr sz="8061" kern="1200">
        <a:solidFill>
          <a:schemeClr val="tx1"/>
        </a:solidFill>
        <a:latin typeface="+mn-lt"/>
        <a:ea typeface="+mn-ea"/>
        <a:cs typeface="+mn-cs"/>
      </a:defRPr>
    </a:lvl5pPr>
    <a:lvl6pPr marL="10284805" algn="l" defTabSz="4113922" rtl="0" eaLnBrk="1" latinLnBrk="0" hangingPunct="1">
      <a:defRPr sz="8061" kern="1200">
        <a:solidFill>
          <a:schemeClr val="tx1"/>
        </a:solidFill>
        <a:latin typeface="+mn-lt"/>
        <a:ea typeface="+mn-ea"/>
        <a:cs typeface="+mn-cs"/>
      </a:defRPr>
    </a:lvl6pPr>
    <a:lvl7pPr marL="12341767" algn="l" defTabSz="4113922" rtl="0" eaLnBrk="1" latinLnBrk="0" hangingPunct="1">
      <a:defRPr sz="8061" kern="1200">
        <a:solidFill>
          <a:schemeClr val="tx1"/>
        </a:solidFill>
        <a:latin typeface="+mn-lt"/>
        <a:ea typeface="+mn-ea"/>
        <a:cs typeface="+mn-cs"/>
      </a:defRPr>
    </a:lvl7pPr>
    <a:lvl8pPr marL="14398728" algn="l" defTabSz="4113922" rtl="0" eaLnBrk="1" latinLnBrk="0" hangingPunct="1">
      <a:defRPr sz="8061" kern="1200">
        <a:solidFill>
          <a:schemeClr val="tx1"/>
        </a:solidFill>
        <a:latin typeface="+mn-lt"/>
        <a:ea typeface="+mn-ea"/>
        <a:cs typeface="+mn-cs"/>
      </a:defRPr>
    </a:lvl8pPr>
    <a:lvl9pPr marL="16455689" algn="l" defTabSz="4113922" rtl="0" eaLnBrk="1" latinLnBrk="0" hangingPunct="1">
      <a:defRPr sz="8061"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1F88F7F-CC0C-4234-AA66-A80A76C71C62}">
          <p14:sldIdLst>
            <p14:sldId id="256"/>
          </p14:sldIdLst>
        </p14:section>
      </p14:sectionLst>
    </p:ext>
    <p:ext uri="{EFAFB233-063F-42B5-8137-9DF3F51BA10A}">
      <p15:sldGuideLst xmlns:p15="http://schemas.microsoft.com/office/powerpoint/2012/main">
        <p15:guide id="1" orient="horz" pos="13482" userDrawn="1">
          <p15:clr>
            <a:srgbClr val="A4A3A4"/>
          </p15:clr>
        </p15:guide>
        <p15:guide id="2" pos="91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29" autoAdjust="0"/>
  </p:normalViewPr>
  <p:slideViewPr>
    <p:cSldViewPr>
      <p:cViewPr>
        <p:scale>
          <a:sx n="46" d="100"/>
          <a:sy n="46" d="100"/>
        </p:scale>
        <p:origin x="-2982" y="-2406"/>
      </p:cViewPr>
      <p:guideLst>
        <p:guide orient="horz" pos="13482"/>
        <p:guide pos="919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Epoch1w</c:v>
                </c:pt>
              </c:strCache>
            </c:strRef>
          </c:tx>
          <c:invertIfNegative val="0"/>
          <c:cat>
            <c:strRef>
              <c:f>Sheet1!$A$2:$A$5</c:f>
              <c:strCache>
                <c:ptCount val="4"/>
                <c:pt idx="0">
                  <c:v>Experiment 1</c:v>
                </c:pt>
                <c:pt idx="1">
                  <c:v>Experiment 2</c:v>
                </c:pt>
                <c:pt idx="2">
                  <c:v>Experiment 3</c:v>
                </c:pt>
                <c:pt idx="3">
                  <c:v>Experiment 4</c:v>
                </c:pt>
              </c:strCache>
            </c:strRef>
          </c:cat>
          <c:val>
            <c:numRef>
              <c:f>Sheet1!$B$2:$B$5</c:f>
              <c:numCache>
                <c:formatCode>General</c:formatCode>
                <c:ptCount val="4"/>
                <c:pt idx="0">
                  <c:v>100</c:v>
                </c:pt>
                <c:pt idx="1">
                  <c:v>100</c:v>
                </c:pt>
                <c:pt idx="2">
                  <c:v>100</c:v>
                </c:pt>
                <c:pt idx="3">
                  <c:v>100</c:v>
                </c:pt>
              </c:numCache>
            </c:numRef>
          </c:val>
          <c:extLst>
            <c:ext xmlns:c16="http://schemas.microsoft.com/office/drawing/2014/chart" uri="{C3380CC4-5D6E-409C-BE32-E72D297353CC}">
              <c16:uniqueId val="{00000000-EF5E-4C48-8D53-A411FCBFE98A}"/>
            </c:ext>
          </c:extLst>
        </c:ser>
        <c:ser>
          <c:idx val="1"/>
          <c:order val="1"/>
          <c:tx>
            <c:strRef>
              <c:f>Sheet1!$C$1</c:f>
              <c:strCache>
                <c:ptCount val="1"/>
                <c:pt idx="0">
                  <c:v>Epoch 1x</c:v>
                </c:pt>
              </c:strCache>
            </c:strRef>
          </c:tx>
          <c:invertIfNegative val="0"/>
          <c:cat>
            <c:strRef>
              <c:f>Sheet1!$A$2:$A$5</c:f>
              <c:strCache>
                <c:ptCount val="4"/>
                <c:pt idx="0">
                  <c:v>Experiment 1</c:v>
                </c:pt>
                <c:pt idx="1">
                  <c:v>Experiment 2</c:v>
                </c:pt>
                <c:pt idx="2">
                  <c:v>Experiment 3</c:v>
                </c:pt>
                <c:pt idx="3">
                  <c:v>Experiment 4</c:v>
                </c:pt>
              </c:strCache>
            </c:strRef>
          </c:cat>
          <c:val>
            <c:numRef>
              <c:f>Sheet1!$C$2:$C$5</c:f>
              <c:numCache>
                <c:formatCode>General</c:formatCode>
                <c:ptCount val="4"/>
                <c:pt idx="0">
                  <c:v>100</c:v>
                </c:pt>
                <c:pt idx="1">
                  <c:v>100</c:v>
                </c:pt>
                <c:pt idx="2">
                  <c:v>100</c:v>
                </c:pt>
                <c:pt idx="3">
                  <c:v>87.3</c:v>
                </c:pt>
              </c:numCache>
            </c:numRef>
          </c:val>
          <c:extLst>
            <c:ext xmlns:c16="http://schemas.microsoft.com/office/drawing/2014/chart" uri="{C3380CC4-5D6E-409C-BE32-E72D297353CC}">
              <c16:uniqueId val="{00000001-EF5E-4C48-8D53-A411FCBFE98A}"/>
            </c:ext>
          </c:extLst>
        </c:ser>
        <c:ser>
          <c:idx val="2"/>
          <c:order val="2"/>
          <c:tx>
            <c:strRef>
              <c:f>Sheet1!$D$1</c:f>
              <c:strCache>
                <c:ptCount val="1"/>
                <c:pt idx="0">
                  <c:v>Epoch 1y</c:v>
                </c:pt>
              </c:strCache>
            </c:strRef>
          </c:tx>
          <c:invertIfNegative val="0"/>
          <c:cat>
            <c:strRef>
              <c:f>Sheet1!$A$2:$A$5</c:f>
              <c:strCache>
                <c:ptCount val="4"/>
                <c:pt idx="0">
                  <c:v>Experiment 1</c:v>
                </c:pt>
                <c:pt idx="1">
                  <c:v>Experiment 2</c:v>
                </c:pt>
                <c:pt idx="2">
                  <c:v>Experiment 3</c:v>
                </c:pt>
                <c:pt idx="3">
                  <c:v>Experiment 4</c:v>
                </c:pt>
              </c:strCache>
            </c:strRef>
          </c:cat>
          <c:val>
            <c:numRef>
              <c:f>Sheet1!$D$2:$D$5</c:f>
              <c:numCache>
                <c:formatCode>General</c:formatCode>
                <c:ptCount val="4"/>
                <c:pt idx="0">
                  <c:v>100</c:v>
                </c:pt>
                <c:pt idx="1">
                  <c:v>100</c:v>
                </c:pt>
                <c:pt idx="2">
                  <c:v>100</c:v>
                </c:pt>
                <c:pt idx="3">
                  <c:v>85.9</c:v>
                </c:pt>
              </c:numCache>
            </c:numRef>
          </c:val>
          <c:extLst>
            <c:ext xmlns:c16="http://schemas.microsoft.com/office/drawing/2014/chart" uri="{C3380CC4-5D6E-409C-BE32-E72D297353CC}">
              <c16:uniqueId val="{00000002-EF5E-4C48-8D53-A411FCBFE98A}"/>
            </c:ext>
          </c:extLst>
        </c:ser>
        <c:ser>
          <c:idx val="3"/>
          <c:order val="3"/>
          <c:tx>
            <c:strRef>
              <c:f>Sheet1!$E$1</c:f>
              <c:strCache>
                <c:ptCount val="1"/>
                <c:pt idx="0">
                  <c:v>Epoch 1z</c:v>
                </c:pt>
              </c:strCache>
            </c:strRef>
          </c:tx>
          <c:invertIfNegative val="0"/>
          <c:cat>
            <c:strRef>
              <c:f>Sheet1!$A$2:$A$5</c:f>
              <c:strCache>
                <c:ptCount val="4"/>
                <c:pt idx="0">
                  <c:v>Experiment 1</c:v>
                </c:pt>
                <c:pt idx="1">
                  <c:v>Experiment 2</c:v>
                </c:pt>
                <c:pt idx="2">
                  <c:v>Experiment 3</c:v>
                </c:pt>
                <c:pt idx="3">
                  <c:v>Experiment 4</c:v>
                </c:pt>
              </c:strCache>
            </c:strRef>
          </c:cat>
          <c:val>
            <c:numRef>
              <c:f>Sheet1!$E$2:$E$5</c:f>
              <c:numCache>
                <c:formatCode>General</c:formatCode>
                <c:ptCount val="4"/>
                <c:pt idx="0">
                  <c:v>100</c:v>
                </c:pt>
                <c:pt idx="1">
                  <c:v>100</c:v>
                </c:pt>
                <c:pt idx="2">
                  <c:v>100</c:v>
                </c:pt>
                <c:pt idx="3">
                  <c:v>83.4</c:v>
                </c:pt>
              </c:numCache>
            </c:numRef>
          </c:val>
          <c:extLst>
            <c:ext xmlns:c16="http://schemas.microsoft.com/office/drawing/2014/chart" uri="{C3380CC4-5D6E-409C-BE32-E72D297353CC}">
              <c16:uniqueId val="{00000003-EF5E-4C48-8D53-A411FCBFE98A}"/>
            </c:ext>
          </c:extLst>
        </c:ser>
        <c:dLbls>
          <c:showLegendKey val="0"/>
          <c:showVal val="0"/>
          <c:showCatName val="0"/>
          <c:showSerName val="0"/>
          <c:showPercent val="0"/>
          <c:showBubbleSize val="0"/>
        </c:dLbls>
        <c:gapWidth val="150"/>
        <c:axId val="90398080"/>
        <c:axId val="97186944"/>
      </c:barChart>
      <c:catAx>
        <c:axId val="90398080"/>
        <c:scaling>
          <c:orientation val="minMax"/>
        </c:scaling>
        <c:delete val="0"/>
        <c:axPos val="b"/>
        <c:numFmt formatCode="General" sourceLinked="0"/>
        <c:majorTickMark val="out"/>
        <c:minorTickMark val="none"/>
        <c:tickLblPos val="nextTo"/>
        <c:crossAx val="97186944"/>
        <c:crosses val="autoZero"/>
        <c:auto val="1"/>
        <c:lblAlgn val="ctr"/>
        <c:lblOffset val="100"/>
        <c:noMultiLvlLbl val="0"/>
      </c:catAx>
      <c:valAx>
        <c:axId val="97186944"/>
        <c:scaling>
          <c:orientation val="minMax"/>
        </c:scaling>
        <c:delete val="0"/>
        <c:axPos val="l"/>
        <c:majorGridlines/>
        <c:numFmt formatCode="General" sourceLinked="1"/>
        <c:majorTickMark val="out"/>
        <c:minorTickMark val="none"/>
        <c:tickLblPos val="nextTo"/>
        <c:crossAx val="9039808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Epoch 1w</c:v>
                </c:pt>
              </c:strCache>
            </c:strRef>
          </c:tx>
          <c:invertIfNegative val="0"/>
          <c:cat>
            <c:strRef>
              <c:f>Sheet1!$A$2:$A$5</c:f>
              <c:strCache>
                <c:ptCount val="4"/>
                <c:pt idx="0">
                  <c:v>Experiment 1</c:v>
                </c:pt>
                <c:pt idx="1">
                  <c:v>Experiment 2</c:v>
                </c:pt>
                <c:pt idx="2">
                  <c:v>Experiment 3</c:v>
                </c:pt>
                <c:pt idx="3">
                  <c:v>Experiment 4</c:v>
                </c:pt>
              </c:strCache>
            </c:strRef>
          </c:cat>
          <c:val>
            <c:numRef>
              <c:f>Sheet1!$B$2:$B$5</c:f>
              <c:numCache>
                <c:formatCode>General</c:formatCode>
                <c:ptCount val="4"/>
                <c:pt idx="0">
                  <c:v>500</c:v>
                </c:pt>
                <c:pt idx="1">
                  <c:v>500</c:v>
                </c:pt>
                <c:pt idx="2">
                  <c:v>135.30000000000001</c:v>
                </c:pt>
                <c:pt idx="3">
                  <c:v>141.5</c:v>
                </c:pt>
              </c:numCache>
            </c:numRef>
          </c:val>
          <c:extLst>
            <c:ext xmlns:c16="http://schemas.microsoft.com/office/drawing/2014/chart" uri="{C3380CC4-5D6E-409C-BE32-E72D297353CC}">
              <c16:uniqueId val="{00000000-EF5E-4C48-8D53-A411FCBFE98A}"/>
            </c:ext>
          </c:extLst>
        </c:ser>
        <c:ser>
          <c:idx val="1"/>
          <c:order val="1"/>
          <c:tx>
            <c:strRef>
              <c:f>Sheet1!$C$1</c:f>
              <c:strCache>
                <c:ptCount val="1"/>
                <c:pt idx="0">
                  <c:v>Epoch 1x</c:v>
                </c:pt>
              </c:strCache>
            </c:strRef>
          </c:tx>
          <c:invertIfNegative val="0"/>
          <c:cat>
            <c:strRef>
              <c:f>Sheet1!$A$2:$A$5</c:f>
              <c:strCache>
                <c:ptCount val="4"/>
                <c:pt idx="0">
                  <c:v>Experiment 1</c:v>
                </c:pt>
                <c:pt idx="1">
                  <c:v>Experiment 2</c:v>
                </c:pt>
                <c:pt idx="2">
                  <c:v>Experiment 3</c:v>
                </c:pt>
                <c:pt idx="3">
                  <c:v>Experiment 4</c:v>
                </c:pt>
              </c:strCache>
            </c:strRef>
          </c:cat>
          <c:val>
            <c:numRef>
              <c:f>Sheet1!$C$2:$C$5</c:f>
              <c:numCache>
                <c:formatCode>General</c:formatCode>
                <c:ptCount val="4"/>
                <c:pt idx="0">
                  <c:v>500</c:v>
                </c:pt>
                <c:pt idx="1">
                  <c:v>500</c:v>
                </c:pt>
                <c:pt idx="2">
                  <c:v>131.4</c:v>
                </c:pt>
                <c:pt idx="3">
                  <c:v>140.4</c:v>
                </c:pt>
              </c:numCache>
            </c:numRef>
          </c:val>
          <c:extLst>
            <c:ext xmlns:c16="http://schemas.microsoft.com/office/drawing/2014/chart" uri="{C3380CC4-5D6E-409C-BE32-E72D297353CC}">
              <c16:uniqueId val="{00000001-EF5E-4C48-8D53-A411FCBFE98A}"/>
            </c:ext>
          </c:extLst>
        </c:ser>
        <c:ser>
          <c:idx val="2"/>
          <c:order val="2"/>
          <c:tx>
            <c:strRef>
              <c:f>Sheet1!$D$1</c:f>
              <c:strCache>
                <c:ptCount val="1"/>
                <c:pt idx="0">
                  <c:v>Epoch 1y</c:v>
                </c:pt>
              </c:strCache>
            </c:strRef>
          </c:tx>
          <c:invertIfNegative val="0"/>
          <c:cat>
            <c:strRef>
              <c:f>Sheet1!$A$2:$A$5</c:f>
              <c:strCache>
                <c:ptCount val="4"/>
                <c:pt idx="0">
                  <c:v>Experiment 1</c:v>
                </c:pt>
                <c:pt idx="1">
                  <c:v>Experiment 2</c:v>
                </c:pt>
                <c:pt idx="2">
                  <c:v>Experiment 3</c:v>
                </c:pt>
                <c:pt idx="3">
                  <c:v>Experiment 4</c:v>
                </c:pt>
              </c:strCache>
            </c:strRef>
          </c:cat>
          <c:val>
            <c:numRef>
              <c:f>Sheet1!$D$2:$D$5</c:f>
              <c:numCache>
                <c:formatCode>General</c:formatCode>
                <c:ptCount val="4"/>
                <c:pt idx="0">
                  <c:v>500</c:v>
                </c:pt>
                <c:pt idx="1">
                  <c:v>500</c:v>
                </c:pt>
                <c:pt idx="2">
                  <c:v>130.9</c:v>
                </c:pt>
                <c:pt idx="3">
                  <c:v>140.19999999999999</c:v>
                </c:pt>
              </c:numCache>
            </c:numRef>
          </c:val>
          <c:extLst>
            <c:ext xmlns:c16="http://schemas.microsoft.com/office/drawing/2014/chart" uri="{C3380CC4-5D6E-409C-BE32-E72D297353CC}">
              <c16:uniqueId val="{00000002-EF5E-4C48-8D53-A411FCBFE98A}"/>
            </c:ext>
          </c:extLst>
        </c:ser>
        <c:ser>
          <c:idx val="3"/>
          <c:order val="3"/>
          <c:tx>
            <c:strRef>
              <c:f>Sheet1!$E$1</c:f>
              <c:strCache>
                <c:ptCount val="1"/>
                <c:pt idx="0">
                  <c:v>Epoch 1z</c:v>
                </c:pt>
              </c:strCache>
            </c:strRef>
          </c:tx>
          <c:invertIfNegative val="0"/>
          <c:cat>
            <c:strRef>
              <c:f>Sheet1!$A$2:$A$5</c:f>
              <c:strCache>
                <c:ptCount val="4"/>
                <c:pt idx="0">
                  <c:v>Experiment 1</c:v>
                </c:pt>
                <c:pt idx="1">
                  <c:v>Experiment 2</c:v>
                </c:pt>
                <c:pt idx="2">
                  <c:v>Experiment 3</c:v>
                </c:pt>
                <c:pt idx="3">
                  <c:v>Experiment 4</c:v>
                </c:pt>
              </c:strCache>
            </c:strRef>
          </c:cat>
          <c:val>
            <c:numRef>
              <c:f>Sheet1!$E$2:$E$5</c:f>
              <c:numCache>
                <c:formatCode>General</c:formatCode>
                <c:ptCount val="4"/>
                <c:pt idx="0">
                  <c:v>500</c:v>
                </c:pt>
                <c:pt idx="1">
                  <c:v>500</c:v>
                </c:pt>
                <c:pt idx="2">
                  <c:v>118.3</c:v>
                </c:pt>
                <c:pt idx="3">
                  <c:v>140</c:v>
                </c:pt>
              </c:numCache>
            </c:numRef>
          </c:val>
          <c:extLst>
            <c:ext xmlns:c16="http://schemas.microsoft.com/office/drawing/2014/chart" uri="{C3380CC4-5D6E-409C-BE32-E72D297353CC}">
              <c16:uniqueId val="{00000003-EF5E-4C48-8D53-A411FCBFE98A}"/>
            </c:ext>
          </c:extLst>
        </c:ser>
        <c:dLbls>
          <c:showLegendKey val="0"/>
          <c:showVal val="0"/>
          <c:showCatName val="0"/>
          <c:showSerName val="0"/>
          <c:showPercent val="0"/>
          <c:showBubbleSize val="0"/>
        </c:dLbls>
        <c:gapWidth val="150"/>
        <c:axId val="90398080"/>
        <c:axId val="97186944"/>
      </c:barChart>
      <c:catAx>
        <c:axId val="90398080"/>
        <c:scaling>
          <c:orientation val="minMax"/>
        </c:scaling>
        <c:delete val="0"/>
        <c:axPos val="b"/>
        <c:numFmt formatCode="General" sourceLinked="0"/>
        <c:majorTickMark val="out"/>
        <c:minorTickMark val="none"/>
        <c:tickLblPos val="nextTo"/>
        <c:crossAx val="97186944"/>
        <c:crosses val="autoZero"/>
        <c:auto val="1"/>
        <c:lblAlgn val="ctr"/>
        <c:lblOffset val="100"/>
        <c:noMultiLvlLbl val="0"/>
      </c:catAx>
      <c:valAx>
        <c:axId val="97186944"/>
        <c:scaling>
          <c:orientation val="minMax"/>
        </c:scaling>
        <c:delete val="0"/>
        <c:axPos val="l"/>
        <c:majorGridlines/>
        <c:numFmt formatCode="General" sourceLinked="1"/>
        <c:majorTickMark val="out"/>
        <c:minorTickMark val="none"/>
        <c:tickLblPos val="nextTo"/>
        <c:crossAx val="9039808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8384721" y="0"/>
            <a:ext cx="810992" cy="4280376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49" dirty="0"/>
          </a:p>
        </p:txBody>
      </p:sp>
      <p:sp>
        <p:nvSpPr>
          <p:cNvPr id="10" name="Rectangle 9"/>
          <p:cNvSpPr/>
          <p:nvPr userDrawn="1"/>
        </p:nvSpPr>
        <p:spPr>
          <a:xfrm>
            <a:off x="0" y="0"/>
            <a:ext cx="810992" cy="4280376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49" dirty="0"/>
          </a:p>
        </p:txBody>
      </p:sp>
      <p:sp>
        <p:nvSpPr>
          <p:cNvPr id="7" name="Rectangle 6"/>
          <p:cNvSpPr/>
          <p:nvPr userDrawn="1"/>
        </p:nvSpPr>
        <p:spPr>
          <a:xfrm>
            <a:off x="0" y="0"/>
            <a:ext cx="29195713" cy="5350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49" dirty="0"/>
          </a:p>
        </p:txBody>
      </p:sp>
      <p:sp>
        <p:nvSpPr>
          <p:cNvPr id="8" name="Rectangle 7"/>
          <p:cNvSpPr/>
          <p:nvPr userDrawn="1"/>
        </p:nvSpPr>
        <p:spPr>
          <a:xfrm>
            <a:off x="0" y="37453293"/>
            <a:ext cx="29195713" cy="535047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49" dirty="0"/>
          </a:p>
        </p:txBody>
      </p:sp>
      <p:sp>
        <p:nvSpPr>
          <p:cNvPr id="9" name="Instructions"/>
          <p:cNvSpPr/>
          <p:nvPr userDrawn="1"/>
        </p:nvSpPr>
        <p:spPr>
          <a:xfrm>
            <a:off x="-12164880" y="0"/>
            <a:ext cx="11353888" cy="428037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2748" tIns="202748" rIns="202748" bIns="20274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129"/>
              </a:spcAft>
            </a:pPr>
            <a:r>
              <a:rPr lang="en-US" sz="8514" dirty="0" smtClean="0">
                <a:solidFill>
                  <a:srgbClr val="7F7F7F"/>
                </a:solidFill>
                <a:latin typeface="Calibri" pitchFamily="34" charset="0"/>
                <a:cs typeface="Calibri" panose="020F0502020204030204" pitchFamily="34" charset="0"/>
              </a:rPr>
              <a:t>Poster Print Size:</a:t>
            </a:r>
            <a:endParaRPr sz="8514" dirty="0">
              <a:solidFill>
                <a:srgbClr val="7F7F7F"/>
              </a:solidFill>
              <a:latin typeface="Calibri" pitchFamily="34" charset="0"/>
              <a:cs typeface="Calibri" panose="020F0502020204030204" pitchFamily="34" charset="0"/>
            </a:endParaRPr>
          </a:p>
          <a:p>
            <a:pPr lvl="0">
              <a:spcBef>
                <a:spcPts val="0"/>
              </a:spcBef>
              <a:spcAft>
                <a:spcPts val="2129"/>
              </a:spcAft>
            </a:pPr>
            <a:r>
              <a:rPr lang="en-US" sz="5854" dirty="0" smtClean="0">
                <a:solidFill>
                  <a:srgbClr val="7F7F7F"/>
                </a:solidFill>
                <a:latin typeface="Calibri" pitchFamily="34" charset="0"/>
                <a:cs typeface="Calibri" panose="020F0502020204030204" pitchFamily="34" charset="0"/>
              </a:rPr>
              <a:t>This poster template is 48” high by 36” wide. It can be used to print any poster with a 4:3 aspect ratio.</a:t>
            </a:r>
          </a:p>
          <a:p>
            <a:pPr lvl="0">
              <a:spcBef>
                <a:spcPts val="0"/>
              </a:spcBef>
              <a:spcAft>
                <a:spcPts val="2129"/>
              </a:spcAft>
            </a:pPr>
            <a:r>
              <a:rPr lang="en-US" sz="8514" dirty="0" smtClean="0">
                <a:solidFill>
                  <a:srgbClr val="7F7F7F"/>
                </a:solidFill>
                <a:latin typeface="Calibri" pitchFamily="34" charset="0"/>
                <a:cs typeface="Calibri" panose="020F0502020204030204" pitchFamily="34" charset="0"/>
              </a:rPr>
              <a:t>Placeholders</a:t>
            </a:r>
            <a:r>
              <a:rPr sz="8514" dirty="0" smtClean="0">
                <a:solidFill>
                  <a:srgbClr val="7F7F7F"/>
                </a:solidFill>
                <a:latin typeface="Calibri" pitchFamily="34" charset="0"/>
                <a:cs typeface="Calibri" panose="020F0502020204030204" pitchFamily="34" charset="0"/>
              </a:rPr>
              <a:t>:</a:t>
            </a:r>
            <a:endParaRPr sz="8514" dirty="0">
              <a:solidFill>
                <a:srgbClr val="7F7F7F"/>
              </a:solidFill>
              <a:latin typeface="Calibri" pitchFamily="34" charset="0"/>
              <a:cs typeface="Calibri" panose="020F0502020204030204" pitchFamily="34" charset="0"/>
            </a:endParaRPr>
          </a:p>
          <a:p>
            <a:pPr lvl="0">
              <a:spcBef>
                <a:spcPts val="0"/>
              </a:spcBef>
              <a:spcAft>
                <a:spcPts val="2129"/>
              </a:spcAft>
            </a:pPr>
            <a:r>
              <a:rPr sz="5854" dirty="0">
                <a:solidFill>
                  <a:srgbClr val="7F7F7F"/>
                </a:solidFill>
                <a:latin typeface="Calibri" pitchFamily="34" charset="0"/>
                <a:cs typeface="Calibri" panose="020F0502020204030204" pitchFamily="34" charset="0"/>
              </a:rPr>
              <a:t>The </a:t>
            </a:r>
            <a:r>
              <a:rPr lang="en-US" sz="5854" dirty="0" smtClean="0">
                <a:solidFill>
                  <a:srgbClr val="7F7F7F"/>
                </a:solidFill>
                <a:latin typeface="Calibri" pitchFamily="34" charset="0"/>
                <a:cs typeface="Calibri" panose="020F0502020204030204" pitchFamily="34" charset="0"/>
              </a:rPr>
              <a:t>various elements included</a:t>
            </a:r>
            <a:r>
              <a:rPr sz="5854" dirty="0" smtClean="0">
                <a:solidFill>
                  <a:srgbClr val="7F7F7F"/>
                </a:solidFill>
                <a:latin typeface="Calibri" pitchFamily="34" charset="0"/>
                <a:cs typeface="Calibri" panose="020F0502020204030204" pitchFamily="34" charset="0"/>
              </a:rPr>
              <a:t> </a:t>
            </a:r>
            <a:r>
              <a:rPr sz="5854" dirty="0">
                <a:solidFill>
                  <a:srgbClr val="7F7F7F"/>
                </a:solidFill>
                <a:latin typeface="Calibri" pitchFamily="34" charset="0"/>
                <a:cs typeface="Calibri" panose="020F0502020204030204" pitchFamily="34" charset="0"/>
              </a:rPr>
              <a:t>in this </a:t>
            </a:r>
            <a:r>
              <a:rPr lang="en-US" sz="5854" dirty="0" smtClean="0">
                <a:solidFill>
                  <a:srgbClr val="7F7F7F"/>
                </a:solidFill>
                <a:latin typeface="Calibri" pitchFamily="34" charset="0"/>
                <a:cs typeface="Calibri" panose="020F0502020204030204" pitchFamily="34" charset="0"/>
              </a:rPr>
              <a:t>poster are ones</a:t>
            </a:r>
            <a:r>
              <a:rPr lang="en-US" sz="5854" baseline="0" dirty="0" smtClean="0">
                <a:solidFill>
                  <a:srgbClr val="7F7F7F"/>
                </a:solidFill>
                <a:latin typeface="Calibri" pitchFamily="34" charset="0"/>
                <a:cs typeface="Calibri" panose="020F0502020204030204" pitchFamily="34" charset="0"/>
              </a:rPr>
              <a:t> we often see in medical, research, and scientific posters.</a:t>
            </a:r>
            <a:r>
              <a:rPr sz="5854" dirty="0" smtClean="0">
                <a:solidFill>
                  <a:srgbClr val="7F7F7F"/>
                </a:solidFill>
                <a:latin typeface="Calibri" pitchFamily="34" charset="0"/>
                <a:cs typeface="Calibri" panose="020F0502020204030204" pitchFamily="34" charset="0"/>
              </a:rPr>
              <a:t> </a:t>
            </a:r>
            <a:r>
              <a:rPr lang="en-US" sz="5854" dirty="0" smtClean="0">
                <a:solidFill>
                  <a:srgbClr val="7F7F7F"/>
                </a:solidFill>
                <a:latin typeface="Calibri" pitchFamily="34" charset="0"/>
                <a:cs typeface="Calibri" panose="020F0502020204030204" pitchFamily="34" charset="0"/>
              </a:rPr>
              <a:t>Feel</a:t>
            </a:r>
            <a:r>
              <a:rPr lang="en-US" sz="5854"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129"/>
              </a:spcAft>
            </a:pPr>
            <a:r>
              <a:rPr lang="en-US" sz="8514" dirty="0" smtClean="0">
                <a:solidFill>
                  <a:srgbClr val="7F7F7F"/>
                </a:solidFill>
                <a:latin typeface="Calibri" pitchFamily="34" charset="0"/>
                <a:cs typeface="Calibri" panose="020F0502020204030204" pitchFamily="34" charset="0"/>
              </a:rPr>
              <a:t>Image</a:t>
            </a:r>
            <a:r>
              <a:rPr lang="en-US" sz="8514" baseline="0" dirty="0" smtClean="0">
                <a:solidFill>
                  <a:srgbClr val="7F7F7F"/>
                </a:solidFill>
                <a:latin typeface="Calibri" pitchFamily="34" charset="0"/>
                <a:cs typeface="Calibri" panose="020F0502020204030204" pitchFamily="34" charset="0"/>
              </a:rPr>
              <a:t> Quality</a:t>
            </a:r>
            <a:r>
              <a:rPr lang="en-US" sz="8514" dirty="0" smtClean="0">
                <a:solidFill>
                  <a:srgbClr val="7F7F7F"/>
                </a:solidFill>
                <a:latin typeface="Calibri" pitchFamily="34" charset="0"/>
                <a:cs typeface="Calibri" panose="020F0502020204030204" pitchFamily="34" charset="0"/>
              </a:rPr>
              <a:t>:</a:t>
            </a:r>
          </a:p>
          <a:p>
            <a:pPr lvl="0">
              <a:spcBef>
                <a:spcPts val="0"/>
              </a:spcBef>
              <a:spcAft>
                <a:spcPts val="2129"/>
              </a:spcAft>
            </a:pPr>
            <a:r>
              <a:rPr lang="en-US" sz="5854"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5854" b="1" dirty="0" smtClean="0">
                <a:solidFill>
                  <a:srgbClr val="7F7F7F"/>
                </a:solidFill>
                <a:latin typeface="Calibri" pitchFamily="34" charset="0"/>
                <a:cs typeface="Calibri" panose="020F0502020204030204" pitchFamily="34" charset="0"/>
              </a:rPr>
              <a:t>Insert, Picture</a:t>
            </a:r>
            <a:r>
              <a:rPr lang="en-US" sz="5854"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5854" b="1" dirty="0" smtClean="0">
                <a:solidFill>
                  <a:srgbClr val="7F7F7F"/>
                </a:solidFill>
                <a:latin typeface="Calibri" pitchFamily="34" charset="0"/>
                <a:cs typeface="Calibri" panose="020F0502020204030204" pitchFamily="34" charset="0"/>
              </a:rPr>
              <a:t>150-200 pixels per inch in their final printed size</a:t>
            </a:r>
            <a:r>
              <a:rPr lang="en-US" sz="5854" dirty="0" smtClean="0">
                <a:solidFill>
                  <a:srgbClr val="7F7F7F"/>
                </a:solidFill>
                <a:latin typeface="Calibri" pitchFamily="34" charset="0"/>
                <a:cs typeface="Calibri" panose="020F0502020204030204" pitchFamily="34" charset="0"/>
              </a:rPr>
              <a:t>. For instance, a 1600 x 1200 pixel</a:t>
            </a:r>
            <a:r>
              <a:rPr lang="en-US" sz="5854" baseline="0" dirty="0" smtClean="0">
                <a:solidFill>
                  <a:srgbClr val="7F7F7F"/>
                </a:solidFill>
                <a:latin typeface="Calibri" pitchFamily="34" charset="0"/>
                <a:cs typeface="Calibri" panose="020F0502020204030204" pitchFamily="34" charset="0"/>
              </a:rPr>
              <a:t> photo will usually look fine up to </a:t>
            </a:r>
            <a:r>
              <a:rPr lang="en-US" sz="5854"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2129"/>
              </a:spcAft>
            </a:pPr>
            <a:r>
              <a:rPr lang="en-US" sz="5854"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129"/>
              </a:spcAft>
            </a:pPr>
            <a:r>
              <a:rPr lang="en-US" sz="5854"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129"/>
              </a:spcAft>
            </a:pPr>
            <a:r>
              <a:rPr lang="en-US" sz="4257" dirty="0" smtClean="0">
                <a:solidFill>
                  <a:srgbClr val="7F7F7F"/>
                </a:solidFill>
                <a:latin typeface="Calibri" pitchFamily="34" charset="0"/>
                <a:cs typeface="Calibri" panose="020F0502020204030204" pitchFamily="34" charset="0"/>
              </a:rPr>
              <a:t/>
            </a:r>
            <a:br>
              <a:rPr lang="en-US" sz="4257" dirty="0" smtClean="0">
                <a:solidFill>
                  <a:srgbClr val="7F7F7F"/>
                </a:solidFill>
                <a:latin typeface="Calibri" pitchFamily="34" charset="0"/>
                <a:cs typeface="Calibri" panose="020F0502020204030204" pitchFamily="34" charset="0"/>
              </a:rPr>
            </a:br>
            <a:r>
              <a:rPr lang="en-US" sz="4257" dirty="0" smtClean="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0006705" y="0"/>
            <a:ext cx="11353888" cy="42803763"/>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129"/>
                </a:spcAft>
              </a:pPr>
              <a:r>
                <a:rPr lang="en-US" sz="8514" dirty="0" smtClean="0">
                  <a:solidFill>
                    <a:schemeClr val="bg1">
                      <a:lumMod val="50000"/>
                    </a:schemeClr>
                  </a:solidFill>
                  <a:latin typeface="Calibri" pitchFamily="34" charset="0"/>
                  <a:cs typeface="Calibri" panose="020F0502020204030204" pitchFamily="34" charset="0"/>
                </a:rPr>
                <a:t>Change</a:t>
              </a:r>
              <a:r>
                <a:rPr lang="en-US" sz="8514" baseline="0" dirty="0" smtClean="0">
                  <a:solidFill>
                    <a:schemeClr val="bg1">
                      <a:lumMod val="50000"/>
                    </a:schemeClr>
                  </a:solidFill>
                  <a:latin typeface="Calibri" pitchFamily="34" charset="0"/>
                  <a:cs typeface="Calibri" panose="020F0502020204030204" pitchFamily="34" charset="0"/>
                </a:rPr>
                <a:t> Color Theme</a:t>
              </a:r>
              <a:r>
                <a:rPr lang="en-US" sz="8514" dirty="0" smtClean="0">
                  <a:solidFill>
                    <a:schemeClr val="bg1">
                      <a:lumMod val="50000"/>
                    </a:schemeClr>
                  </a:solidFill>
                  <a:latin typeface="Calibri" pitchFamily="34" charset="0"/>
                  <a:cs typeface="Calibri" panose="020F0502020204030204" pitchFamily="34" charset="0"/>
                </a:rPr>
                <a:t>:</a:t>
              </a:r>
              <a:endParaRPr sz="8514" dirty="0">
                <a:solidFill>
                  <a:schemeClr val="bg1">
                    <a:lumMod val="50000"/>
                  </a:schemeClr>
                </a:solidFill>
                <a:latin typeface="Calibri" pitchFamily="34" charset="0"/>
                <a:cs typeface="Calibri" panose="020F0502020204030204" pitchFamily="34" charset="0"/>
              </a:endParaRPr>
            </a:p>
            <a:p>
              <a:pPr lvl="0">
                <a:spcBef>
                  <a:spcPts val="0"/>
                </a:spcBef>
                <a:spcAft>
                  <a:spcPts val="2129"/>
                </a:spcAft>
              </a:pPr>
              <a:r>
                <a:rPr lang="en-US" sz="5854"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5854"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129"/>
                </a:spcAft>
              </a:pPr>
              <a:r>
                <a:rPr lang="en-US" sz="5854"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5854" b="1" baseline="0" dirty="0" smtClean="0">
                  <a:solidFill>
                    <a:schemeClr val="bg1">
                      <a:lumMod val="50000"/>
                    </a:schemeClr>
                  </a:solidFill>
                  <a:latin typeface="Calibri" pitchFamily="34" charset="0"/>
                  <a:cs typeface="Calibri" panose="020F0502020204030204" pitchFamily="34" charset="0"/>
                </a:rPr>
                <a:t>Design</a:t>
              </a:r>
              <a:r>
                <a:rPr lang="en-US" sz="5854" baseline="0" dirty="0" smtClean="0">
                  <a:solidFill>
                    <a:schemeClr val="bg1">
                      <a:lumMod val="50000"/>
                    </a:schemeClr>
                  </a:solidFill>
                  <a:latin typeface="Calibri" pitchFamily="34" charset="0"/>
                  <a:cs typeface="Calibri" panose="020F0502020204030204" pitchFamily="34" charset="0"/>
                </a:rPr>
                <a:t> tab, then select the </a:t>
              </a:r>
              <a:r>
                <a:rPr lang="en-US" sz="5854" b="1" baseline="0" dirty="0" smtClean="0">
                  <a:solidFill>
                    <a:schemeClr val="bg1">
                      <a:lumMod val="50000"/>
                    </a:schemeClr>
                  </a:solidFill>
                  <a:latin typeface="Calibri" pitchFamily="34" charset="0"/>
                  <a:cs typeface="Calibri" panose="020F0502020204030204" pitchFamily="34" charset="0"/>
                </a:rPr>
                <a:t>Colors</a:t>
              </a:r>
              <a:r>
                <a:rPr lang="en-US" sz="5854"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2129"/>
                </a:spcAft>
              </a:pPr>
              <a:endParaRPr lang="en-US" sz="5854"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129"/>
                </a:spcAft>
              </a:pPr>
              <a:endParaRPr lang="en-US" sz="5854"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129"/>
                </a:spcAft>
              </a:pPr>
              <a:endParaRPr lang="en-US" sz="5854"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129"/>
                </a:spcAft>
              </a:pPr>
              <a:endParaRPr lang="en-US" sz="5854"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129"/>
                </a:spcAft>
              </a:pPr>
              <a:endParaRPr lang="en-US" sz="5854"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129"/>
                </a:spcAft>
              </a:pPr>
              <a:endParaRPr lang="en-US" sz="5854"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129"/>
                </a:spcAft>
              </a:pPr>
              <a:endParaRPr lang="en-US" sz="5854"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129"/>
                </a:spcAft>
              </a:pPr>
              <a:endParaRPr lang="en-US" sz="5854"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129"/>
                </a:spcAft>
              </a:pPr>
              <a:endParaRPr lang="en-US" sz="5854"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129"/>
                </a:spcAft>
              </a:pPr>
              <a:r>
                <a:rPr lang="en-US" sz="5854"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129"/>
                </a:spcAft>
              </a:pPr>
              <a:r>
                <a:rPr lang="en-US" sz="8514"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129"/>
                </a:spcAft>
              </a:pPr>
              <a:r>
                <a:rPr lang="en-US" sz="5854" dirty="0" smtClean="0">
                  <a:solidFill>
                    <a:schemeClr val="bg1">
                      <a:lumMod val="50000"/>
                    </a:schemeClr>
                  </a:solidFill>
                  <a:latin typeface="Calibri" pitchFamily="34" charset="0"/>
                  <a:cs typeface="Calibri" panose="020F0502020204030204" pitchFamily="34" charset="0"/>
                </a:rPr>
                <a:t>Once your poster file is ready, visit</a:t>
              </a:r>
              <a:r>
                <a:rPr lang="en-US" sz="5854" baseline="0" dirty="0" smtClean="0">
                  <a:solidFill>
                    <a:schemeClr val="bg1">
                      <a:lumMod val="50000"/>
                    </a:schemeClr>
                  </a:solidFill>
                  <a:latin typeface="Calibri" pitchFamily="34" charset="0"/>
                  <a:cs typeface="Calibri" panose="020F0502020204030204" pitchFamily="34" charset="0"/>
                </a:rPr>
                <a:t> </a:t>
              </a:r>
              <a:r>
                <a:rPr lang="en-US" sz="5854" b="1" baseline="0" dirty="0" smtClean="0">
                  <a:solidFill>
                    <a:schemeClr val="bg1">
                      <a:lumMod val="50000"/>
                    </a:schemeClr>
                  </a:solidFill>
                  <a:latin typeface="Calibri" pitchFamily="34" charset="0"/>
                  <a:cs typeface="Calibri" panose="020F0502020204030204" pitchFamily="34" charset="0"/>
                </a:rPr>
                <a:t>www.genigraphics.com</a:t>
              </a:r>
              <a:r>
                <a:rPr lang="en-US" sz="5854"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129"/>
                </a:spcAft>
              </a:pPr>
              <a:r>
                <a:rPr lang="en-US" sz="5854"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5854"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5854" baseline="0" dirty="0" smtClean="0">
                  <a:solidFill>
                    <a:schemeClr val="bg1">
                      <a:lumMod val="50000"/>
                    </a:schemeClr>
                  </a:solidFill>
                  <a:latin typeface="Calibri" pitchFamily="34" charset="0"/>
                  <a:cs typeface="Calibri" panose="020F0502020204030204" pitchFamily="34" charset="0"/>
                </a:rPr>
                <a:t>US and Canada:  1-800-790-4001</a:t>
              </a:r>
              <a:br>
                <a:rPr lang="en-US" sz="5854" baseline="0" dirty="0" smtClean="0">
                  <a:solidFill>
                    <a:schemeClr val="bg1">
                      <a:lumMod val="50000"/>
                    </a:schemeClr>
                  </a:solidFill>
                  <a:latin typeface="Calibri" pitchFamily="34" charset="0"/>
                  <a:cs typeface="Calibri" panose="020F0502020204030204" pitchFamily="34" charset="0"/>
                </a:rPr>
              </a:br>
              <a:r>
                <a:rPr lang="en-US" sz="5854"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4257" dirty="0" smtClean="0">
                  <a:solidFill>
                    <a:schemeClr val="bg1">
                      <a:lumMod val="50000"/>
                    </a:schemeClr>
                  </a:solidFill>
                  <a:latin typeface="Calibri" pitchFamily="34" charset="0"/>
                  <a:cs typeface="Calibri" panose="020F0502020204030204" pitchFamily="34" charset="0"/>
                </a:rPr>
                <a:t/>
              </a:r>
              <a:br>
                <a:rPr lang="en-US" sz="4257" dirty="0" smtClean="0">
                  <a:solidFill>
                    <a:schemeClr val="bg1">
                      <a:lumMod val="50000"/>
                    </a:schemeClr>
                  </a:solidFill>
                  <a:latin typeface="Calibri" pitchFamily="34" charset="0"/>
                  <a:cs typeface="Calibri" panose="020F0502020204030204" pitchFamily="34" charset="0"/>
                </a:rPr>
              </a:br>
              <a:r>
                <a:rPr lang="en-US" sz="4257"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753947" y="42399505"/>
            <a:ext cx="4698357" cy="181321"/>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9786" y="1714135"/>
            <a:ext cx="26276142" cy="7133961"/>
          </a:xfrm>
          <a:prstGeom prst="rect">
            <a:avLst/>
          </a:prstGeom>
        </p:spPr>
        <p:txBody>
          <a:bodyPr vert="horz" lIns="438912" tIns="219456" rIns="438912" bIns="219456"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459786" y="9987548"/>
            <a:ext cx="26276142" cy="28248505"/>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459786" y="39672750"/>
            <a:ext cx="6812333" cy="2278904"/>
          </a:xfrm>
          <a:prstGeom prst="rect">
            <a:avLst/>
          </a:prstGeom>
        </p:spPr>
        <p:txBody>
          <a:bodyPr vert="horz" lIns="438912" tIns="219456" rIns="438912" bIns="219456" rtlCol="0" anchor="ctr"/>
          <a:lstStyle>
            <a:lvl1pPr algn="l">
              <a:defRPr sz="5144">
                <a:solidFill>
                  <a:schemeClr val="tx1">
                    <a:tint val="75000"/>
                  </a:schemeClr>
                </a:solidFill>
              </a:defRPr>
            </a:lvl1pPr>
          </a:lstStyle>
          <a:p>
            <a:fld id="{985D6BDF-9D0E-4E2B-85B8-D8F4790360C9}" type="datetimeFigureOut">
              <a:rPr lang="en-US" smtClean="0"/>
              <a:t>6/20/2019</a:t>
            </a:fld>
            <a:endParaRPr lang="en-US" dirty="0"/>
          </a:p>
        </p:txBody>
      </p:sp>
      <p:sp>
        <p:nvSpPr>
          <p:cNvPr id="5" name="Footer Placeholder 4"/>
          <p:cNvSpPr>
            <a:spLocks noGrp="1"/>
          </p:cNvSpPr>
          <p:nvPr>
            <p:ph type="ftr" sz="quarter" idx="3"/>
          </p:nvPr>
        </p:nvSpPr>
        <p:spPr>
          <a:xfrm>
            <a:off x="9975202" y="39672750"/>
            <a:ext cx="9245309" cy="2278904"/>
          </a:xfrm>
          <a:prstGeom prst="rect">
            <a:avLst/>
          </a:prstGeom>
        </p:spPr>
        <p:txBody>
          <a:bodyPr vert="horz" lIns="438912" tIns="219456" rIns="438912" bIns="219456" rtlCol="0" anchor="ctr"/>
          <a:lstStyle>
            <a:lvl1pPr algn="ctr">
              <a:defRPr sz="514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0923594" y="39672750"/>
            <a:ext cx="6812333" cy="2278904"/>
          </a:xfrm>
          <a:prstGeom prst="rect">
            <a:avLst/>
          </a:prstGeom>
        </p:spPr>
        <p:txBody>
          <a:bodyPr vert="horz" lIns="438912" tIns="219456" rIns="438912" bIns="219456" rtlCol="0" anchor="ctr"/>
          <a:lstStyle>
            <a:lvl1pPr algn="r">
              <a:defRPr sz="5144">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3892711" rtl="0" eaLnBrk="1" latinLnBrk="0" hangingPunct="1">
        <a:spcBef>
          <a:spcPct val="0"/>
        </a:spcBef>
        <a:buNone/>
        <a:defRPr sz="7095" kern="1200">
          <a:solidFill>
            <a:schemeClr val="tx1"/>
          </a:solidFill>
          <a:latin typeface="+mj-lt"/>
          <a:ea typeface="+mj-ea"/>
          <a:cs typeface="+mj-cs"/>
        </a:defRPr>
      </a:lvl1pPr>
    </p:titleStyle>
    <p:bodyStyle>
      <a:lvl1pPr marL="405491" indent="-405491" algn="l" defTabSz="3892711" rtl="0" eaLnBrk="1" latinLnBrk="0" hangingPunct="1">
        <a:spcBef>
          <a:spcPct val="20000"/>
        </a:spcBef>
        <a:buFont typeface="Arial" pitchFamily="34" charset="0"/>
        <a:buChar char="•"/>
        <a:defRPr sz="3193" kern="1200">
          <a:solidFill>
            <a:schemeClr val="tx1"/>
          </a:solidFill>
          <a:latin typeface="+mn-lt"/>
          <a:ea typeface="+mn-ea"/>
          <a:cs typeface="+mn-cs"/>
        </a:defRPr>
      </a:lvl1pPr>
      <a:lvl2pPr marL="810981" indent="-405491" algn="l" defTabSz="3892711" rtl="0" eaLnBrk="1" latinLnBrk="0" hangingPunct="1">
        <a:spcBef>
          <a:spcPct val="20000"/>
        </a:spcBef>
        <a:buFont typeface="Arial" pitchFamily="34" charset="0"/>
        <a:buChar char="–"/>
        <a:defRPr sz="3193" kern="1200">
          <a:solidFill>
            <a:schemeClr val="tx1"/>
          </a:solidFill>
          <a:latin typeface="+mn-lt"/>
          <a:ea typeface="+mn-ea"/>
          <a:cs typeface="+mn-cs"/>
        </a:defRPr>
      </a:lvl2pPr>
      <a:lvl3pPr marL="1216472" indent="-405491" algn="l" defTabSz="3892711" rtl="0" eaLnBrk="1" latinLnBrk="0" hangingPunct="1">
        <a:spcBef>
          <a:spcPct val="20000"/>
        </a:spcBef>
        <a:buFont typeface="Arial" pitchFamily="34" charset="0"/>
        <a:buChar char="•"/>
        <a:defRPr sz="3193" kern="1200">
          <a:solidFill>
            <a:schemeClr val="tx1"/>
          </a:solidFill>
          <a:latin typeface="+mn-lt"/>
          <a:ea typeface="+mn-ea"/>
          <a:cs typeface="+mn-cs"/>
        </a:defRPr>
      </a:lvl3pPr>
      <a:lvl4pPr marL="1621963" indent="-405491" algn="l" defTabSz="3892711" rtl="0" eaLnBrk="1" latinLnBrk="0" hangingPunct="1">
        <a:spcBef>
          <a:spcPct val="20000"/>
        </a:spcBef>
        <a:buFont typeface="Arial" pitchFamily="34" charset="0"/>
        <a:buChar char="–"/>
        <a:defRPr sz="3193" kern="1200">
          <a:solidFill>
            <a:schemeClr val="tx1"/>
          </a:solidFill>
          <a:latin typeface="+mn-lt"/>
          <a:ea typeface="+mn-ea"/>
          <a:cs typeface="+mn-cs"/>
        </a:defRPr>
      </a:lvl4pPr>
      <a:lvl5pPr marL="2027453" indent="-405491" algn="l" defTabSz="3892711" rtl="0" eaLnBrk="1" latinLnBrk="0" hangingPunct="1">
        <a:spcBef>
          <a:spcPct val="20000"/>
        </a:spcBef>
        <a:buFont typeface="Arial" pitchFamily="34" charset="0"/>
        <a:buChar char="»"/>
        <a:defRPr sz="3193" kern="1200">
          <a:solidFill>
            <a:schemeClr val="tx1"/>
          </a:solidFill>
          <a:latin typeface="+mn-lt"/>
          <a:ea typeface="+mn-ea"/>
          <a:cs typeface="+mn-cs"/>
        </a:defRPr>
      </a:lvl5pPr>
      <a:lvl6pPr marL="10704954" indent="-973178" algn="l" defTabSz="3892711" rtl="0" eaLnBrk="1" latinLnBrk="0" hangingPunct="1">
        <a:spcBef>
          <a:spcPct val="20000"/>
        </a:spcBef>
        <a:buFont typeface="Arial" pitchFamily="34" charset="0"/>
        <a:buChar char="•"/>
        <a:defRPr sz="8514" kern="1200">
          <a:solidFill>
            <a:schemeClr val="tx1"/>
          </a:solidFill>
          <a:latin typeface="+mn-lt"/>
          <a:ea typeface="+mn-ea"/>
          <a:cs typeface="+mn-cs"/>
        </a:defRPr>
      </a:lvl6pPr>
      <a:lvl7pPr marL="12651309" indent="-973178" algn="l" defTabSz="3892711" rtl="0" eaLnBrk="1" latinLnBrk="0" hangingPunct="1">
        <a:spcBef>
          <a:spcPct val="20000"/>
        </a:spcBef>
        <a:buFont typeface="Arial" pitchFamily="34" charset="0"/>
        <a:buChar char="•"/>
        <a:defRPr sz="8514" kern="1200">
          <a:solidFill>
            <a:schemeClr val="tx1"/>
          </a:solidFill>
          <a:latin typeface="+mn-lt"/>
          <a:ea typeface="+mn-ea"/>
          <a:cs typeface="+mn-cs"/>
        </a:defRPr>
      </a:lvl7pPr>
      <a:lvl8pPr marL="14597664" indent="-973178" algn="l" defTabSz="3892711" rtl="0" eaLnBrk="1" latinLnBrk="0" hangingPunct="1">
        <a:spcBef>
          <a:spcPct val="20000"/>
        </a:spcBef>
        <a:buFont typeface="Arial" pitchFamily="34" charset="0"/>
        <a:buChar char="•"/>
        <a:defRPr sz="8514" kern="1200">
          <a:solidFill>
            <a:schemeClr val="tx1"/>
          </a:solidFill>
          <a:latin typeface="+mn-lt"/>
          <a:ea typeface="+mn-ea"/>
          <a:cs typeface="+mn-cs"/>
        </a:defRPr>
      </a:lvl8pPr>
      <a:lvl9pPr marL="16544020" indent="-973178" algn="l" defTabSz="3892711" rtl="0" eaLnBrk="1" latinLnBrk="0" hangingPunct="1">
        <a:spcBef>
          <a:spcPct val="20000"/>
        </a:spcBef>
        <a:buFont typeface="Arial" pitchFamily="34" charset="0"/>
        <a:buChar char="•"/>
        <a:defRPr sz="8514" kern="1200">
          <a:solidFill>
            <a:schemeClr val="tx1"/>
          </a:solidFill>
          <a:latin typeface="+mn-lt"/>
          <a:ea typeface="+mn-ea"/>
          <a:cs typeface="+mn-cs"/>
        </a:defRPr>
      </a:lvl9pPr>
    </p:bodyStyle>
    <p:otherStyle>
      <a:defPPr>
        <a:defRPr lang="en-US"/>
      </a:defPPr>
      <a:lvl1pPr marL="0" algn="l" defTabSz="3892711" rtl="0" eaLnBrk="1" latinLnBrk="0" hangingPunct="1">
        <a:defRPr sz="7627" kern="1200">
          <a:solidFill>
            <a:schemeClr val="tx1"/>
          </a:solidFill>
          <a:latin typeface="+mn-lt"/>
          <a:ea typeface="+mn-ea"/>
          <a:cs typeface="+mn-cs"/>
        </a:defRPr>
      </a:lvl1pPr>
      <a:lvl2pPr marL="1946355" algn="l" defTabSz="3892711" rtl="0" eaLnBrk="1" latinLnBrk="0" hangingPunct="1">
        <a:defRPr sz="7627" kern="1200">
          <a:solidFill>
            <a:schemeClr val="tx1"/>
          </a:solidFill>
          <a:latin typeface="+mn-lt"/>
          <a:ea typeface="+mn-ea"/>
          <a:cs typeface="+mn-cs"/>
        </a:defRPr>
      </a:lvl2pPr>
      <a:lvl3pPr marL="3892711" algn="l" defTabSz="3892711" rtl="0" eaLnBrk="1" latinLnBrk="0" hangingPunct="1">
        <a:defRPr sz="7627" kern="1200">
          <a:solidFill>
            <a:schemeClr val="tx1"/>
          </a:solidFill>
          <a:latin typeface="+mn-lt"/>
          <a:ea typeface="+mn-ea"/>
          <a:cs typeface="+mn-cs"/>
        </a:defRPr>
      </a:lvl3pPr>
      <a:lvl4pPr marL="5839066" algn="l" defTabSz="3892711" rtl="0" eaLnBrk="1" latinLnBrk="0" hangingPunct="1">
        <a:defRPr sz="7627" kern="1200">
          <a:solidFill>
            <a:schemeClr val="tx1"/>
          </a:solidFill>
          <a:latin typeface="+mn-lt"/>
          <a:ea typeface="+mn-ea"/>
          <a:cs typeface="+mn-cs"/>
        </a:defRPr>
      </a:lvl4pPr>
      <a:lvl5pPr marL="7785421" algn="l" defTabSz="3892711" rtl="0" eaLnBrk="1" latinLnBrk="0" hangingPunct="1">
        <a:defRPr sz="7627" kern="1200">
          <a:solidFill>
            <a:schemeClr val="tx1"/>
          </a:solidFill>
          <a:latin typeface="+mn-lt"/>
          <a:ea typeface="+mn-ea"/>
          <a:cs typeface="+mn-cs"/>
        </a:defRPr>
      </a:lvl5pPr>
      <a:lvl6pPr marL="9731776" algn="l" defTabSz="3892711" rtl="0" eaLnBrk="1" latinLnBrk="0" hangingPunct="1">
        <a:defRPr sz="7627" kern="1200">
          <a:solidFill>
            <a:schemeClr val="tx1"/>
          </a:solidFill>
          <a:latin typeface="+mn-lt"/>
          <a:ea typeface="+mn-ea"/>
          <a:cs typeface="+mn-cs"/>
        </a:defRPr>
      </a:lvl6pPr>
      <a:lvl7pPr marL="11678132" algn="l" defTabSz="3892711" rtl="0" eaLnBrk="1" latinLnBrk="0" hangingPunct="1">
        <a:defRPr sz="7627" kern="1200">
          <a:solidFill>
            <a:schemeClr val="tx1"/>
          </a:solidFill>
          <a:latin typeface="+mn-lt"/>
          <a:ea typeface="+mn-ea"/>
          <a:cs typeface="+mn-cs"/>
        </a:defRPr>
      </a:lvl7pPr>
      <a:lvl8pPr marL="13624487" algn="l" defTabSz="3892711" rtl="0" eaLnBrk="1" latinLnBrk="0" hangingPunct="1">
        <a:defRPr sz="7627" kern="1200">
          <a:solidFill>
            <a:schemeClr val="tx1"/>
          </a:solidFill>
          <a:latin typeface="+mn-lt"/>
          <a:ea typeface="+mn-ea"/>
          <a:cs typeface="+mn-cs"/>
        </a:defRPr>
      </a:lvl8pPr>
      <a:lvl9pPr marL="15570842" algn="l" defTabSz="3892711" rtl="0" eaLnBrk="1" latinLnBrk="0" hangingPunct="1">
        <a:defRPr sz="76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1621984" y="39228307"/>
            <a:ext cx="4780476" cy="2275944"/>
          </a:xfrm>
          <a:prstGeom prst="rect">
            <a:avLst/>
          </a:prstGeom>
          <a:solidFill>
            <a:schemeClr val="accent1">
              <a:lumMod val="40000"/>
              <a:lumOff val="60000"/>
            </a:schemeClr>
          </a:solidFill>
        </p:spPr>
        <p:txBody>
          <a:bodyPr wrap="none" rtlCol="0">
            <a:spAutoFit/>
          </a:bodyPr>
          <a:lstStyle/>
          <a:p>
            <a:r>
              <a:rPr lang="en-US" sz="2838" dirty="0" smtClean="0"/>
              <a:t>I. John Alamina</a:t>
            </a:r>
            <a:endParaRPr lang="en-US" sz="2838" dirty="0"/>
          </a:p>
          <a:p>
            <a:r>
              <a:rPr lang="en-US" sz="2838" dirty="0" smtClean="0"/>
              <a:t>University of Huddersfield</a:t>
            </a:r>
            <a:endParaRPr lang="en-US" sz="2838" dirty="0"/>
          </a:p>
          <a:p>
            <a:r>
              <a:rPr lang="en-US" sz="2838" dirty="0" err="1" smtClean="0"/>
              <a:t>Email:john.alamina@hud.ac.uk</a:t>
            </a:r>
            <a:endParaRPr lang="en-US" sz="2838" dirty="0"/>
          </a:p>
          <a:p>
            <a:r>
              <a:rPr lang="en-US" sz="2838" dirty="0" err="1" smtClean="0"/>
              <a:t>Website:www.hud.ac.uk</a:t>
            </a:r>
            <a:endParaRPr lang="en-US" sz="2838" dirty="0"/>
          </a:p>
          <a:p>
            <a:r>
              <a:rPr lang="en-US" sz="2838" dirty="0" smtClean="0"/>
              <a:t>Phone:07459136287</a:t>
            </a:r>
            <a:endParaRPr lang="en-US" sz="2838" dirty="0"/>
          </a:p>
        </p:txBody>
      </p:sp>
      <p:sp>
        <p:nvSpPr>
          <p:cNvPr id="25" name="TextBox 24"/>
          <p:cNvSpPr txBox="1"/>
          <p:nvPr/>
        </p:nvSpPr>
        <p:spPr>
          <a:xfrm>
            <a:off x="1621984" y="38174019"/>
            <a:ext cx="2361352" cy="911147"/>
          </a:xfrm>
          <a:prstGeom prst="rect">
            <a:avLst/>
          </a:prstGeom>
          <a:noFill/>
        </p:spPr>
        <p:txBody>
          <a:bodyPr wrap="none" rtlCol="0">
            <a:spAutoFit/>
          </a:bodyPr>
          <a:lstStyle/>
          <a:p>
            <a:r>
              <a:rPr lang="en-US" sz="5321" b="1" dirty="0"/>
              <a:t>Contact</a:t>
            </a:r>
          </a:p>
        </p:txBody>
      </p:sp>
      <p:sp>
        <p:nvSpPr>
          <p:cNvPr id="26" name="TextBox 25"/>
          <p:cNvSpPr txBox="1"/>
          <p:nvPr/>
        </p:nvSpPr>
        <p:spPr>
          <a:xfrm>
            <a:off x="15003352" y="39228307"/>
            <a:ext cx="12570376" cy="2595174"/>
          </a:xfrm>
          <a:prstGeom prst="rect">
            <a:avLst/>
          </a:prstGeom>
          <a:noFill/>
        </p:spPr>
        <p:txBody>
          <a:bodyPr wrap="square" tIns="81099" bIns="81099" numCol="1" spcCol="457200" rtlCol="0">
            <a:noAutofit/>
          </a:bodyPr>
          <a:lstStyle/>
          <a:p>
            <a:pPr marL="405491" indent="-405491">
              <a:buFont typeface="+mj-lt"/>
              <a:buAutoNum type="arabicPeriod"/>
            </a:pPr>
            <a:r>
              <a:rPr lang="en-US" sz="1596" dirty="0"/>
              <a:t> </a:t>
            </a:r>
          </a:p>
          <a:p>
            <a:pPr marL="405491" indent="-405491">
              <a:buFont typeface="+mj-lt"/>
              <a:buAutoNum type="arabicPeriod"/>
            </a:pPr>
            <a:r>
              <a:rPr lang="en-US" sz="1596" dirty="0"/>
              <a:t> </a:t>
            </a:r>
          </a:p>
          <a:p>
            <a:pPr marL="405491" indent="-405491">
              <a:buFont typeface="+mj-lt"/>
              <a:buAutoNum type="arabicPeriod"/>
            </a:pPr>
            <a:r>
              <a:rPr lang="en-US" sz="1596" dirty="0"/>
              <a:t> </a:t>
            </a:r>
          </a:p>
          <a:p>
            <a:pPr marL="405491" indent="-405491">
              <a:buFont typeface="+mj-lt"/>
              <a:buAutoNum type="arabicPeriod"/>
            </a:pPr>
            <a:r>
              <a:rPr lang="en-US" sz="1596" dirty="0"/>
              <a:t> </a:t>
            </a:r>
          </a:p>
          <a:p>
            <a:pPr marL="405491" indent="-405491">
              <a:buFont typeface="+mj-lt"/>
              <a:buAutoNum type="arabicPeriod"/>
            </a:pPr>
            <a:r>
              <a:rPr lang="en-US" sz="1596" dirty="0"/>
              <a:t> </a:t>
            </a:r>
          </a:p>
          <a:p>
            <a:pPr marL="405491" indent="-405491">
              <a:buFont typeface="+mj-lt"/>
              <a:buAutoNum type="arabicPeriod"/>
            </a:pPr>
            <a:r>
              <a:rPr lang="en-US" sz="1596" dirty="0"/>
              <a:t> </a:t>
            </a:r>
          </a:p>
          <a:p>
            <a:pPr marL="405491" indent="-405491">
              <a:buFont typeface="+mj-lt"/>
              <a:buAutoNum type="arabicPeriod"/>
            </a:pPr>
            <a:r>
              <a:rPr lang="en-US" sz="1596" dirty="0"/>
              <a:t> </a:t>
            </a:r>
          </a:p>
          <a:p>
            <a:pPr marL="405491" indent="-405491">
              <a:buFont typeface="+mj-lt"/>
              <a:buAutoNum type="arabicPeriod"/>
            </a:pPr>
            <a:r>
              <a:rPr lang="en-US" sz="1596" dirty="0"/>
              <a:t> </a:t>
            </a:r>
          </a:p>
          <a:p>
            <a:pPr marL="405491" indent="-405491">
              <a:buFont typeface="+mj-lt"/>
              <a:buAutoNum type="arabicPeriod"/>
            </a:pPr>
            <a:r>
              <a:rPr lang="en-US" sz="1596" dirty="0"/>
              <a:t> </a:t>
            </a:r>
          </a:p>
          <a:p>
            <a:pPr marL="405491" indent="-405491">
              <a:buFont typeface="+mj-lt"/>
              <a:buAutoNum type="arabicPeriod"/>
            </a:pPr>
            <a:r>
              <a:rPr lang="en-US" sz="1596" dirty="0"/>
              <a:t>  </a:t>
            </a:r>
          </a:p>
          <a:p>
            <a:pPr marL="405491" indent="-405491">
              <a:buFont typeface="+mj-lt"/>
              <a:buAutoNum type="arabicPeriod"/>
            </a:pPr>
            <a:endParaRPr lang="en-US" sz="1596" dirty="0"/>
          </a:p>
        </p:txBody>
      </p:sp>
      <p:sp>
        <p:nvSpPr>
          <p:cNvPr id="27" name="TextBox 26"/>
          <p:cNvSpPr txBox="1"/>
          <p:nvPr/>
        </p:nvSpPr>
        <p:spPr>
          <a:xfrm>
            <a:off x="15003353" y="38174019"/>
            <a:ext cx="3288657" cy="911147"/>
          </a:xfrm>
          <a:prstGeom prst="rect">
            <a:avLst/>
          </a:prstGeom>
          <a:noFill/>
        </p:spPr>
        <p:txBody>
          <a:bodyPr wrap="none" rtlCol="0">
            <a:spAutoFit/>
          </a:bodyPr>
          <a:lstStyle/>
          <a:p>
            <a:r>
              <a:rPr lang="en-US" sz="5321" b="1" dirty="0"/>
              <a:t>References</a:t>
            </a:r>
          </a:p>
        </p:txBody>
      </p:sp>
      <p:sp>
        <p:nvSpPr>
          <p:cNvPr id="10" name="Text Box 189"/>
          <p:cNvSpPr txBox="1">
            <a:spLocks noChangeArrowheads="1"/>
          </p:cNvSpPr>
          <p:nvPr/>
        </p:nvSpPr>
        <p:spPr bwMode="auto">
          <a:xfrm>
            <a:off x="1621984" y="6565750"/>
            <a:ext cx="12570376" cy="5131508"/>
          </a:xfrm>
          <a:prstGeom prst="rect">
            <a:avLst/>
          </a:prstGeom>
          <a:solidFill>
            <a:schemeClr val="bg1"/>
          </a:solidFill>
          <a:ln w="12700">
            <a:solidFill>
              <a:schemeClr val="accent1">
                <a:lumMod val="75000"/>
              </a:schemeClr>
            </a:solidFill>
          </a:ln>
          <a:effectLst/>
        </p:spPr>
        <p:txBody>
          <a:bodyPr lIns="162198" tIns="162198" rIns="162198" bIns="16219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GB" sz="2838" dirty="0">
                <a:latin typeface="Calibri" pitchFamily="34" charset="0"/>
              </a:rPr>
              <a:t>End-to-end discriminative neural network speech models has now become a well established method in Automatic Speech Recognition. </a:t>
            </a:r>
          </a:p>
          <a:p>
            <a:pPr eaLnBrk="1" hangingPunct="1"/>
            <a:endParaRPr lang="en-GB" sz="2838" dirty="0">
              <a:latin typeface="Calibri" pitchFamily="34" charset="0"/>
            </a:endParaRPr>
          </a:p>
          <a:p>
            <a:pPr eaLnBrk="1" hangingPunct="1"/>
            <a:r>
              <a:rPr lang="en-GB" sz="2838" dirty="0">
                <a:latin typeface="Calibri" pitchFamily="34" charset="0"/>
              </a:rPr>
              <a:t>Our Bi-directional Recurrent neural network (Bi-RNN) end-to-end system, is augmented by features derived from a deep scattering network as opposed to the standard Mel </a:t>
            </a:r>
            <a:r>
              <a:rPr lang="en-GB" sz="2838" dirty="0" smtClean="0">
                <a:latin typeface="Calibri" pitchFamily="34" charset="0"/>
              </a:rPr>
              <a:t>Frequency Cepstral Coefficients(MFCC</a:t>
            </a:r>
            <a:r>
              <a:rPr lang="en-GB" sz="2838" dirty="0">
                <a:latin typeface="Calibri" pitchFamily="34" charset="0"/>
              </a:rPr>
              <a:t>) features used in state of the art acoustic models.  These specialised deep scattering features, consumed by the Bi-RNN, model a light-weight convolution network. This work shows that it is possible to build a speech model from a combination of deep scattering features and a Bi-RNN. There has been no record of deep scattering features being used in end-to-end bi-RNN speech models as far as we are </a:t>
            </a:r>
            <a:r>
              <a:rPr lang="en-GB" sz="2838" dirty="0" smtClean="0">
                <a:latin typeface="Calibri" pitchFamily="34" charset="0"/>
              </a:rPr>
              <a:t>aware.</a:t>
            </a:r>
            <a:endParaRPr lang="en-GB" sz="2838" dirty="0">
              <a:latin typeface="Calibri" pitchFamily="34" charset="0"/>
            </a:endParaRPr>
          </a:p>
        </p:txBody>
      </p:sp>
      <p:sp>
        <p:nvSpPr>
          <p:cNvPr id="32" name="Rectangle 31"/>
          <p:cNvSpPr/>
          <p:nvPr/>
        </p:nvSpPr>
        <p:spPr>
          <a:xfrm>
            <a:off x="1621984" y="5704681"/>
            <a:ext cx="12570376" cy="91114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5321" b="1" dirty="0">
                <a:solidFill>
                  <a:schemeClr val="accent3">
                    <a:lumMod val="20000"/>
                    <a:lumOff val="80000"/>
                  </a:schemeClr>
                </a:solidFill>
              </a:rPr>
              <a:t>Abstract</a:t>
            </a:r>
          </a:p>
        </p:txBody>
      </p:sp>
      <p:sp>
        <p:nvSpPr>
          <p:cNvPr id="15" name="Text Box 194"/>
          <p:cNvSpPr txBox="1">
            <a:spLocks noChangeArrowheads="1"/>
          </p:cNvSpPr>
          <p:nvPr/>
        </p:nvSpPr>
        <p:spPr bwMode="auto">
          <a:xfrm>
            <a:off x="15003352" y="6565750"/>
            <a:ext cx="12570376" cy="6004952"/>
          </a:xfrm>
          <a:prstGeom prst="rect">
            <a:avLst/>
          </a:prstGeom>
          <a:solidFill>
            <a:schemeClr val="bg1"/>
          </a:solidFill>
          <a:ln w="12700">
            <a:solidFill>
              <a:schemeClr val="accent1">
                <a:lumMod val="75000"/>
              </a:schemeClr>
            </a:solidFill>
          </a:ln>
          <a:effectLst/>
        </p:spPr>
        <p:txBody>
          <a:bodyPr lIns="162198" tIns="162198" rIns="162198" bIns="16219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GB" sz="2838" dirty="0">
                <a:latin typeface="Calibri" pitchFamily="34" charset="0"/>
              </a:rPr>
              <a:t>A total of four experiments were carried out on two different GPU configurations. A set of experiments was performed a GPU configuration consisting of 2 GPUs having a total of 10 gigabytes of memory. The second set of experiments was carried out on a GPU configuration comprising 5 GPUs having a total of 15 gigabytes of memory.  For each configuration two experiments were carried out on a small subset of the dataset then on a larger subset of the common voice dataset being used.   The various GPU configurations along with the training times is shown in Table </a:t>
            </a:r>
            <a:r>
              <a:rPr lang="en-GB" sz="2838" dirty="0" smtClean="0">
                <a:latin typeface="Calibri" pitchFamily="34" charset="0"/>
              </a:rPr>
              <a:t>1.</a:t>
            </a:r>
          </a:p>
          <a:p>
            <a:pPr eaLnBrk="1" hangingPunct="1"/>
            <a:endParaRPr lang="en-US" sz="2838" dirty="0">
              <a:latin typeface="Calibri" pitchFamily="34" charset="0"/>
            </a:endParaRPr>
          </a:p>
          <a:p>
            <a:pPr eaLnBrk="1" hangingPunct="1"/>
            <a:r>
              <a:rPr lang="en-US" sz="2838" dirty="0">
                <a:latin typeface="Calibri" pitchFamily="34" charset="0"/>
              </a:rPr>
              <a:t>The output of the training produced mostly gibberish when trained in both configurations using only just one hour of training data.  Training loss reduced significantly once the data was increased to ten hours of training.  However word error rates (WER) only showed improvement on the 40 hours </a:t>
            </a:r>
            <a:r>
              <a:rPr lang="en-US" sz="2838">
                <a:latin typeface="Calibri" pitchFamily="34" charset="0"/>
              </a:rPr>
              <a:t>dataset</a:t>
            </a:r>
            <a:r>
              <a:rPr lang="en-US" sz="2838" smtClean="0">
                <a:latin typeface="Calibri" pitchFamily="34" charset="0"/>
              </a:rPr>
              <a:t>.</a:t>
            </a:r>
            <a:endParaRPr lang="en-US" sz="2838" dirty="0">
              <a:latin typeface="Calibri" pitchFamily="34" charset="0"/>
            </a:endParaRPr>
          </a:p>
        </p:txBody>
      </p:sp>
      <p:sp>
        <p:nvSpPr>
          <p:cNvPr id="33" name="Rectangle 32"/>
          <p:cNvSpPr/>
          <p:nvPr/>
        </p:nvSpPr>
        <p:spPr>
          <a:xfrm>
            <a:off x="1621984" y="12260200"/>
            <a:ext cx="12570376" cy="91114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5321" b="1" dirty="0">
                <a:solidFill>
                  <a:schemeClr val="accent3">
                    <a:lumMod val="20000"/>
                    <a:lumOff val="80000"/>
                  </a:schemeClr>
                </a:solidFill>
              </a:rPr>
              <a:t>Introduction</a:t>
            </a:r>
          </a:p>
        </p:txBody>
      </p:sp>
      <p:sp>
        <p:nvSpPr>
          <p:cNvPr id="13" name="Text Box 192"/>
          <p:cNvSpPr txBox="1">
            <a:spLocks noChangeArrowheads="1"/>
          </p:cNvSpPr>
          <p:nvPr/>
        </p:nvSpPr>
        <p:spPr bwMode="auto">
          <a:xfrm>
            <a:off x="1621984" y="20960858"/>
            <a:ext cx="12570376" cy="16049560"/>
          </a:xfrm>
          <a:prstGeom prst="rect">
            <a:avLst/>
          </a:prstGeom>
          <a:solidFill>
            <a:schemeClr val="bg1"/>
          </a:solidFill>
          <a:ln w="12700">
            <a:solidFill>
              <a:schemeClr val="accent1">
                <a:lumMod val="75000"/>
              </a:schemeClr>
            </a:solidFill>
          </a:ln>
          <a:effectLst/>
        </p:spPr>
        <p:txBody>
          <a:bodyPr lIns="162198" tIns="162198" rIns="162198" bIns="16219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GB" sz="2838" dirty="0">
                <a:latin typeface="Calibri" pitchFamily="34" charset="0"/>
              </a:rPr>
              <a:t>GPU training of the speech model architecture developed above was done using Mozilla </a:t>
            </a:r>
            <a:r>
              <a:rPr lang="en-GB" sz="2838" dirty="0" err="1">
                <a:latin typeface="Calibri" pitchFamily="34" charset="0"/>
              </a:rPr>
              <a:t>deepspeech</a:t>
            </a:r>
            <a:r>
              <a:rPr lang="en-GB" sz="2838" dirty="0">
                <a:latin typeface="Calibri" pitchFamily="34" charset="0"/>
              </a:rPr>
              <a:t> \cite{</a:t>
            </a:r>
            <a:r>
              <a:rPr lang="en-GB" sz="2838" dirty="0" err="1">
                <a:latin typeface="Calibri" pitchFamily="34" charset="0"/>
              </a:rPr>
              <a:t>mdeepspeech</a:t>
            </a:r>
            <a:r>
              <a:rPr lang="en-GB" sz="2838" dirty="0">
                <a:latin typeface="Calibri" pitchFamily="34" charset="0"/>
              </a:rPr>
              <a:t>} CTC bi-directional RNN implementation along with the accompanying Mozilla Common voice dataset  \cite{</a:t>
            </a:r>
            <a:r>
              <a:rPr lang="en-GB" sz="2838" dirty="0" err="1">
                <a:latin typeface="Calibri" pitchFamily="34" charset="0"/>
              </a:rPr>
              <a:t>mcvd</a:t>
            </a:r>
            <a:r>
              <a:rPr lang="en-GB" sz="2838" dirty="0">
                <a:latin typeface="Calibri" pitchFamily="34" charset="0"/>
              </a:rPr>
              <a:t>}.  The Common Voice Dataset project consists of voice samples in short recordings approximately 4 seconds each.  The complete dataset is about 250 hours of recording divided into training, test and development subsets.</a:t>
            </a:r>
          </a:p>
          <a:p>
            <a:pPr eaLnBrk="1" hangingPunct="1"/>
            <a:endParaRPr lang="en-GB" sz="2838" dirty="0">
              <a:latin typeface="Calibri" pitchFamily="34" charset="0"/>
            </a:endParaRPr>
          </a:p>
          <a:p>
            <a:r>
              <a:rPr lang="en-GB" sz="2838" b="1" dirty="0">
                <a:latin typeface="+mn-lt"/>
              </a:rPr>
              <a:t>CTCC-</a:t>
            </a:r>
            <a:r>
              <a:rPr lang="en-GB" sz="2838" b="1" dirty="0" err="1">
                <a:latin typeface="+mn-lt"/>
              </a:rPr>
              <a:t>BiRNN</a:t>
            </a:r>
            <a:r>
              <a:rPr lang="en-GB" sz="2838" b="1" dirty="0">
                <a:latin typeface="+mn-lt"/>
              </a:rPr>
              <a:t> Architecture</a:t>
            </a:r>
            <a:endParaRPr lang="en-GB" sz="2838" dirty="0">
              <a:latin typeface="+mn-lt"/>
            </a:endParaRPr>
          </a:p>
          <a:p>
            <a:pPr marL="405491" indent="-405491">
              <a:buFont typeface="Arial" panose="020B0604020202020204" pitchFamily="34" charset="0"/>
              <a:buChar char="•"/>
            </a:pPr>
            <a:r>
              <a:rPr lang="en-GB" sz="2838" dirty="0">
                <a:latin typeface="+mn-lt"/>
              </a:rPr>
              <a:t>5 hidden layers, </a:t>
            </a:r>
            <a:r>
              <a:rPr lang="en-GB" sz="2838" dirty="0" smtClean="0">
                <a:latin typeface="+mn-lt"/>
              </a:rPr>
              <a:t>1024 </a:t>
            </a:r>
            <a:r>
              <a:rPr lang="en-GB" sz="2838" dirty="0">
                <a:latin typeface="+mn-lt"/>
              </a:rPr>
              <a:t>hidden </a:t>
            </a:r>
            <a:r>
              <a:rPr lang="en-GB" sz="2838" dirty="0" smtClean="0">
                <a:latin typeface="+mn-lt"/>
              </a:rPr>
              <a:t>units</a:t>
            </a:r>
            <a:endParaRPr lang="en-GB" sz="2838" dirty="0">
              <a:latin typeface="+mn-lt"/>
            </a:endParaRPr>
          </a:p>
          <a:p>
            <a:pPr marL="405491" indent="-405491">
              <a:buFont typeface="Arial" panose="020B0604020202020204" pitchFamily="34" charset="0"/>
              <a:buChar char="•"/>
            </a:pPr>
            <a:r>
              <a:rPr lang="en-GB" sz="2838" dirty="0">
                <a:latin typeface="+mn-lt"/>
              </a:rPr>
              <a:t>Weights are initialised from a uniform random distribution scaled by the weight matrix input and output layer size (</a:t>
            </a:r>
            <a:r>
              <a:rPr lang="en-GB" sz="2838" dirty="0" err="1">
                <a:latin typeface="+mn-lt"/>
              </a:rPr>
              <a:t>Glorot</a:t>
            </a:r>
            <a:r>
              <a:rPr lang="en-GB" sz="2838" dirty="0">
                <a:latin typeface="+mn-lt"/>
              </a:rPr>
              <a:t> et al 2011)</a:t>
            </a:r>
          </a:p>
          <a:p>
            <a:pPr marL="405491" indent="-405491">
              <a:buFont typeface="Arial" panose="020B0604020202020204" pitchFamily="34" charset="0"/>
              <a:buChar char="•"/>
            </a:pPr>
            <a:r>
              <a:rPr lang="en-GB" sz="2838" dirty="0" smtClean="0">
                <a:latin typeface="+mn-lt"/>
              </a:rPr>
              <a:t>Adam </a:t>
            </a:r>
            <a:r>
              <a:rPr lang="en-GB" sz="2838" dirty="0">
                <a:latin typeface="+mn-lt"/>
              </a:rPr>
              <a:t>optimisation algorithm as described in </a:t>
            </a:r>
            <a:r>
              <a:rPr lang="en-GB" sz="2838" dirty="0" err="1">
                <a:latin typeface="+mn-lt"/>
              </a:rPr>
              <a:t>Sutskever</a:t>
            </a:r>
            <a:r>
              <a:rPr lang="en-GB" sz="2838" dirty="0">
                <a:latin typeface="+mn-lt"/>
              </a:rPr>
              <a:t> et al. (2013) with initial learning rate 10-5, and maximum momentum 0.95.</a:t>
            </a:r>
          </a:p>
          <a:p>
            <a:pPr marL="405491" indent="-405491">
              <a:buFont typeface="Arial" panose="020B0604020202020204" pitchFamily="34" charset="0"/>
              <a:buChar char="•"/>
            </a:pPr>
            <a:r>
              <a:rPr lang="en-GB" sz="2838" dirty="0">
                <a:latin typeface="+mn-lt"/>
              </a:rPr>
              <a:t>After each full pass through the training set we divide the learning rate by 1.2 to ensure the overall learning rate decreases over time. We train the network for a total of </a:t>
            </a:r>
            <a:r>
              <a:rPr lang="en-GB" sz="2838" dirty="0" smtClean="0">
                <a:latin typeface="+mn-lt"/>
              </a:rPr>
              <a:t>50 </a:t>
            </a:r>
            <a:r>
              <a:rPr lang="en-GB" sz="2838" dirty="0">
                <a:latin typeface="+mn-lt"/>
              </a:rPr>
              <a:t>passes over the training set, </a:t>
            </a:r>
            <a:r>
              <a:rPr lang="en-GB" sz="2838" dirty="0" smtClean="0">
                <a:latin typeface="+mn-lt"/>
              </a:rPr>
              <a:t>for varying experiments.  Experiment 3 however used only 5 epochs</a:t>
            </a:r>
          </a:p>
          <a:p>
            <a:pPr marL="405491" indent="-405491">
              <a:buFont typeface="Arial" panose="020B0604020202020204" pitchFamily="34" charset="0"/>
              <a:buChar char="•"/>
            </a:pPr>
            <a:endParaRPr lang="en-GB" sz="2838" dirty="0">
              <a:latin typeface="+mn-lt"/>
            </a:endParaRPr>
          </a:p>
          <a:p>
            <a:r>
              <a:rPr lang="en-GB" sz="2838" b="1" dirty="0">
                <a:latin typeface="Calibri" pitchFamily="34" charset="0"/>
              </a:rPr>
              <a:t>Deep Scattering </a:t>
            </a:r>
            <a:r>
              <a:rPr lang="en-GB" sz="2838" b="1" dirty="0" smtClean="0">
                <a:latin typeface="+mn-lt"/>
              </a:rPr>
              <a:t>Feature Preparation</a:t>
            </a:r>
            <a:endParaRPr lang="en-GB" sz="2838" dirty="0">
              <a:latin typeface="+mn-lt"/>
            </a:endParaRPr>
          </a:p>
          <a:p>
            <a:pPr eaLnBrk="1" hangingPunct="1"/>
            <a:r>
              <a:rPr lang="en-GB" sz="2838" dirty="0" smtClean="0">
                <a:latin typeface="Calibri" pitchFamily="34" charset="0"/>
              </a:rPr>
              <a:t>The fast </a:t>
            </a:r>
            <a:r>
              <a:rPr lang="en-GB" sz="2838" dirty="0">
                <a:latin typeface="Calibri" pitchFamily="34" charset="0"/>
              </a:rPr>
              <a:t>wavelet </a:t>
            </a:r>
            <a:r>
              <a:rPr lang="en-GB" sz="2838" dirty="0" smtClean="0">
                <a:latin typeface="Calibri" pitchFamily="34" charset="0"/>
              </a:rPr>
              <a:t>transform </a:t>
            </a:r>
            <a:r>
              <a:rPr lang="en-GB" sz="2838" dirty="0">
                <a:latin typeface="Calibri" pitchFamily="34" charset="0"/>
              </a:rPr>
              <a:t>is derived </a:t>
            </a:r>
            <a:r>
              <a:rPr lang="en-GB" sz="2838" dirty="0" smtClean="0">
                <a:latin typeface="Calibri" pitchFamily="34" charset="0"/>
              </a:rPr>
              <a:t>from operations of a </a:t>
            </a:r>
            <a:r>
              <a:rPr lang="en-GB" sz="2838" dirty="0">
                <a:latin typeface="Calibri" pitchFamily="34" charset="0"/>
              </a:rPr>
              <a:t>low pass filter and a high pass filter.  The speech features used in this research using a deep scattering network 2 layers deep was created using the wavelet modulus operator comprising a </a:t>
            </a:r>
            <a:r>
              <a:rPr lang="en-GB" sz="2838" dirty="0" smtClean="0">
                <a:latin typeface="Calibri" pitchFamily="34" charset="0"/>
              </a:rPr>
              <a:t>wavelet low </a:t>
            </a:r>
            <a:r>
              <a:rPr lang="en-GB" sz="2838" dirty="0">
                <a:latin typeface="Calibri" pitchFamily="34" charset="0"/>
              </a:rPr>
              <a:t>pass filter and a band pass filter.   Hyper parameters of the </a:t>
            </a:r>
            <a:r>
              <a:rPr lang="en-GB" sz="2838" dirty="0" smtClean="0">
                <a:latin typeface="Calibri" pitchFamily="34" charset="0"/>
              </a:rPr>
              <a:t>deep  scattering operation includes </a:t>
            </a:r>
            <a:r>
              <a:rPr lang="en-GB" sz="2838" dirty="0">
                <a:latin typeface="Calibri" pitchFamily="34" charset="0"/>
              </a:rPr>
              <a:t>the window period for each sampled sub section, T</a:t>
            </a:r>
            <a:r>
              <a:rPr lang="en-GB" sz="2838">
                <a:latin typeface="Calibri" pitchFamily="34" charset="0"/>
              </a:rPr>
              <a:t>;  t</a:t>
            </a:r>
            <a:r>
              <a:rPr lang="en-GB" sz="2838" smtClean="0">
                <a:latin typeface="Calibri" pitchFamily="34" charset="0"/>
              </a:rPr>
              <a:t>he </a:t>
            </a:r>
            <a:r>
              <a:rPr lang="en-GB" sz="2838" dirty="0">
                <a:latin typeface="Calibri" pitchFamily="34" charset="0"/>
              </a:rPr>
              <a:t>Q-band value for the band pass filter and the number of </a:t>
            </a:r>
            <a:r>
              <a:rPr lang="en-GB" sz="2838" dirty="0" smtClean="0">
                <a:latin typeface="Calibri" pitchFamily="34" charset="0"/>
              </a:rPr>
              <a:t>wavelets, J, </a:t>
            </a:r>
            <a:r>
              <a:rPr lang="en-GB" sz="2838" dirty="0">
                <a:latin typeface="Calibri" pitchFamily="34" charset="0"/>
              </a:rPr>
              <a:t>at each scattering layer for the total number of layers, M=2.The </a:t>
            </a:r>
            <a:r>
              <a:rPr lang="en-GB" sz="2838" dirty="0" err="1">
                <a:latin typeface="Calibri" pitchFamily="34" charset="0"/>
              </a:rPr>
              <a:t>matlab</a:t>
            </a:r>
            <a:r>
              <a:rPr lang="en-GB" sz="2838" dirty="0">
                <a:latin typeface="Calibri" pitchFamily="34" charset="0"/>
              </a:rPr>
              <a:t> </a:t>
            </a:r>
            <a:r>
              <a:rPr lang="en-GB" sz="2838" dirty="0" err="1">
                <a:latin typeface="Calibri" pitchFamily="34" charset="0"/>
              </a:rPr>
              <a:t>scatnet</a:t>
            </a:r>
            <a:r>
              <a:rPr lang="en-GB" sz="2838" dirty="0">
                <a:latin typeface="Calibri" pitchFamily="34" charset="0"/>
              </a:rPr>
              <a:t> toolbox \</a:t>
            </a:r>
            <a:r>
              <a:rPr lang="en-GB" sz="2838" dirty="0" err="1">
                <a:latin typeface="Calibri" pitchFamily="34" charset="0"/>
              </a:rPr>
              <a:t>citep</a:t>
            </a:r>
            <a:r>
              <a:rPr lang="en-GB" sz="2838" dirty="0">
                <a:latin typeface="Calibri" pitchFamily="34" charset="0"/>
              </a:rPr>
              <a:t>{anden2014scatnet}, used to determine the scatter coefficient features for this research, provides optimal values for hyper parameters for audio signal processing into scatter features.  In this regime the value for the hyper parameter T, the number of samples per window, = 512 samples per window. This approximates a window of 50 milliseconds for the audio signals sampled at 8000 Hz.  For the first scattering layer the parameter, Q=8 and for the second scattering layer, the Q=1.  Finally J is </a:t>
            </a:r>
            <a:r>
              <a:rPr lang="en-GB" sz="2838" dirty="0" err="1">
                <a:latin typeface="Calibri" pitchFamily="34" charset="0"/>
              </a:rPr>
              <a:t>precalculated</a:t>
            </a:r>
            <a:r>
              <a:rPr lang="en-GB" sz="2838" dirty="0">
                <a:latin typeface="Calibri" pitchFamily="34" charset="0"/>
              </a:rPr>
              <a:t> based on the value of T.  These after </a:t>
            </a:r>
            <a:r>
              <a:rPr lang="en-GB" sz="2838" dirty="0" err="1">
                <a:latin typeface="Calibri" pitchFamily="34" charset="0"/>
              </a:rPr>
              <a:t>scatnet</a:t>
            </a:r>
            <a:r>
              <a:rPr lang="en-GB" sz="2838" dirty="0">
                <a:latin typeface="Calibri" pitchFamily="34" charset="0"/>
              </a:rPr>
              <a:t> processing, eventually produce a feature-vector 165 coefficients long.  These feature vectors in turn are used as inputs to the </a:t>
            </a:r>
            <a:r>
              <a:rPr lang="en-GB" sz="2838" dirty="0" err="1">
                <a:latin typeface="Calibri" pitchFamily="34" charset="0"/>
              </a:rPr>
              <a:t>bidirection</a:t>
            </a:r>
            <a:r>
              <a:rPr lang="en-GB" sz="2838" dirty="0">
                <a:latin typeface="Calibri" pitchFamily="34" charset="0"/>
              </a:rPr>
              <a:t> neural network model whose architecture is explained in the succeeding sections.</a:t>
            </a:r>
          </a:p>
        </p:txBody>
      </p:sp>
      <p:sp>
        <p:nvSpPr>
          <p:cNvPr id="34" name="Rectangle 33"/>
          <p:cNvSpPr/>
          <p:nvPr/>
        </p:nvSpPr>
        <p:spPr>
          <a:xfrm>
            <a:off x="1621984" y="20099789"/>
            <a:ext cx="12570376" cy="91114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5321" b="1" dirty="0">
                <a:solidFill>
                  <a:schemeClr val="accent3">
                    <a:lumMod val="20000"/>
                    <a:lumOff val="80000"/>
                  </a:schemeClr>
                </a:solidFill>
              </a:rPr>
              <a:t>Data Set and CTCC Model</a:t>
            </a:r>
          </a:p>
        </p:txBody>
      </p:sp>
      <p:sp>
        <p:nvSpPr>
          <p:cNvPr id="12" name="Text Box 191"/>
          <p:cNvSpPr txBox="1">
            <a:spLocks noChangeArrowheads="1"/>
          </p:cNvSpPr>
          <p:nvPr/>
        </p:nvSpPr>
        <p:spPr bwMode="auto">
          <a:xfrm>
            <a:off x="15003352" y="28975296"/>
            <a:ext cx="12570376" cy="4694785"/>
          </a:xfrm>
          <a:prstGeom prst="rect">
            <a:avLst/>
          </a:prstGeom>
          <a:solidFill>
            <a:schemeClr val="bg1"/>
          </a:solidFill>
          <a:ln w="12700">
            <a:solidFill>
              <a:schemeClr val="accent1">
                <a:lumMod val="75000"/>
              </a:schemeClr>
            </a:solidFill>
          </a:ln>
          <a:effectLst/>
        </p:spPr>
        <p:txBody>
          <a:bodyPr lIns="162198" tIns="162198" rIns="162198" bIns="16219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38" dirty="0" smtClean="0">
                <a:latin typeface="Calibri" pitchFamily="34" charset="0"/>
              </a:rPr>
              <a:t>The </a:t>
            </a:r>
            <a:r>
              <a:rPr lang="en-US" sz="2838" dirty="0" smtClean="0">
                <a:latin typeface="Calibri" pitchFamily="34" charset="0"/>
              </a:rPr>
              <a:t>results showed that the training of the model was heading towards a very slow convergence as indicated by the slow decrements in training loss.  However, we perceive that given the complete dataset to train the model will not only converge but show improvements in word error rates.</a:t>
            </a:r>
          </a:p>
          <a:p>
            <a:pPr eaLnBrk="1" hangingPunct="1"/>
            <a:endParaRPr lang="en-US" sz="2838" dirty="0">
              <a:latin typeface="Calibri" pitchFamily="34" charset="0"/>
            </a:endParaRPr>
          </a:p>
          <a:p>
            <a:pPr eaLnBrk="1" hangingPunct="1"/>
            <a:r>
              <a:rPr lang="en-US" sz="2838" dirty="0" smtClean="0">
                <a:latin typeface="Calibri" pitchFamily="34" charset="0"/>
              </a:rPr>
              <a:t>Though this work is an on-going research, the authors would love to collaborate with other speech research groups and speech technology researchers in order to gain access to different hardware in order to speed up the training rates.  As could be seen from the training times the research was limited by adequate training hardware.</a:t>
            </a:r>
          </a:p>
        </p:txBody>
      </p:sp>
      <p:sp>
        <p:nvSpPr>
          <p:cNvPr id="35" name="Rectangle 34"/>
          <p:cNvSpPr/>
          <p:nvPr/>
        </p:nvSpPr>
        <p:spPr>
          <a:xfrm>
            <a:off x="15003352" y="28164304"/>
            <a:ext cx="12570376" cy="81099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321" b="1" dirty="0" smtClean="0">
                <a:solidFill>
                  <a:schemeClr val="accent3">
                    <a:lumMod val="20000"/>
                    <a:lumOff val="80000"/>
                  </a:schemeClr>
                </a:solidFill>
              </a:rPr>
              <a:t>Discussion</a:t>
            </a:r>
            <a:endParaRPr lang="en-US" sz="5321" b="1" dirty="0">
              <a:solidFill>
                <a:schemeClr val="accent3">
                  <a:lumMod val="20000"/>
                  <a:lumOff val="80000"/>
                </a:schemeClr>
              </a:solidFill>
            </a:endParaRPr>
          </a:p>
        </p:txBody>
      </p:sp>
      <p:sp>
        <p:nvSpPr>
          <p:cNvPr id="14" name="Text Box 193"/>
          <p:cNvSpPr txBox="1">
            <a:spLocks noChangeArrowheads="1"/>
          </p:cNvSpPr>
          <p:nvPr/>
        </p:nvSpPr>
        <p:spPr bwMode="auto">
          <a:xfrm>
            <a:off x="15003352" y="34699350"/>
            <a:ext cx="12570376" cy="2074452"/>
          </a:xfrm>
          <a:prstGeom prst="rect">
            <a:avLst/>
          </a:prstGeom>
          <a:solidFill>
            <a:schemeClr val="bg1"/>
          </a:solidFill>
          <a:ln w="12700">
            <a:solidFill>
              <a:schemeClr val="accent1">
                <a:lumMod val="75000"/>
              </a:schemeClr>
            </a:solidFill>
          </a:ln>
          <a:effectLst/>
        </p:spPr>
        <p:txBody>
          <a:bodyPr lIns="162198" tIns="162198" rIns="162198" bIns="16219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38" dirty="0" smtClean="0">
                <a:latin typeface="Calibri" pitchFamily="34" charset="0"/>
              </a:rPr>
              <a:t>We show in this work that Deep Scattering features derived from wavelet filter operations on audio data produce viable candidates for end-to-end training of Automatic speech recognition models.</a:t>
            </a:r>
            <a:endParaRPr lang="en-US" sz="2838" dirty="0">
              <a:latin typeface="Calibri" pitchFamily="34" charset="0"/>
            </a:endParaRPr>
          </a:p>
          <a:p>
            <a:pPr eaLnBrk="1" hangingPunct="1"/>
            <a:endParaRPr lang="en-US" sz="2838" dirty="0">
              <a:latin typeface="Calibri" pitchFamily="34" charset="0"/>
            </a:endParaRPr>
          </a:p>
        </p:txBody>
      </p:sp>
      <p:sp>
        <p:nvSpPr>
          <p:cNvPr id="36" name="Rectangle 35"/>
          <p:cNvSpPr/>
          <p:nvPr/>
        </p:nvSpPr>
        <p:spPr>
          <a:xfrm>
            <a:off x="15003352" y="33887344"/>
            <a:ext cx="12570376" cy="81099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321"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3986664700"/>
              </p:ext>
            </p:extLst>
          </p:nvPr>
        </p:nvGraphicFramePr>
        <p:xfrm>
          <a:off x="14981480" y="13514326"/>
          <a:ext cx="12570376" cy="3504320"/>
        </p:xfrm>
        <a:graphic>
          <a:graphicData uri="http://schemas.openxmlformats.org/drawingml/2006/table">
            <a:tbl>
              <a:tblPr firstRow="1" bandRow="1">
                <a:tableStyleId>{F5AB1C69-6EDB-4FF4-983F-18BD219EF322}</a:tableStyleId>
              </a:tblPr>
              <a:tblGrid>
                <a:gridCol w="3142594">
                  <a:extLst>
                    <a:ext uri="{9D8B030D-6E8A-4147-A177-3AD203B41FA5}">
                      <a16:colId xmlns:a16="http://schemas.microsoft.com/office/drawing/2014/main" val="20000"/>
                    </a:ext>
                  </a:extLst>
                </a:gridCol>
                <a:gridCol w="3142594">
                  <a:extLst>
                    <a:ext uri="{9D8B030D-6E8A-4147-A177-3AD203B41FA5}">
                      <a16:colId xmlns:a16="http://schemas.microsoft.com/office/drawing/2014/main" val="20001"/>
                    </a:ext>
                  </a:extLst>
                </a:gridCol>
                <a:gridCol w="3142594">
                  <a:extLst>
                    <a:ext uri="{9D8B030D-6E8A-4147-A177-3AD203B41FA5}">
                      <a16:colId xmlns:a16="http://schemas.microsoft.com/office/drawing/2014/main" val="20002"/>
                    </a:ext>
                  </a:extLst>
                </a:gridCol>
                <a:gridCol w="3142594">
                  <a:extLst>
                    <a:ext uri="{9D8B030D-6E8A-4147-A177-3AD203B41FA5}">
                      <a16:colId xmlns:a16="http://schemas.microsoft.com/office/drawing/2014/main" val="20003"/>
                    </a:ext>
                  </a:extLst>
                </a:gridCol>
              </a:tblGrid>
              <a:tr h="700864">
                <a:tc>
                  <a:txBody>
                    <a:bodyPr/>
                    <a:lstStyle/>
                    <a:p>
                      <a:r>
                        <a:rPr lang="en-US" sz="2800" dirty="0" smtClean="0"/>
                        <a:t>Experiment</a:t>
                      </a:r>
                      <a:endParaRPr lang="en-US" sz="2800" dirty="0"/>
                    </a:p>
                  </a:txBody>
                  <a:tcPr marL="81099" marR="81099" marT="40550" marB="40550" anchor="ctr">
                    <a:solidFill>
                      <a:schemeClr val="accent1">
                        <a:lumMod val="75000"/>
                      </a:schemeClr>
                    </a:solidFill>
                  </a:tcPr>
                </a:tc>
                <a:tc>
                  <a:txBody>
                    <a:bodyPr/>
                    <a:lstStyle/>
                    <a:p>
                      <a:pPr algn="ctr"/>
                      <a:r>
                        <a:rPr lang="en-US" sz="2800" dirty="0" smtClean="0"/>
                        <a:t>Hours</a:t>
                      </a:r>
                      <a:r>
                        <a:rPr lang="en-US" sz="2800" baseline="0" dirty="0" smtClean="0"/>
                        <a:t> of speech</a:t>
                      </a:r>
                      <a:endParaRPr lang="en-US" sz="2800" dirty="0"/>
                    </a:p>
                  </a:txBody>
                  <a:tcPr marL="81099" marR="81099" marT="40550" marB="40550" anchor="ctr">
                    <a:solidFill>
                      <a:schemeClr val="accent1">
                        <a:lumMod val="75000"/>
                      </a:schemeClr>
                    </a:solidFill>
                  </a:tcPr>
                </a:tc>
                <a:tc>
                  <a:txBody>
                    <a:bodyPr/>
                    <a:lstStyle/>
                    <a:p>
                      <a:pPr algn="ctr"/>
                      <a:r>
                        <a:rPr lang="en-US" sz="2800" dirty="0" smtClean="0"/>
                        <a:t>Total</a:t>
                      </a:r>
                      <a:r>
                        <a:rPr lang="en-US" sz="2800" baseline="0" dirty="0" smtClean="0"/>
                        <a:t> Training Time</a:t>
                      </a:r>
                      <a:endParaRPr lang="en-US" sz="2800" dirty="0"/>
                    </a:p>
                  </a:txBody>
                  <a:tcPr marL="81099" marR="81099" marT="40550" marB="40550" anchor="ctr">
                    <a:solidFill>
                      <a:schemeClr val="accent1">
                        <a:lumMod val="75000"/>
                      </a:schemeClr>
                    </a:solidFill>
                  </a:tcPr>
                </a:tc>
                <a:tc>
                  <a:txBody>
                    <a:bodyPr/>
                    <a:lstStyle/>
                    <a:p>
                      <a:pPr algn="ctr"/>
                      <a:r>
                        <a:rPr lang="en-US" sz="2800" dirty="0" smtClean="0"/>
                        <a:t>Estimated</a:t>
                      </a:r>
                      <a:r>
                        <a:rPr lang="en-US" sz="2800" baseline="0" dirty="0" smtClean="0"/>
                        <a:t> Training</a:t>
                      </a:r>
                      <a:endParaRPr lang="en-US" sz="2800" dirty="0"/>
                    </a:p>
                  </a:txBody>
                  <a:tcPr marL="81099" marR="81099" marT="40550" marB="40550" anchor="ctr">
                    <a:solidFill>
                      <a:schemeClr val="accent1">
                        <a:lumMod val="75000"/>
                      </a:schemeClr>
                    </a:solidFill>
                  </a:tcPr>
                </a:tc>
                <a:extLst>
                  <a:ext uri="{0D108BD9-81ED-4DB2-BD59-A6C34878D82A}">
                    <a16:rowId xmlns:a16="http://schemas.microsoft.com/office/drawing/2014/main" val="10000"/>
                  </a:ext>
                </a:extLst>
              </a:tr>
              <a:tr h="700864">
                <a:tc>
                  <a:txBody>
                    <a:bodyPr/>
                    <a:lstStyle/>
                    <a:p>
                      <a:r>
                        <a:rPr lang="en-US" sz="2800" dirty="0" smtClean="0"/>
                        <a:t>1. 2xGPU 10GB</a:t>
                      </a:r>
                      <a:r>
                        <a:rPr lang="en-US" sz="2800" baseline="0" dirty="0" smtClean="0"/>
                        <a:t> RAM</a:t>
                      </a:r>
                      <a:endParaRPr lang="en-US" sz="2800" dirty="0"/>
                    </a:p>
                  </a:txBody>
                  <a:tcPr marL="81099" marR="81099" marT="40550" marB="40550" anchor="ctr"/>
                </a:tc>
                <a:tc>
                  <a:txBody>
                    <a:bodyPr/>
                    <a:lstStyle/>
                    <a:p>
                      <a:pPr algn="ctr"/>
                      <a:r>
                        <a:rPr lang="en-US" sz="2800" dirty="0" smtClean="0"/>
                        <a:t>1</a:t>
                      </a:r>
                      <a:endParaRPr lang="en-US" sz="2800" dirty="0"/>
                    </a:p>
                  </a:txBody>
                  <a:tcPr marL="81099" marR="81099" marT="40550" marB="40550" anchor="ctr"/>
                </a:tc>
                <a:tc>
                  <a:txBody>
                    <a:bodyPr/>
                    <a:lstStyle/>
                    <a:p>
                      <a:pPr algn="ctr"/>
                      <a:r>
                        <a:rPr lang="en-US" sz="2800" dirty="0" smtClean="0"/>
                        <a:t>7 days</a:t>
                      </a:r>
                      <a:endParaRPr lang="en-US" sz="2800" dirty="0"/>
                    </a:p>
                  </a:txBody>
                  <a:tcPr marL="81099" marR="81099" marT="40550" marB="40550" anchor="ctr"/>
                </a:tc>
                <a:tc>
                  <a:txBody>
                    <a:bodyPr/>
                    <a:lstStyle/>
                    <a:p>
                      <a:pPr algn="ctr"/>
                      <a:r>
                        <a:rPr lang="en-US" sz="2800" dirty="0" smtClean="0"/>
                        <a:t>NA</a:t>
                      </a:r>
                      <a:endParaRPr lang="en-US" sz="2800" dirty="0"/>
                    </a:p>
                  </a:txBody>
                  <a:tcPr marL="81099" marR="81099" marT="40550" marB="40550" anchor="ctr"/>
                </a:tc>
                <a:extLst>
                  <a:ext uri="{0D108BD9-81ED-4DB2-BD59-A6C34878D82A}">
                    <a16:rowId xmlns:a16="http://schemas.microsoft.com/office/drawing/2014/main" val="10001"/>
                  </a:ext>
                </a:extLst>
              </a:tr>
              <a:tr h="700864">
                <a:tc>
                  <a:txBody>
                    <a:bodyPr/>
                    <a:lstStyle/>
                    <a:p>
                      <a:r>
                        <a:rPr lang="en-US" sz="2800" dirty="0" smtClean="0"/>
                        <a:t>2. 2xGPU 10GB RAM</a:t>
                      </a:r>
                      <a:endParaRPr lang="en-US" sz="2800" dirty="0"/>
                    </a:p>
                  </a:txBody>
                  <a:tcPr marL="81099" marR="81099" marT="40550" marB="40550" anchor="ctr"/>
                </a:tc>
                <a:tc>
                  <a:txBody>
                    <a:bodyPr/>
                    <a:lstStyle/>
                    <a:p>
                      <a:pPr algn="ctr"/>
                      <a:r>
                        <a:rPr lang="en-US" sz="2800" dirty="0" smtClean="0"/>
                        <a:t>10</a:t>
                      </a:r>
                    </a:p>
                  </a:txBody>
                  <a:tcPr marL="81099" marR="81099" marT="40550" marB="40550" anchor="ctr"/>
                </a:tc>
                <a:tc>
                  <a:txBody>
                    <a:bodyPr/>
                    <a:lstStyle/>
                    <a:p>
                      <a:pPr algn="ctr"/>
                      <a:r>
                        <a:rPr lang="en-US" sz="2800" dirty="0" smtClean="0"/>
                        <a:t>150 days+</a:t>
                      </a:r>
                      <a:endParaRPr lang="en-US" sz="2800" dirty="0"/>
                    </a:p>
                  </a:txBody>
                  <a:tcPr marL="81099" marR="81099" marT="40550" marB="40550" anchor="ctr"/>
                </a:tc>
                <a:tc>
                  <a:txBody>
                    <a:bodyPr/>
                    <a:lstStyle/>
                    <a:p>
                      <a:pPr algn="ctr"/>
                      <a:r>
                        <a:rPr lang="en-US" sz="2800" dirty="0" smtClean="0"/>
                        <a:t>300</a:t>
                      </a:r>
                      <a:r>
                        <a:rPr lang="en-US" sz="2800" baseline="0" dirty="0" smtClean="0"/>
                        <a:t> days</a:t>
                      </a:r>
                      <a:endParaRPr lang="en-US" sz="2800" dirty="0"/>
                    </a:p>
                  </a:txBody>
                  <a:tcPr marL="81099" marR="81099" marT="40550" marB="40550" anchor="ctr"/>
                </a:tc>
                <a:extLst>
                  <a:ext uri="{0D108BD9-81ED-4DB2-BD59-A6C34878D82A}">
                    <a16:rowId xmlns:a16="http://schemas.microsoft.com/office/drawing/2014/main" val="10002"/>
                  </a:ext>
                </a:extLst>
              </a:tr>
              <a:tr h="700864">
                <a:tc>
                  <a:txBody>
                    <a:bodyPr/>
                    <a:lstStyle/>
                    <a:p>
                      <a:r>
                        <a:rPr lang="en-US" sz="2800" dirty="0" smtClean="0"/>
                        <a:t>3. 5xGPU 15GB RAM</a:t>
                      </a:r>
                      <a:endParaRPr lang="en-US" sz="2800" dirty="0"/>
                    </a:p>
                  </a:txBody>
                  <a:tcPr marL="81099" marR="81099" marT="40550" marB="40550" anchor="ctr"/>
                </a:tc>
                <a:tc>
                  <a:txBody>
                    <a:bodyPr/>
                    <a:lstStyle/>
                    <a:p>
                      <a:pPr algn="ctr"/>
                      <a:r>
                        <a:rPr lang="en-US" sz="2800" dirty="0" smtClean="0"/>
                        <a:t>10</a:t>
                      </a:r>
                      <a:endParaRPr lang="en-US" sz="2800" dirty="0"/>
                    </a:p>
                  </a:txBody>
                  <a:tcPr marL="81099" marR="81099" marT="40550" marB="40550" anchor="ctr"/>
                </a:tc>
                <a:tc>
                  <a:txBody>
                    <a:bodyPr/>
                    <a:lstStyle/>
                    <a:p>
                      <a:pPr algn="ctr"/>
                      <a:r>
                        <a:rPr lang="en-US" sz="2800" dirty="0" smtClean="0"/>
                        <a:t>17 hours</a:t>
                      </a:r>
                      <a:endParaRPr lang="en-US" sz="2800" dirty="0"/>
                    </a:p>
                  </a:txBody>
                  <a:tcPr marL="81099" marR="81099" marT="40550" marB="40550" anchor="ctr"/>
                </a:tc>
                <a:tc>
                  <a:txBody>
                    <a:bodyPr/>
                    <a:lstStyle/>
                    <a:p>
                      <a:pPr algn="ctr"/>
                      <a:r>
                        <a:rPr lang="en-US" sz="2800" dirty="0" smtClean="0"/>
                        <a:t>NA</a:t>
                      </a:r>
                      <a:endParaRPr lang="en-US" sz="2800" dirty="0"/>
                    </a:p>
                  </a:txBody>
                  <a:tcPr marL="81099" marR="81099" marT="40550" marB="40550" anchor="ctr"/>
                </a:tc>
                <a:extLst>
                  <a:ext uri="{0D108BD9-81ED-4DB2-BD59-A6C34878D82A}">
                    <a16:rowId xmlns:a16="http://schemas.microsoft.com/office/drawing/2014/main" val="10003"/>
                  </a:ext>
                </a:extLst>
              </a:tr>
              <a:tr h="700864">
                <a:tc>
                  <a:txBody>
                    <a:bodyPr/>
                    <a:lstStyle/>
                    <a:p>
                      <a:r>
                        <a:rPr lang="en-US" sz="2800" dirty="0" smtClean="0"/>
                        <a:t>4. 5xGPU 15GB</a:t>
                      </a:r>
                      <a:r>
                        <a:rPr lang="en-US" sz="2800" baseline="0" dirty="0" smtClean="0"/>
                        <a:t> RAM</a:t>
                      </a:r>
                      <a:endParaRPr lang="en-US" sz="2800" dirty="0"/>
                    </a:p>
                  </a:txBody>
                  <a:tcPr marL="81099" marR="81099" marT="40550" marB="40550" anchor="ctr"/>
                </a:tc>
                <a:tc>
                  <a:txBody>
                    <a:bodyPr/>
                    <a:lstStyle/>
                    <a:p>
                      <a:pPr algn="ctr"/>
                      <a:r>
                        <a:rPr lang="en-US" sz="2800" dirty="0" smtClean="0"/>
                        <a:t>40</a:t>
                      </a:r>
                      <a:endParaRPr lang="en-US" sz="2800" dirty="0"/>
                    </a:p>
                  </a:txBody>
                  <a:tcPr marL="81099" marR="81099" marT="40550" marB="40550" anchor="ctr"/>
                </a:tc>
                <a:tc>
                  <a:txBody>
                    <a:bodyPr/>
                    <a:lstStyle/>
                    <a:p>
                      <a:pPr algn="ctr"/>
                      <a:r>
                        <a:rPr lang="en-US" sz="2800" dirty="0" smtClean="0"/>
                        <a:t>2</a:t>
                      </a:r>
                      <a:r>
                        <a:rPr lang="en-US" sz="2800" baseline="0" dirty="0" smtClean="0"/>
                        <a:t> days+</a:t>
                      </a:r>
                      <a:endParaRPr lang="en-US" sz="2800" dirty="0"/>
                    </a:p>
                  </a:txBody>
                  <a:tcPr marL="81099" marR="81099" marT="40550" marB="40550" anchor="ctr"/>
                </a:tc>
                <a:tc>
                  <a:txBody>
                    <a:bodyPr/>
                    <a:lstStyle/>
                    <a:p>
                      <a:pPr algn="ctr"/>
                      <a:r>
                        <a:rPr lang="en-US" sz="2800" dirty="0" smtClean="0"/>
                        <a:t>10 days</a:t>
                      </a:r>
                      <a:endParaRPr lang="en-US" sz="2800" dirty="0"/>
                    </a:p>
                  </a:txBody>
                  <a:tcPr marL="81099" marR="81099" marT="40550" marB="40550" anchor="ctr"/>
                </a:tc>
                <a:extLst>
                  <a:ext uri="{0D108BD9-81ED-4DB2-BD59-A6C34878D82A}">
                    <a16:rowId xmlns:a16="http://schemas.microsoft.com/office/drawing/2014/main" val="1210036602"/>
                  </a:ext>
                </a:extLst>
              </a:tr>
            </a:tbl>
          </a:graphicData>
        </a:graphic>
      </p:graphicFrame>
      <p:sp>
        <p:nvSpPr>
          <p:cNvPr id="11" name="Text Box 190"/>
          <p:cNvSpPr txBox="1">
            <a:spLocks noChangeArrowheads="1"/>
          </p:cNvSpPr>
          <p:nvPr/>
        </p:nvSpPr>
        <p:spPr bwMode="auto">
          <a:xfrm>
            <a:off x="1621984" y="13121269"/>
            <a:ext cx="12570376" cy="6441674"/>
          </a:xfrm>
          <a:prstGeom prst="rect">
            <a:avLst/>
          </a:prstGeom>
          <a:solidFill>
            <a:schemeClr val="bg1"/>
          </a:solidFill>
          <a:ln w="12700">
            <a:solidFill>
              <a:schemeClr val="accent1">
                <a:lumMod val="75000"/>
              </a:schemeClr>
            </a:solidFill>
          </a:ln>
          <a:effectLst/>
        </p:spPr>
        <p:txBody>
          <a:bodyPr lIns="162198" tIns="162198" rIns="162198" bIns="16219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GB" sz="2838" dirty="0">
                <a:latin typeface="+mn-lt"/>
              </a:rPr>
              <a:t>This work explores the prospects of deep recurrent end-to-end architectures applied to speech recognition. Complementary aspects of developing speech recognition systems are eliminated by focusing on end-to-end speech units as a two-step process requiring a Connectionist Temporal Character Classification (CTCC) model and Language Model (LM) rather than a three-step process requiring an Acoustic model(AM), LM and phonetic dictionary. A two-step process rather than a three-step process is particularly desirable for low resource languages as less effort is required developing fewer models.</a:t>
            </a:r>
          </a:p>
          <a:p>
            <a:pPr eaLnBrk="1" hangingPunct="1"/>
            <a:endParaRPr lang="en-GB" sz="2838" dirty="0">
              <a:latin typeface="+mn-lt"/>
            </a:endParaRPr>
          </a:p>
          <a:p>
            <a:pPr eaLnBrk="1" hangingPunct="1"/>
            <a:r>
              <a:rPr lang="en-GB" sz="2838" dirty="0">
                <a:latin typeface="+mn-lt"/>
              </a:rPr>
              <a:t>The CTCC models currently have been developed using standard MFCC features.  The model developed in this work employs a deep scattering features which compared to MFCC posses greater number of features being of a higher dimension (152 compared to 39).  These deep scattering vectors have been shown to perform well on music genre classification and TIMIT phone recognition.</a:t>
            </a:r>
            <a:endParaRPr lang="en-US" sz="2838" dirty="0">
              <a:latin typeface="+mn-lt"/>
            </a:endParaRPr>
          </a:p>
        </p:txBody>
      </p:sp>
      <p:sp>
        <p:nvSpPr>
          <p:cNvPr id="45" name="Rectangle 44"/>
          <p:cNvSpPr/>
          <p:nvPr/>
        </p:nvSpPr>
        <p:spPr>
          <a:xfrm>
            <a:off x="15003352" y="5754758"/>
            <a:ext cx="12570376" cy="81099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321" b="1" dirty="0">
                <a:solidFill>
                  <a:schemeClr val="accent3">
                    <a:lumMod val="20000"/>
                    <a:lumOff val="80000"/>
                  </a:schemeClr>
                </a:solidFill>
              </a:rPr>
              <a:t>Results</a:t>
            </a:r>
          </a:p>
        </p:txBody>
      </p:sp>
      <p:sp>
        <p:nvSpPr>
          <p:cNvPr id="53" name="Text Box 180"/>
          <p:cNvSpPr txBox="1">
            <a:spLocks noChangeArrowheads="1"/>
          </p:cNvSpPr>
          <p:nvPr/>
        </p:nvSpPr>
        <p:spPr bwMode="auto">
          <a:xfrm>
            <a:off x="15075099" y="12954486"/>
            <a:ext cx="4194482" cy="41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129" b="1" dirty="0">
                <a:latin typeface="Calibri" pitchFamily="34" charset="0"/>
              </a:rPr>
              <a:t>Table 1.</a:t>
            </a:r>
            <a:r>
              <a:rPr lang="en-US" sz="2129" dirty="0">
                <a:latin typeface="Calibri" pitchFamily="34" charset="0"/>
              </a:rPr>
              <a:t> </a:t>
            </a:r>
            <a:r>
              <a:rPr lang="en-US" sz="2129" dirty="0" smtClean="0">
                <a:latin typeface="Calibri" pitchFamily="34" charset="0"/>
              </a:rPr>
              <a:t>CTCC Model Training </a:t>
            </a:r>
            <a:r>
              <a:rPr lang="en-US" sz="2129" dirty="0" smtClean="0">
                <a:latin typeface="Calibri" pitchFamily="34" charset="0"/>
              </a:rPr>
              <a:t>Times.</a:t>
            </a:r>
            <a:endParaRPr lang="en-US" sz="2129" dirty="0">
              <a:latin typeface="Calibri" pitchFamily="34" charset="0"/>
            </a:endParaRPr>
          </a:p>
        </p:txBody>
      </p:sp>
      <p:graphicFrame>
        <p:nvGraphicFramePr>
          <p:cNvPr id="3" name="Chart 2"/>
          <p:cNvGraphicFramePr/>
          <p:nvPr>
            <p:extLst>
              <p:ext uri="{D42A27DB-BD31-4B8C-83A1-F6EECF244321}">
                <p14:modId xmlns:p14="http://schemas.microsoft.com/office/powerpoint/2010/main" val="478748470"/>
              </p:ext>
            </p:extLst>
          </p:nvPr>
        </p:nvGraphicFramePr>
        <p:xfrm>
          <a:off x="15003353" y="23165523"/>
          <a:ext cx="12570375" cy="4341856"/>
        </p:xfrm>
        <a:graphic>
          <a:graphicData uri="http://schemas.openxmlformats.org/drawingml/2006/chart">
            <c:chart xmlns:c="http://schemas.openxmlformats.org/drawingml/2006/chart" xmlns:r="http://schemas.openxmlformats.org/officeDocument/2006/relationships" r:id="rId2"/>
          </a:graphicData>
        </a:graphic>
      </p:graphicFrame>
      <p:sp>
        <p:nvSpPr>
          <p:cNvPr id="37" name="Text Box 180"/>
          <p:cNvSpPr txBox="1">
            <a:spLocks noChangeArrowheads="1"/>
          </p:cNvSpPr>
          <p:nvPr/>
        </p:nvSpPr>
        <p:spPr bwMode="auto">
          <a:xfrm>
            <a:off x="15025237" y="27462753"/>
            <a:ext cx="10125721" cy="41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129" b="1" dirty="0">
                <a:latin typeface="Calibri" pitchFamily="34" charset="0"/>
              </a:rPr>
              <a:t>Figure </a:t>
            </a:r>
            <a:r>
              <a:rPr lang="en-US" sz="2129" b="1" dirty="0" smtClean="0">
                <a:latin typeface="Calibri" pitchFamily="34" charset="0"/>
              </a:rPr>
              <a:t>2.</a:t>
            </a:r>
            <a:r>
              <a:rPr lang="en-US" sz="2129" dirty="0" smtClean="0">
                <a:latin typeface="Calibri" pitchFamily="34" charset="0"/>
              </a:rPr>
              <a:t> WER, </a:t>
            </a:r>
            <a:r>
              <a:rPr lang="en-US" sz="2129" dirty="0">
                <a:latin typeface="Calibri" pitchFamily="34" charset="0"/>
              </a:rPr>
              <a:t>where w &lt; x &lt; y &lt; z are taking arbitrarily across the total number of epochs</a:t>
            </a:r>
          </a:p>
        </p:txBody>
      </p:sp>
      <p:graphicFrame>
        <p:nvGraphicFramePr>
          <p:cNvPr id="46" name="Chart 45"/>
          <p:cNvGraphicFramePr/>
          <p:nvPr>
            <p:extLst>
              <p:ext uri="{D42A27DB-BD31-4B8C-83A1-F6EECF244321}">
                <p14:modId xmlns:p14="http://schemas.microsoft.com/office/powerpoint/2010/main" val="562020193"/>
              </p:ext>
            </p:extLst>
          </p:nvPr>
        </p:nvGraphicFramePr>
        <p:xfrm>
          <a:off x="14940528" y="17705289"/>
          <a:ext cx="12570375" cy="4341856"/>
        </p:xfrm>
        <a:graphic>
          <a:graphicData uri="http://schemas.openxmlformats.org/drawingml/2006/chart">
            <c:chart xmlns:c="http://schemas.openxmlformats.org/drawingml/2006/chart" xmlns:r="http://schemas.openxmlformats.org/officeDocument/2006/relationships" r:id="rId3"/>
          </a:graphicData>
        </a:graphic>
      </p:graphicFrame>
      <p:sp>
        <p:nvSpPr>
          <p:cNvPr id="47" name="Text Box 180"/>
          <p:cNvSpPr txBox="1">
            <a:spLocks noChangeArrowheads="1"/>
          </p:cNvSpPr>
          <p:nvPr/>
        </p:nvSpPr>
        <p:spPr bwMode="auto">
          <a:xfrm>
            <a:off x="14940528" y="22088611"/>
            <a:ext cx="11013721" cy="41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129" b="1" dirty="0" smtClean="0">
                <a:latin typeface="Calibri" pitchFamily="34" charset="0"/>
              </a:rPr>
              <a:t>Figure 1.</a:t>
            </a:r>
            <a:r>
              <a:rPr lang="en-US" sz="2129" dirty="0" smtClean="0">
                <a:latin typeface="Calibri" pitchFamily="34" charset="0"/>
              </a:rPr>
              <a:t> Training Loss, where w &lt; x &lt; y &lt; z are taking arbitrarily across the total number of epochs</a:t>
            </a:r>
            <a:endParaRPr lang="en-US" sz="2129" dirty="0">
              <a:latin typeface="Calibri" pitchFamily="34" charset="0"/>
            </a:endParaRPr>
          </a:p>
        </p:txBody>
      </p:sp>
      <p:grpSp>
        <p:nvGrpSpPr>
          <p:cNvPr id="16" name="Group 15"/>
          <p:cNvGrpSpPr/>
          <p:nvPr/>
        </p:nvGrpSpPr>
        <p:grpSpPr>
          <a:xfrm>
            <a:off x="1405982" y="675481"/>
            <a:ext cx="26222074" cy="3808367"/>
            <a:chOff x="1524000" y="580514"/>
            <a:chExt cx="29565599" cy="4293964"/>
          </a:xfrm>
        </p:grpSpPr>
        <p:grpSp>
          <p:nvGrpSpPr>
            <p:cNvPr id="9" name="Group 8"/>
            <p:cNvGrpSpPr/>
            <p:nvPr/>
          </p:nvGrpSpPr>
          <p:grpSpPr>
            <a:xfrm>
              <a:off x="9139988" y="580514"/>
              <a:ext cx="21949611" cy="4293964"/>
              <a:chOff x="8225589" y="659036"/>
              <a:chExt cx="21949611" cy="4293964"/>
            </a:xfrm>
          </p:grpSpPr>
          <p:sp>
            <p:nvSpPr>
              <p:cNvPr id="4" name="Text Box 122"/>
              <p:cNvSpPr txBox="1">
                <a:spLocks noChangeArrowheads="1"/>
              </p:cNvSpPr>
              <p:nvPr/>
            </p:nvSpPr>
            <p:spPr bwMode="auto">
              <a:xfrm>
                <a:off x="8225589" y="659036"/>
                <a:ext cx="21945600" cy="2154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2198" tIns="405496" rIns="162198" bIns="405496"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GB" sz="7095" b="1" dirty="0">
                    <a:solidFill>
                      <a:schemeClr val="accent3">
                        <a:lumMod val="20000"/>
                        <a:lumOff val="80000"/>
                      </a:schemeClr>
                    </a:solidFill>
                    <a:latin typeface="+mn-lt"/>
                  </a:rPr>
                  <a:t>Deep Scattering End-to-End Speech Recognition</a:t>
                </a:r>
                <a:endParaRPr lang="en-US" sz="7095"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8229600" y="2667000"/>
                <a:ext cx="21945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2198" tIns="162198" rIns="162198" bIns="162198"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257" dirty="0" smtClean="0">
                    <a:solidFill>
                      <a:schemeClr val="accent3">
                        <a:lumMod val="20000"/>
                        <a:lumOff val="80000"/>
                      </a:schemeClr>
                    </a:solidFill>
                    <a:latin typeface="+mn-lt"/>
                  </a:rPr>
                  <a:t>Iyalla John </a:t>
                </a:r>
                <a:r>
                  <a:rPr lang="en-US" sz="4257" dirty="0">
                    <a:solidFill>
                      <a:schemeClr val="accent3">
                        <a:lumMod val="20000"/>
                        <a:lumOff val="80000"/>
                      </a:schemeClr>
                    </a:solidFill>
                    <a:latin typeface="+mn-lt"/>
                  </a:rPr>
                  <a:t>Alamina</a:t>
                </a:r>
                <a:r>
                  <a:rPr lang="en-US" sz="4257" baseline="30000" dirty="0">
                    <a:solidFill>
                      <a:schemeClr val="accent3">
                        <a:lumMod val="20000"/>
                        <a:lumOff val="80000"/>
                      </a:schemeClr>
                    </a:solidFill>
                    <a:latin typeface="+mn-lt"/>
                  </a:rPr>
                  <a:t>1</a:t>
                </a:r>
                <a:r>
                  <a:rPr lang="en-US" sz="4257" dirty="0">
                    <a:solidFill>
                      <a:schemeClr val="accent3">
                        <a:lumMod val="20000"/>
                        <a:lumOff val="80000"/>
                      </a:schemeClr>
                    </a:solidFill>
                    <a:latin typeface="+mn-lt"/>
                  </a:rPr>
                  <a:t>; David Wilson, PhD</a:t>
                </a:r>
                <a:r>
                  <a:rPr lang="en-US" sz="4257" baseline="30000" dirty="0">
                    <a:solidFill>
                      <a:schemeClr val="accent3">
                        <a:lumMod val="20000"/>
                        <a:lumOff val="80000"/>
                      </a:schemeClr>
                    </a:solidFill>
                    <a:latin typeface="+mn-lt"/>
                  </a:rPr>
                  <a:t>1</a:t>
                </a:r>
                <a:r>
                  <a:rPr lang="en-US" sz="4257" dirty="0">
                    <a:solidFill>
                      <a:schemeClr val="accent3">
                        <a:lumMod val="20000"/>
                        <a:lumOff val="80000"/>
                      </a:schemeClr>
                    </a:solidFill>
                    <a:latin typeface="+mn-lt"/>
                  </a:rPr>
                  <a:t>; Andrew Crampton, PhD</a:t>
                </a:r>
                <a:r>
                  <a:rPr lang="en-US" sz="4257" baseline="30000" dirty="0">
                    <a:solidFill>
                      <a:schemeClr val="accent3">
                        <a:lumMod val="20000"/>
                        <a:lumOff val="80000"/>
                      </a:schemeClr>
                    </a:solidFill>
                    <a:latin typeface="+mn-lt"/>
                  </a:rPr>
                  <a:t>1</a:t>
                </a:r>
              </a:p>
              <a:p>
                <a:pPr algn="ctr" eaLnBrk="1" hangingPunct="1"/>
                <a:r>
                  <a:rPr lang="en-US" sz="4257" baseline="30000" dirty="0">
                    <a:solidFill>
                      <a:schemeClr val="accent3">
                        <a:lumMod val="20000"/>
                        <a:lumOff val="80000"/>
                      </a:schemeClr>
                    </a:solidFill>
                    <a:latin typeface="+mn-lt"/>
                  </a:rPr>
                  <a:t>1</a:t>
                </a:r>
                <a:r>
                  <a:rPr lang="en-US" sz="4257" dirty="0">
                    <a:solidFill>
                      <a:schemeClr val="accent3">
                        <a:lumMod val="20000"/>
                        <a:lumOff val="80000"/>
                      </a:schemeClr>
                    </a:solidFill>
                    <a:latin typeface="+mn-lt"/>
                  </a:rPr>
                  <a:t>University of Huddersfield, England, United Kingdom</a:t>
                </a:r>
              </a:p>
            </p:txBody>
          </p:sp>
        </p:grpSp>
        <p:pic>
          <p:nvPicPr>
            <p:cNvPr id="2" name="Picture 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000" y="906125"/>
              <a:ext cx="6610119" cy="3657600"/>
            </a:xfrm>
            <a:prstGeom prst="rect">
              <a:avLst/>
            </a:prstGeom>
          </p:spPr>
        </p:pic>
      </p:gr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3009</TotalTime>
  <Words>1143</Words>
  <Application>Microsoft Office PowerPoint</Application>
  <PresentationFormat>Custom</PresentationFormat>
  <Paragraphs>72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48x36</dc:title>
  <dc:creator>Jay Larson</dc:creator>
  <dc:description>Quality poster printing
www.genigraphics.com
1-800-790-4001</dc:description>
  <cp:lastModifiedBy>Iyalla Alamina (Researcher)</cp:lastModifiedBy>
  <cp:revision>89</cp:revision>
  <cp:lastPrinted>2019-06-19T17:32:32Z</cp:lastPrinted>
  <dcterms:created xsi:type="dcterms:W3CDTF">2013-02-10T21:14:48Z</dcterms:created>
  <dcterms:modified xsi:type="dcterms:W3CDTF">2019-06-20T03:41:20Z</dcterms:modified>
</cp:coreProperties>
</file>