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803763" cy="29195713"/>
  <p:notesSz cx="6797675" cy="9928225"/>
  <p:defaultTextStyle>
    <a:defPPr>
      <a:defRPr lang="en-US"/>
    </a:defPPr>
    <a:lvl1pPr marL="0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1pPr>
    <a:lvl2pPr marL="2056961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2pPr>
    <a:lvl3pPr marL="4113922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3pPr>
    <a:lvl4pPr marL="6170883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4pPr>
    <a:lvl5pPr marL="8227844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5pPr>
    <a:lvl6pPr marL="10284805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6pPr>
    <a:lvl7pPr marL="12341767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7pPr>
    <a:lvl8pPr marL="14398728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8pPr>
    <a:lvl9pPr marL="16455689" algn="l" defTabSz="4113922" rtl="0" eaLnBrk="1" latinLnBrk="0" hangingPunct="1">
      <a:defRPr sz="8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1F88F7F-CC0C-4234-AA66-A80A76C71C62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196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29" autoAdjust="0"/>
  </p:normalViewPr>
  <p:slideViewPr>
    <p:cSldViewPr>
      <p:cViewPr>
        <p:scale>
          <a:sx n="51" d="100"/>
          <a:sy n="51" d="100"/>
        </p:scale>
        <p:origin x="-2880" y="-2064"/>
      </p:cViewPr>
      <p:guideLst>
        <p:guide orient="horz" pos="9196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Epoch1w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E-4C48-8D53-A411FCBFE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Epoch 1x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5E-4C48-8D53-A411FCBFE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Epoch 1y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5E-4C48-8D53-A411FCBFE9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Epoch 1z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83.4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5E-4C48-8D53-A411FCBFE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398080"/>
        <c:axId val="97186944"/>
      </c:barChart>
      <c:catAx>
        <c:axId val="90398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186944"/>
        <c:crosses val="autoZero"/>
        <c:auto val="1"/>
        <c:lblAlgn val="ctr"/>
        <c:lblOffset val="100"/>
        <c:noMultiLvlLbl val="0"/>
      </c:catAx>
      <c:valAx>
        <c:axId val="9718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398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Epoch 1w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135.30000000000001</c:v>
                </c:pt>
                <c:pt idx="3">
                  <c:v>141.5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E-4C48-8D53-A411FCBFE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Epoch 1x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131.4</c:v>
                </c:pt>
                <c:pt idx="3">
                  <c:v>140.4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5E-4C48-8D53-A411FCBFE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Epoch 1y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130.9</c:v>
                </c:pt>
                <c:pt idx="3">
                  <c:v>140.19999999999999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5E-4C48-8D53-A411FCBFE9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Epoch 1z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Experiment 1</c:v>
                </c:pt>
                <c:pt idx="1">
                  <c:v>Experiment 2</c:v>
                </c:pt>
                <c:pt idx="2">
                  <c:v>Experiment 3</c:v>
                </c:pt>
                <c:pt idx="3">
                  <c:v>Experiment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118.3</c:v>
                </c:pt>
                <c:pt idx="3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5E-4C48-8D53-A411FCBFE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398080"/>
        <c:axId val="97186944"/>
      </c:barChart>
      <c:catAx>
        <c:axId val="90398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186944"/>
        <c:crosses val="autoZero"/>
        <c:auto val="1"/>
        <c:lblAlgn val="ctr"/>
        <c:lblOffset val="100"/>
        <c:noMultiLvlLbl val="0"/>
      </c:catAx>
      <c:valAx>
        <c:axId val="9718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398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1614770" y="3"/>
            <a:ext cx="1188993" cy="291957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81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3"/>
            <a:ext cx="1188993" cy="291957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81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" y="0"/>
            <a:ext cx="42803763" cy="36494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8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" y="25546249"/>
            <a:ext cx="42803763" cy="3649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481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7834901" y="3"/>
            <a:ext cx="16645907" cy="291957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248" tIns="297248" rIns="297248" bIns="297248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lang="en-US" sz="12482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12482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48” high by 36” wide. It can be used to print any poster with a 4:3 aspect ratio.</a:t>
            </a:r>
          </a:p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lang="en-US" sz="12482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12482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12482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sz="85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8583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8583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8583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lang="en-US" sz="12482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12482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12482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8583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8583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8583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3121"/>
              </a:spcAft>
            </a:pPr>
            <a:r>
              <a:rPr lang="en-US" sz="858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3121"/>
              </a:spcAft>
            </a:pPr>
            <a:r>
              <a:rPr lang="en-US" sz="624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624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6243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3992758" y="3"/>
            <a:ext cx="16645907" cy="29195713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3121"/>
                </a:spcAft>
              </a:pPr>
              <a:r>
                <a:rPr lang="en-US" sz="12482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12482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12482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12482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r>
                <a:rPr lang="en-US" sz="858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8583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8583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r>
                <a:rPr lang="en-US" sz="12482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r>
                <a:rPr lang="en-US" sz="858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8583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3121"/>
                </a:spcAft>
              </a:pP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8583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8583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24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624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243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605" y="28919977"/>
            <a:ext cx="6888250" cy="1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0190" y="1169182"/>
            <a:ext cx="38523387" cy="4865953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90" y="6812339"/>
            <a:ext cx="38523387" cy="19267821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40194" y="27060106"/>
            <a:ext cx="9987545" cy="1554401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7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24624" y="27060106"/>
            <a:ext cx="13554525" cy="1554401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7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5" y="27060106"/>
            <a:ext cx="9987545" cy="1554401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7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5707561" rtl="0" eaLnBrk="1" latinLnBrk="0" hangingPunct="1">
        <a:spcBef>
          <a:spcPct val="0"/>
        </a:spcBef>
        <a:buNone/>
        <a:defRPr sz="10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537" indent="-594537" algn="l" defTabSz="5707561" rtl="0" eaLnBrk="1" latinLnBrk="0" hangingPunct="1">
        <a:spcBef>
          <a:spcPct val="20000"/>
        </a:spcBef>
        <a:buFont typeface="Arial" pitchFamily="34" charset="0"/>
        <a:buChar char="•"/>
        <a:defRPr sz="4681" kern="1200">
          <a:solidFill>
            <a:schemeClr val="tx1"/>
          </a:solidFill>
          <a:latin typeface="+mn-lt"/>
          <a:ea typeface="+mn-ea"/>
          <a:cs typeface="+mn-cs"/>
        </a:defRPr>
      </a:lvl1pPr>
      <a:lvl2pPr marL="1189073" indent="-594537" algn="l" defTabSz="5707561" rtl="0" eaLnBrk="1" latinLnBrk="0" hangingPunct="1">
        <a:spcBef>
          <a:spcPct val="20000"/>
        </a:spcBef>
        <a:buFont typeface="Arial" pitchFamily="34" charset="0"/>
        <a:buChar char="–"/>
        <a:defRPr sz="4681" kern="1200">
          <a:solidFill>
            <a:schemeClr val="tx1"/>
          </a:solidFill>
          <a:latin typeface="+mn-lt"/>
          <a:ea typeface="+mn-ea"/>
          <a:cs typeface="+mn-cs"/>
        </a:defRPr>
      </a:lvl2pPr>
      <a:lvl3pPr marL="1783615" indent="-594537" algn="l" defTabSz="5707561" rtl="0" eaLnBrk="1" latinLnBrk="0" hangingPunct="1">
        <a:spcBef>
          <a:spcPct val="20000"/>
        </a:spcBef>
        <a:buFont typeface="Arial" pitchFamily="34" charset="0"/>
        <a:buChar char="•"/>
        <a:defRPr sz="4681" kern="1200">
          <a:solidFill>
            <a:schemeClr val="tx1"/>
          </a:solidFill>
          <a:latin typeface="+mn-lt"/>
          <a:ea typeface="+mn-ea"/>
          <a:cs typeface="+mn-cs"/>
        </a:defRPr>
      </a:lvl3pPr>
      <a:lvl4pPr marL="2378151" indent="-594537" algn="l" defTabSz="5707561" rtl="0" eaLnBrk="1" latinLnBrk="0" hangingPunct="1">
        <a:spcBef>
          <a:spcPct val="20000"/>
        </a:spcBef>
        <a:buFont typeface="Arial" pitchFamily="34" charset="0"/>
        <a:buChar char="–"/>
        <a:defRPr sz="4681" kern="1200">
          <a:solidFill>
            <a:schemeClr val="tx1"/>
          </a:solidFill>
          <a:latin typeface="+mn-lt"/>
          <a:ea typeface="+mn-ea"/>
          <a:cs typeface="+mn-cs"/>
        </a:defRPr>
      </a:lvl4pPr>
      <a:lvl5pPr marL="2972688" indent="-594537" algn="l" defTabSz="5707561" rtl="0" eaLnBrk="1" latinLnBrk="0" hangingPunct="1">
        <a:spcBef>
          <a:spcPct val="20000"/>
        </a:spcBef>
        <a:buFont typeface="Arial" pitchFamily="34" charset="0"/>
        <a:buChar char="»"/>
        <a:defRPr sz="4681" kern="1200">
          <a:solidFill>
            <a:schemeClr val="tx1"/>
          </a:solidFill>
          <a:latin typeface="+mn-lt"/>
          <a:ea typeface="+mn-ea"/>
          <a:cs typeface="+mn-cs"/>
        </a:defRPr>
      </a:lvl5pPr>
      <a:lvl6pPr marL="15695797" indent="-1426892" algn="l" defTabSz="5707561" rtl="0" eaLnBrk="1" latinLnBrk="0" hangingPunct="1">
        <a:spcBef>
          <a:spcPct val="20000"/>
        </a:spcBef>
        <a:buFont typeface="Arial" pitchFamily="34" charset="0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9575" indent="-1426892" algn="l" defTabSz="5707561" rtl="0" eaLnBrk="1" latinLnBrk="0" hangingPunct="1">
        <a:spcBef>
          <a:spcPct val="20000"/>
        </a:spcBef>
        <a:buFont typeface="Arial" pitchFamily="34" charset="0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3358" indent="-1426892" algn="l" defTabSz="5707561" rtl="0" eaLnBrk="1" latinLnBrk="0" hangingPunct="1">
        <a:spcBef>
          <a:spcPct val="20000"/>
        </a:spcBef>
        <a:buFont typeface="Arial" pitchFamily="34" charset="0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7136" indent="-1426892" algn="l" defTabSz="5707561" rtl="0" eaLnBrk="1" latinLnBrk="0" hangingPunct="1">
        <a:spcBef>
          <a:spcPct val="20000"/>
        </a:spcBef>
        <a:buFont typeface="Arial" pitchFamily="34" charset="0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1pPr>
      <a:lvl2pPr marL="2853781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2pPr>
      <a:lvl3pPr marL="5707561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3pPr>
      <a:lvl4pPr marL="8561344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4pPr>
      <a:lvl5pPr marL="11415125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5pPr>
      <a:lvl6pPr marL="14268903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6pPr>
      <a:lvl7pPr marL="17122686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7pPr>
      <a:lvl8pPr marL="19976467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8pPr>
      <a:lvl9pPr marL="22830248" algn="l" defTabSz="5707561" rtl="0" eaLnBrk="1" latinLnBrk="0" hangingPunct="1">
        <a:defRPr sz="111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62008" y="26308073"/>
            <a:ext cx="601799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I. John Alamina</a:t>
            </a:r>
            <a:endParaRPr lang="en-US" sz="3600" dirty="0"/>
          </a:p>
          <a:p>
            <a:r>
              <a:rPr lang="en-US" sz="3600" dirty="0"/>
              <a:t>University of Huddersfield</a:t>
            </a:r>
            <a:endParaRPr lang="en-US" sz="3600" dirty="0"/>
          </a:p>
          <a:p>
            <a:r>
              <a:rPr lang="en-US" sz="3600" dirty="0" err="1"/>
              <a:t>Email:john.alamina@hud.ac.uk</a:t>
            </a:r>
            <a:endParaRPr lang="en-US" sz="3600" dirty="0"/>
          </a:p>
          <a:p>
            <a:r>
              <a:rPr lang="en-US" sz="3600" dirty="0" err="1"/>
              <a:t>Website:www.hud.ac.uk</a:t>
            </a:r>
            <a:endParaRPr lang="en-US" sz="3600" dirty="0"/>
          </a:p>
          <a:p>
            <a:r>
              <a:rPr lang="en-US" sz="3600" dirty="0"/>
              <a:t>Phone:07459136287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1970881" y="25418256"/>
            <a:ext cx="28840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782881" y="26231873"/>
            <a:ext cx="18429397" cy="2925532"/>
          </a:xfrm>
          <a:prstGeom prst="rect">
            <a:avLst/>
          </a:prstGeom>
          <a:noFill/>
        </p:spPr>
        <p:txBody>
          <a:bodyPr wrap="square" tIns="118899" bIns="118899" numCol="1" spcCol="457200" rtlCol="0">
            <a:noAutofit/>
          </a:bodyPr>
          <a:lstStyle/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</a:t>
            </a:r>
          </a:p>
          <a:p>
            <a:pPr marL="594537" indent="-594537">
              <a:buFont typeface="+mj-lt"/>
              <a:buAutoNum type="arabicPeriod"/>
            </a:pPr>
            <a:r>
              <a:rPr lang="en-US" sz="1800" dirty="0"/>
              <a:t>  </a:t>
            </a:r>
          </a:p>
          <a:p>
            <a:pPr marL="594537" indent="-594537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21680404" y="25418256"/>
            <a:ext cx="40386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References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061309" y="3777456"/>
            <a:ext cx="12600000" cy="9477029"/>
            <a:chOff x="2061309" y="3777456"/>
            <a:chExt cx="12600000" cy="9477029"/>
          </a:xfrm>
        </p:grpSpPr>
        <p:sp>
          <p:nvSpPr>
            <p:cNvPr id="10" name="Text Box 189"/>
            <p:cNvSpPr txBox="1">
              <a:spLocks noChangeArrowheads="1"/>
            </p:cNvSpPr>
            <p:nvPr/>
          </p:nvSpPr>
          <p:spPr bwMode="auto">
            <a:xfrm>
              <a:off x="2061309" y="5018277"/>
              <a:ext cx="12600000" cy="8236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237797" tIns="237797" rIns="237797" bIns="23779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3600" dirty="0">
                  <a:latin typeface="Calibri" pitchFamily="34" charset="0"/>
                </a:rPr>
                <a:t>End-to-end discriminative neural network speech models </a:t>
              </a:r>
              <a:r>
                <a:rPr lang="en-GB" sz="3600" dirty="0" smtClean="0">
                  <a:latin typeface="Calibri" pitchFamily="34" charset="0"/>
                </a:rPr>
                <a:t>have </a:t>
              </a:r>
              <a:r>
                <a:rPr lang="en-GB" sz="3600" dirty="0">
                  <a:latin typeface="Calibri" pitchFamily="34" charset="0"/>
                </a:rPr>
                <a:t>now become a well established method in Automatic Speech Recognition. </a:t>
              </a:r>
            </a:p>
            <a:p>
              <a:pPr eaLnBrk="1" hangingPunct="1"/>
              <a:endParaRPr lang="en-GB" sz="3600" dirty="0">
                <a:latin typeface="Calibri" pitchFamily="34" charset="0"/>
              </a:endParaRPr>
            </a:p>
            <a:p>
              <a:pPr eaLnBrk="1" hangingPunct="1"/>
              <a:r>
                <a:rPr lang="en-GB" sz="3600" dirty="0">
                  <a:latin typeface="Calibri" pitchFamily="34" charset="0"/>
                </a:rPr>
                <a:t>Our Bi-directional Recurrent neural network (Bi-RNN) end-to-end system, is augmented by features derived from a deep scattering network as opposed to the standard Mel </a:t>
              </a:r>
              <a:r>
                <a:rPr lang="en-GB" sz="3600" dirty="0">
                  <a:latin typeface="Calibri" pitchFamily="34" charset="0"/>
                </a:rPr>
                <a:t>Frequency Cepstral Coefficients(MFCC</a:t>
              </a:r>
              <a:r>
                <a:rPr lang="en-GB" sz="3600" dirty="0">
                  <a:latin typeface="Calibri" pitchFamily="34" charset="0"/>
                </a:rPr>
                <a:t>) features used in state of the art acoustic models.  These specialised deep scattering features, consumed by the Bi-RNN, model a light-weight convolution network. This work shows that it is possible to build a speech model from a combination of deep scattering features and a Bi-RNN. There has been no record of deep scattering features being used in end-to-end bi-RNN speech models as far as we are </a:t>
              </a:r>
              <a:r>
                <a:rPr lang="en-GB" sz="3600" dirty="0">
                  <a:latin typeface="Calibri" pitchFamily="34" charset="0"/>
                </a:rPr>
                <a:t>aware.</a:t>
              </a:r>
              <a:endParaRPr lang="en-GB" sz="3600" dirty="0">
                <a:latin typeface="Calibri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61309" y="3777456"/>
              <a:ext cx="12600000" cy="1292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78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Abstract</a:t>
              </a:r>
            </a:p>
          </p:txBody>
        </p:sp>
      </p:grp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28564681" y="4966450"/>
            <a:ext cx="12600000" cy="325022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237797" tIns="237797" rIns="237797" bIns="23779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smtClean="0">
                <a:latin typeface="Calibri" pitchFamily="34" charset="0"/>
              </a:rPr>
              <a:t>The </a:t>
            </a:r>
            <a:r>
              <a:rPr lang="en-US" sz="3600" dirty="0">
                <a:latin typeface="Calibri" pitchFamily="34" charset="0"/>
              </a:rPr>
              <a:t>output of the training produced mostly gibberish when trained in both configurations using only just one hour of training data.  </a:t>
            </a:r>
            <a:r>
              <a:rPr lang="en-US" sz="3600" dirty="0">
                <a:latin typeface="Calibri" pitchFamily="34" charset="0"/>
              </a:rPr>
              <a:t>Training loss reduced significantly once the data was increased to ten hours of training.  </a:t>
            </a:r>
            <a:r>
              <a:rPr lang="en-US" sz="3600" dirty="0">
                <a:latin typeface="Calibri" pitchFamily="34" charset="0"/>
              </a:rPr>
              <a:t>However word error rates (WER) only showed improvement on the 40 hours dataset</a:t>
            </a:r>
            <a:r>
              <a:rPr lang="en-US" sz="3600" dirty="0">
                <a:latin typeface="Calibri" pitchFamily="34" charset="0"/>
              </a:rPr>
              <a:t>.</a:t>
            </a:r>
            <a:endParaRPr lang="en-US" sz="3600" dirty="0">
              <a:latin typeface="Calibri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050053" y="19091616"/>
            <a:ext cx="12600000" cy="6153045"/>
            <a:chOff x="2038798" y="19091616"/>
            <a:chExt cx="12600000" cy="6153045"/>
          </a:xfrm>
        </p:grpSpPr>
        <p:sp>
          <p:nvSpPr>
            <p:cNvPr id="13" name="Text Box 192"/>
            <p:cNvSpPr txBox="1">
              <a:spLocks noChangeArrowheads="1"/>
            </p:cNvSpPr>
            <p:nvPr/>
          </p:nvSpPr>
          <p:spPr bwMode="auto">
            <a:xfrm>
              <a:off x="2038798" y="20332440"/>
              <a:ext cx="12600000" cy="491222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237797" tIns="237797" rIns="237797" bIns="23779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3600" dirty="0">
                  <a:latin typeface="Calibri" pitchFamily="34" charset="0"/>
                </a:rPr>
                <a:t>GPU training of the speech model architecture developed above was done using Mozilla </a:t>
              </a:r>
              <a:r>
                <a:rPr lang="en-GB" sz="3600" dirty="0" err="1">
                  <a:latin typeface="Calibri" pitchFamily="34" charset="0"/>
                </a:rPr>
                <a:t>deepspeech</a:t>
              </a:r>
              <a:r>
                <a:rPr lang="en-GB" sz="3600" dirty="0">
                  <a:latin typeface="Calibri" pitchFamily="34" charset="0"/>
                </a:rPr>
                <a:t> \cite{</a:t>
              </a:r>
              <a:r>
                <a:rPr lang="en-GB" sz="3600" dirty="0" err="1">
                  <a:latin typeface="Calibri" pitchFamily="34" charset="0"/>
                </a:rPr>
                <a:t>mdeepspeech</a:t>
              </a:r>
              <a:r>
                <a:rPr lang="en-GB" sz="3600" dirty="0">
                  <a:latin typeface="Calibri" pitchFamily="34" charset="0"/>
                </a:rPr>
                <a:t>} CTC bi-directional RNN implementation along with the accompanying Mozilla Common voice dataset  \cite{</a:t>
              </a:r>
              <a:r>
                <a:rPr lang="en-GB" sz="3600" dirty="0" err="1">
                  <a:latin typeface="Calibri" pitchFamily="34" charset="0"/>
                </a:rPr>
                <a:t>mcvd</a:t>
              </a:r>
              <a:r>
                <a:rPr lang="en-GB" sz="3600" dirty="0">
                  <a:latin typeface="Calibri" pitchFamily="34" charset="0"/>
                </a:rPr>
                <a:t>}.  The Common Voice Dataset project consists of voice samples in short recordings approximately 4 seconds each.  </a:t>
              </a:r>
              <a:r>
                <a:rPr lang="en-GB" sz="3600" dirty="0">
                  <a:latin typeface="Calibri" pitchFamily="34" charset="0"/>
                </a:rPr>
                <a:t>The complete dataset is about 250 hours of recording divided into training, test and development subsets</a:t>
              </a:r>
              <a:r>
                <a:rPr lang="en-GB" sz="3600" dirty="0" smtClean="0">
                  <a:latin typeface="Calibri" pitchFamily="34" charset="0"/>
                </a:rPr>
                <a:t>.</a:t>
              </a:r>
              <a:endParaRPr lang="en-GB" sz="3600" dirty="0">
                <a:latin typeface="Calibri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38798" y="19091616"/>
              <a:ext cx="12600000" cy="1292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78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Data Set and CTCC Model</a:t>
              </a:r>
            </a:p>
          </p:txBody>
        </p:sp>
      </p:grp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8578746" y="15752670"/>
            <a:ext cx="12600000" cy="5466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237797" tIns="237797" rIns="237797" bIns="23779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alibri" pitchFamily="34" charset="0"/>
              </a:rPr>
              <a:t>The results showed that the training of the model was heading towards a very slow convergence as indicated by the slow decrements in training loss.  </a:t>
            </a:r>
            <a:r>
              <a:rPr lang="en-US" sz="3600" dirty="0">
                <a:latin typeface="Calibri" pitchFamily="34" charset="0"/>
              </a:rPr>
              <a:t>However, we perceive that given the complete dataset to train the model will not only converge but </a:t>
            </a:r>
            <a:r>
              <a:rPr lang="en-US" sz="3600" dirty="0">
                <a:latin typeface="Calibri" pitchFamily="34" charset="0"/>
              </a:rPr>
              <a:t>also show improvements </a:t>
            </a:r>
            <a:r>
              <a:rPr lang="en-US" sz="3600" dirty="0">
                <a:latin typeface="Calibri" pitchFamily="34" charset="0"/>
              </a:rPr>
              <a:t>in word error rates</a:t>
            </a:r>
            <a:r>
              <a:rPr lang="en-US" sz="36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US" sz="3600" dirty="0">
              <a:latin typeface="Calibri" pitchFamily="34" charset="0"/>
            </a:endParaRPr>
          </a:p>
          <a:p>
            <a:pPr eaLnBrk="1" hangingPunct="1"/>
            <a:r>
              <a:rPr lang="en-US" sz="3600" dirty="0">
                <a:latin typeface="Calibri" pitchFamily="34" charset="0"/>
              </a:rPr>
              <a:t>The next phase in this research obtain results from MFCC feature-based Bi-RNN speech models to serve as the baseline study.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8578746" y="14563676"/>
            <a:ext cx="12600000" cy="11889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Discussion</a:t>
            </a:r>
            <a:endParaRPr lang="en-US" sz="78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8578746" y="22646340"/>
            <a:ext cx="12600000" cy="2696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237797" tIns="237797" rIns="237797" bIns="23779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>
                <a:latin typeface="Calibri" pitchFamily="34" charset="0"/>
              </a:rPr>
              <a:t>We show in this work that Deep Scattering features derived from wavelet filter operations on audio data produce viable feature candidates for end-to-end training of Automatic speech recognition models.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578746" y="21455856"/>
            <a:ext cx="12600000" cy="11889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133696"/>
              </p:ext>
            </p:extLst>
          </p:nvPr>
        </p:nvGraphicFramePr>
        <p:xfrm>
          <a:off x="28564679" y="8959056"/>
          <a:ext cx="12614066" cy="53263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753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Experiment</a:t>
                      </a:r>
                      <a:endParaRPr lang="en-US" sz="3600" dirty="0"/>
                    </a:p>
                  </a:txBody>
                  <a:tcPr marL="118899" marR="118899" marT="59449" marB="5944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Hours</a:t>
                      </a:r>
                      <a:r>
                        <a:rPr lang="en-US" sz="3600" baseline="0" dirty="0" smtClean="0"/>
                        <a:t> of speech</a:t>
                      </a:r>
                      <a:endParaRPr lang="en-US" sz="3600" dirty="0"/>
                    </a:p>
                  </a:txBody>
                  <a:tcPr marL="118899" marR="118899" marT="59449" marB="5944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Total</a:t>
                      </a:r>
                      <a:r>
                        <a:rPr lang="en-US" sz="3600" baseline="0" dirty="0" smtClean="0"/>
                        <a:t> Training Time</a:t>
                      </a:r>
                      <a:endParaRPr lang="en-US" sz="3600" dirty="0"/>
                    </a:p>
                  </a:txBody>
                  <a:tcPr marL="118899" marR="118899" marT="59449" marB="5944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Estimated</a:t>
                      </a:r>
                      <a:r>
                        <a:rPr lang="en-US" sz="3600" baseline="0" dirty="0" smtClean="0"/>
                        <a:t> Training</a:t>
                      </a:r>
                      <a:endParaRPr lang="en-US" sz="3600" dirty="0"/>
                    </a:p>
                  </a:txBody>
                  <a:tcPr marL="118899" marR="118899" marT="59449" marB="59449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53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1. 2xGPU 10GB</a:t>
                      </a:r>
                      <a:r>
                        <a:rPr lang="en-US" sz="3600" baseline="0" dirty="0" smtClean="0"/>
                        <a:t> RAM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7 days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NA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53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2. 2xGPU 10GB RAM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150 days+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300</a:t>
                      </a:r>
                      <a:r>
                        <a:rPr lang="en-US" sz="3600" baseline="0" dirty="0" smtClean="0"/>
                        <a:t> days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753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3. 5xGPU 15GB </a:t>
                      </a:r>
                      <a:r>
                        <a:rPr lang="en-US" sz="3600" dirty="0" smtClean="0"/>
                        <a:t>RA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17 hours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NA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7535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4. 5xGPU 15GB</a:t>
                      </a:r>
                      <a:r>
                        <a:rPr lang="en-US" sz="3600" baseline="0" dirty="0" smtClean="0"/>
                        <a:t> RAM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40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</a:t>
                      </a:r>
                      <a:r>
                        <a:rPr lang="en-US" sz="3600" baseline="0" dirty="0" smtClean="0"/>
                        <a:t> days+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 days</a:t>
                      </a:r>
                      <a:endParaRPr lang="en-US" sz="3600" dirty="0"/>
                    </a:p>
                  </a:txBody>
                  <a:tcPr marL="118899" marR="118899" marT="59449" marB="59449" anchor="ctr"/>
                </a:tc>
                <a:extLst>
                  <a:ext uri="{0D108BD9-81ED-4DB2-BD59-A6C34878D82A}">
                    <a16:rowId xmlns:a16="http://schemas.microsoft.com/office/drawing/2014/main" val="1210036602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2050053" y="13388485"/>
            <a:ext cx="12600000" cy="5599048"/>
            <a:chOff x="2061309" y="13388485"/>
            <a:chExt cx="12600000" cy="5599048"/>
          </a:xfrm>
        </p:grpSpPr>
        <p:sp>
          <p:nvSpPr>
            <p:cNvPr id="33" name="Rectangle 32"/>
            <p:cNvSpPr/>
            <p:nvPr/>
          </p:nvSpPr>
          <p:spPr>
            <a:xfrm>
              <a:off x="2061309" y="13388485"/>
              <a:ext cx="12600000" cy="1292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sz="78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Introduction</a:t>
              </a:r>
            </a:p>
          </p:txBody>
        </p:sp>
        <p:sp>
          <p:nvSpPr>
            <p:cNvPr id="11" name="Text Box 190"/>
            <p:cNvSpPr txBox="1">
              <a:spLocks noChangeArrowheads="1"/>
            </p:cNvSpPr>
            <p:nvPr/>
          </p:nvSpPr>
          <p:spPr bwMode="auto">
            <a:xfrm>
              <a:off x="2061309" y="14629310"/>
              <a:ext cx="12600000" cy="435822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237797" tIns="237797" rIns="237797" bIns="23779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3600" dirty="0" smtClean="0">
                  <a:latin typeface="+mn-lt"/>
                </a:rPr>
                <a:t>The </a:t>
              </a:r>
              <a:r>
                <a:rPr lang="en-GB" sz="3600" dirty="0">
                  <a:latin typeface="+mn-lt"/>
                </a:rPr>
                <a:t>CTCC models currently have been developed using standard MFCC features.  </a:t>
              </a:r>
              <a:r>
                <a:rPr lang="en-GB" sz="3600" dirty="0">
                  <a:latin typeface="+mn-lt"/>
                </a:rPr>
                <a:t>The model developed in this work employs a deep scattering features which compared to MFCC posses greater number of features being of a higher dimension (152 compared to 39).  These deep scattering vectors have been shown to perform well on music genre classification and TIMIT phone recognition.</a:t>
              </a:r>
              <a:endParaRPr lang="en-US" sz="3600" dirty="0">
                <a:latin typeface="+mn-lt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28564681" y="3777456"/>
            <a:ext cx="12600000" cy="11889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28748787" y="8373887"/>
            <a:ext cx="6055825" cy="57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121" b="1" dirty="0">
                <a:latin typeface="Calibri" pitchFamily="34" charset="0"/>
              </a:rPr>
              <a:t>Table 1.</a:t>
            </a:r>
            <a:r>
              <a:rPr lang="en-US" sz="3121" dirty="0">
                <a:latin typeface="Calibri" pitchFamily="34" charset="0"/>
              </a:rPr>
              <a:t> </a:t>
            </a:r>
            <a:r>
              <a:rPr lang="en-US" sz="3121" dirty="0">
                <a:latin typeface="Calibri" pitchFamily="34" charset="0"/>
              </a:rPr>
              <a:t>CTCC Model Training Times.</a:t>
            </a:r>
            <a:endParaRPr lang="en-US" sz="3121" dirty="0">
              <a:latin typeface="Calibri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99011138"/>
              </p:ext>
            </p:extLst>
          </p:nvPr>
        </p:nvGraphicFramePr>
        <p:xfrm>
          <a:off x="15327321" y="10787856"/>
          <a:ext cx="12600000" cy="5186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15278881" y="15969456"/>
            <a:ext cx="12600000" cy="105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121" b="1" dirty="0">
                <a:latin typeface="Calibri" pitchFamily="34" charset="0"/>
              </a:rPr>
              <a:t>Figure </a:t>
            </a:r>
            <a:r>
              <a:rPr lang="en-US" sz="3121" b="1" dirty="0">
                <a:latin typeface="Calibri" pitchFamily="34" charset="0"/>
              </a:rPr>
              <a:t>2.</a:t>
            </a:r>
            <a:r>
              <a:rPr lang="en-US" sz="3121" dirty="0">
                <a:latin typeface="Calibri" pitchFamily="34" charset="0"/>
              </a:rPr>
              <a:t> WER, </a:t>
            </a:r>
            <a:r>
              <a:rPr lang="en-US" sz="3121" dirty="0">
                <a:latin typeface="Calibri" pitchFamily="34" charset="0"/>
              </a:rPr>
              <a:t>where w &lt; x &lt; y &lt; z are </a:t>
            </a:r>
            <a:r>
              <a:rPr lang="en-US" sz="3121" dirty="0">
                <a:latin typeface="Calibri" pitchFamily="34" charset="0"/>
              </a:rPr>
              <a:t>taken </a:t>
            </a:r>
            <a:r>
              <a:rPr lang="en-US" sz="3121" dirty="0">
                <a:latin typeface="Calibri" pitchFamily="34" charset="0"/>
              </a:rPr>
              <a:t>arbitrarily across the total number of epochs</a:t>
            </a:r>
          </a:p>
        </p:txBody>
      </p:sp>
      <p:graphicFrame>
        <p:nvGraphicFramePr>
          <p:cNvPr id="46" name="Chart 45"/>
          <p:cNvGraphicFramePr/>
          <p:nvPr>
            <p:extLst>
              <p:ext uri="{D42A27DB-BD31-4B8C-83A1-F6EECF244321}">
                <p14:modId xmlns:p14="http://schemas.microsoft.com/office/powerpoint/2010/main" val="4067263413"/>
              </p:ext>
            </p:extLst>
          </p:nvPr>
        </p:nvGraphicFramePr>
        <p:xfrm>
          <a:off x="15235215" y="3805872"/>
          <a:ext cx="12600000" cy="5867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7" name="Text Box 180"/>
          <p:cNvSpPr txBox="1">
            <a:spLocks noChangeArrowheads="1"/>
          </p:cNvSpPr>
          <p:nvPr/>
        </p:nvSpPr>
        <p:spPr bwMode="auto">
          <a:xfrm>
            <a:off x="15339862" y="9721056"/>
            <a:ext cx="12600000" cy="105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121" b="1" dirty="0">
                <a:latin typeface="Calibri" pitchFamily="34" charset="0"/>
              </a:rPr>
              <a:t>Figure 1.</a:t>
            </a:r>
            <a:r>
              <a:rPr lang="en-US" sz="3121" dirty="0">
                <a:latin typeface="Calibri" pitchFamily="34" charset="0"/>
              </a:rPr>
              <a:t> Training Loss, where w &lt; x &lt; y &lt; z are taken arbitrarily across the total number of epochs</a:t>
            </a:r>
            <a:endParaRPr lang="en-US" sz="3121" dirty="0">
              <a:latin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809080" y="272256"/>
            <a:ext cx="37595599" cy="3018409"/>
            <a:chOff x="1524000" y="661442"/>
            <a:chExt cx="29565599" cy="4213036"/>
          </a:xfrm>
        </p:grpSpPr>
        <p:grpSp>
          <p:nvGrpSpPr>
            <p:cNvPr id="9" name="Group 8"/>
            <p:cNvGrpSpPr/>
            <p:nvPr/>
          </p:nvGrpSpPr>
          <p:grpSpPr>
            <a:xfrm>
              <a:off x="9139988" y="661442"/>
              <a:ext cx="21949611" cy="4213036"/>
              <a:chOff x="8225589" y="739964"/>
              <a:chExt cx="21949611" cy="4213036"/>
            </a:xfrm>
          </p:grpSpPr>
          <p:sp>
            <p:nvSpPr>
              <p:cNvPr id="4" name="Text Box 122"/>
              <p:cNvSpPr txBox="1">
                <a:spLocks noChangeArrowheads="1"/>
              </p:cNvSpPr>
              <p:nvPr/>
            </p:nvSpPr>
            <p:spPr bwMode="auto">
              <a:xfrm>
                <a:off x="8225589" y="739964"/>
                <a:ext cx="21945600" cy="1992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237797" tIns="594497" rIns="237797" bIns="594497" anchor="ctr" anchorCtr="0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10401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Deep Scattering End-to-End Speech Recognition</a:t>
                </a:r>
                <a:endParaRPr lang="en-US" sz="10401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5" name="Text Box 123"/>
              <p:cNvSpPr txBox="1">
                <a:spLocks noChangeArrowheads="1"/>
              </p:cNvSpPr>
              <p:nvPr/>
            </p:nvSpPr>
            <p:spPr bwMode="auto">
              <a:xfrm>
                <a:off x="8229600" y="2667000"/>
                <a:ext cx="21945600" cy="228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237797" tIns="237797" rIns="237797" bIns="237797" anchor="ctr" anchorCtr="0"/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6243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Iyalla John </a:t>
                </a:r>
                <a:r>
                  <a:rPr lang="en-US" sz="6243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Alamina</a:t>
                </a:r>
                <a:r>
                  <a:rPr lang="en-US" sz="6243" baseline="30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  <a:r>
                  <a:rPr lang="en-US" sz="6243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; David Wilson, PhD</a:t>
                </a:r>
                <a:r>
                  <a:rPr lang="en-US" sz="6243" baseline="30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  <a:r>
                  <a:rPr lang="en-US" sz="6243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; Andrew Crampton, PhD</a:t>
                </a:r>
                <a:r>
                  <a:rPr lang="en-US" sz="6243" baseline="30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</a:p>
              <a:p>
                <a:pPr algn="ctr" eaLnBrk="1" hangingPunct="1"/>
                <a:r>
                  <a:rPr lang="en-US" sz="6243" baseline="30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  <a:r>
                  <a:rPr lang="en-US" sz="6243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University of Huddersfield, England, United Kingdom</a:t>
                </a: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06125"/>
              <a:ext cx="6610119" cy="36576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5316828" y="18550730"/>
            <a:ext cx="12714453" cy="5419726"/>
            <a:chOff x="15235215" y="17051133"/>
            <a:chExt cx="12714453" cy="5419726"/>
          </a:xfrm>
        </p:grpSpPr>
        <p:pic>
          <p:nvPicPr>
            <p:cNvPr id="1026" name="Picture 2" descr="DeepSpeech BRN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5215" y="17051133"/>
              <a:ext cx="5943600" cy="521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592011" y="18068939"/>
              <a:ext cx="5357657" cy="3868520"/>
            </a:xfrm>
            <a:prstGeom prst="rect">
              <a:avLst/>
            </a:prstGeom>
          </p:spPr>
        </p:pic>
        <p:sp>
          <p:nvSpPr>
            <p:cNvPr id="17" name="Cross 16"/>
            <p:cNvSpPr/>
            <p:nvPr/>
          </p:nvSpPr>
          <p:spPr>
            <a:xfrm>
              <a:off x="21020881" y="18987533"/>
              <a:ext cx="1190130" cy="1096723"/>
            </a:xfrm>
            <a:prstGeom prst="plus">
              <a:avLst>
                <a:gd name="adj" fmla="val 38165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/>
            <p:cNvSpPr/>
            <p:nvPr/>
          </p:nvSpPr>
          <p:spPr>
            <a:xfrm>
              <a:off x="15610681" y="21404059"/>
              <a:ext cx="1066800" cy="1066800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22259225" y="17109027"/>
              <a:ext cx="5575990" cy="5361831"/>
            </a:xfrm>
            <a:prstGeom prst="ellipse">
              <a:avLst/>
            </a:prstGeom>
            <a:noFill/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15991681" y="17341057"/>
              <a:ext cx="7924800" cy="408186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  <a:endCxn id="38" idx="4"/>
            </p:cNvCxnSpPr>
            <p:nvPr/>
          </p:nvCxnSpPr>
          <p:spPr>
            <a:xfrm flipV="1">
              <a:off x="16144081" y="22470858"/>
              <a:ext cx="8903139" cy="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 Box 180"/>
          <p:cNvSpPr txBox="1">
            <a:spLocks noChangeArrowheads="1"/>
          </p:cNvSpPr>
          <p:nvPr/>
        </p:nvSpPr>
        <p:spPr bwMode="auto">
          <a:xfrm>
            <a:off x="15247780" y="24114577"/>
            <a:ext cx="12600000" cy="57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121" b="1" dirty="0">
                <a:latin typeface="Calibri" pitchFamily="34" charset="0"/>
              </a:rPr>
              <a:t>Figure </a:t>
            </a:r>
            <a:r>
              <a:rPr lang="en-US" sz="3121" b="1" dirty="0" smtClean="0">
                <a:latin typeface="Calibri" pitchFamily="34" charset="0"/>
              </a:rPr>
              <a:t>3.</a:t>
            </a:r>
            <a:r>
              <a:rPr lang="en-US" sz="3121" dirty="0" smtClean="0">
                <a:latin typeface="Calibri" pitchFamily="34" charset="0"/>
              </a:rPr>
              <a:t> Deep Scattering Bi-RNN CTCC Model</a:t>
            </a:r>
            <a:endParaRPr lang="en-US" sz="312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575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48x36</dc:title>
  <dc:creator>Jay Larson</dc:creator>
  <dc:description>Quality poster printing
www.genigraphics.com
1-800-790-4001</dc:description>
  <cp:lastModifiedBy>Iyalla Alamina (Researcher)</cp:lastModifiedBy>
  <cp:revision>95</cp:revision>
  <cp:lastPrinted>2019-06-20T10:38:09Z</cp:lastPrinted>
  <dcterms:created xsi:type="dcterms:W3CDTF">2013-02-10T21:14:48Z</dcterms:created>
  <dcterms:modified xsi:type="dcterms:W3CDTF">2019-06-20T10:38:15Z</dcterms:modified>
</cp:coreProperties>
</file>