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64" r:id="rId6"/>
    <p:sldId id="262" r:id="rId7"/>
    <p:sldId id="257" r:id="rId8"/>
    <p:sldId id="259" r:id="rId9"/>
    <p:sldId id="260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F3E90-088C-433A-862C-ED9DB9A67A60}">
          <p14:sldIdLst>
            <p14:sldId id="256"/>
          </p14:sldIdLst>
        </p14:section>
        <p14:section name="Untitled Section" id="{09FC8EAA-C38E-40BC-B9CF-A8D61707C53C}">
          <p14:sldIdLst>
            <p14:sldId id="258"/>
            <p14:sldId id="261"/>
            <p14:sldId id="267"/>
            <p14:sldId id="264"/>
            <p14:sldId id="262"/>
            <p14:sldId id="257"/>
            <p14:sldId id="259"/>
            <p14:sldId id="260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image" Target="../media/image190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959BF1D-294B-499D-9FA8-0F7AAA1AFE3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959BF1D-294B-499D-9FA8-0F7AAA1AFE3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𝑈_(Δ_1 ) (𝑘+𝑏_1)</a:t>
              </a:r>
              <a:endParaRPr lang="en-US" dirty="0"/>
            </a:p>
          </dgm:t>
        </dgm:pt>
      </mc:Fallback>
    </mc:AlternateConten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C01631-095A-4F31-8D45-6369BBA62FA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6C01631-095A-4F31-8D45-6369BBA62FA4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2301DEF-9A5B-480E-8A00-23A8E512687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2301DEF-9A5B-480E-8A00-23A8E512687E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𝑋_𝑡 (𝑘)</a:t>
              </a:r>
              <a:endParaRPr lang="en-US" dirty="0"/>
            </a:p>
          </dgm:t>
        </dgm:pt>
      </mc:Fallback>
    </mc:AlternateConten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6823CB-F23B-47DF-8932-44214C4F36A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36823CB-F23B-47DF-8932-44214C4F36A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_(Δ_24 )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24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 smtClean="0"/>
            </a:p>
          </dgm:t>
        </dgm:pt>
      </mc:Fallback>
    </mc:AlternateConten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9BF1D-294B-499D-9FA8-0F7AAA1AFE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dgm:pt modelId="{66C01631-095A-4F31-8D45-6369BBA62FA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dgm:pt modelId="{E2301DEF-9A5B-480E-8A00-23A8E512687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dgm:pt modelId="{A36823CB-F23B-47DF-8932-44214C4F36A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GRU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GRU-Generated-Corpus 5-gram train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/>
            <a:t>GRU-Generated-Corpus 5-gram evaluate perplexity</a:t>
          </a:r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2"/>
      <dgm:spPr/>
    </dgm:pt>
    <dgm:pt modelId="{FA9AF5CD-AC7E-45AD-BCF7-9F2B14CAE444}" type="pres">
      <dgm:prSet presAssocID="{B747527B-8291-4D49-A3F1-F791005146F1}" presName="connectorText" presStyleLbl="sibTrans2D1" presStyleIdx="0" presStyleCnt="2"/>
      <dgm:spPr/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</dgm:pt>
    <dgm:pt modelId="{BF134F57-BBD9-4AF8-A6A5-72CCAA5A11E4}" type="pres">
      <dgm:prSet presAssocID="{2965F43C-69DD-45A6-9D5B-096BED74AA06}" presName="sibTrans" presStyleLbl="sibTrans2D1" presStyleIdx="1" presStyleCnt="2"/>
      <dgm:spPr/>
    </dgm:pt>
    <dgm:pt modelId="{77BE0449-2B5A-491C-89D3-08A77D108BE4}" type="pres">
      <dgm:prSet presAssocID="{2965F43C-69DD-45A6-9D5B-096BED74AA06}" presName="connectorText" presStyleLbl="sibTrans2D1" presStyleIdx="1" presStyleCnt="2"/>
      <dgm:spPr/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5-gram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5-gram LM evaluate perplexity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1"/>
      <dgm:spPr/>
    </dgm:pt>
    <dgm:pt modelId="{FA9AF5CD-AC7E-45AD-BCF7-9F2B14CAE444}" type="pres">
      <dgm:prSet presAssocID="{B747527B-8291-4D49-A3F1-F791005146F1}" presName="connectorText" presStyleLbl="sibTrans2D1" presStyleIdx="0" presStyleCnt="1"/>
      <dgm:spPr/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08CF-D3E1-43F4-A539-A22953819225}">
      <dsp:nvSpPr>
        <dsp:cNvPr id="0" name=""/>
        <dsp:cNvSpPr/>
      </dsp:nvSpPr>
      <dsp:spPr>
        <a:xfrm>
          <a:off x="1795850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3623405"/>
        <a:ext cx="102256" cy="102256"/>
      </dsp:txXfrm>
    </dsp:sp>
    <dsp:sp modelId="{A1E32B02-D7BB-46A5-9C60-A86A8E88E98F}">
      <dsp:nvSpPr>
        <dsp:cNvPr id="0" name=""/>
        <dsp:cNvSpPr/>
      </dsp:nvSpPr>
      <dsp:spPr>
        <a:xfrm>
          <a:off x="1795850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3007745"/>
        <a:ext cx="46642" cy="46642"/>
      </dsp:txXfrm>
    </dsp:sp>
    <dsp:sp modelId="{5F1D099B-3639-4A53-BDE5-EEF2F059BB2D}">
      <dsp:nvSpPr>
        <dsp:cNvPr id="0" name=""/>
        <dsp:cNvSpPr/>
      </dsp:nvSpPr>
      <dsp:spPr>
        <a:xfrm>
          <a:off x="1795850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2364279"/>
        <a:ext cx="46642" cy="46642"/>
      </dsp:txXfrm>
    </dsp:sp>
    <dsp:sp modelId="{DBCD2123-D742-4B15-92C6-A9A3D4207A4A}">
      <dsp:nvSpPr>
        <dsp:cNvPr id="0" name=""/>
        <dsp:cNvSpPr/>
      </dsp:nvSpPr>
      <dsp:spPr>
        <a:xfrm>
          <a:off x="1795850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1693005"/>
        <a:ext cx="102256" cy="102256"/>
      </dsp:txXfrm>
    </dsp:sp>
    <dsp:sp modelId="{EDFD6A01-F950-439B-B5C7-1C7F720F7DC1}">
      <dsp:nvSpPr>
        <dsp:cNvPr id="0" name=""/>
        <dsp:cNvSpPr/>
      </dsp:nvSpPr>
      <dsp:spPr>
        <a:xfrm rot="16200000">
          <a:off x="-1428256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49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900" kern="1200" dirty="0"/>
        </a:p>
      </dsp:txBody>
      <dsp:txXfrm>
        <a:off x="-1428256" y="2194560"/>
        <a:ext cx="5418667" cy="1029546"/>
      </dsp:txXfrm>
    </dsp:sp>
    <dsp:sp modelId="{761B4BD4-7785-4662-B47E-C44F3DEC6AC1}">
      <dsp:nvSpPr>
        <dsp:cNvPr id="0" name=""/>
        <dsp:cNvSpPr/>
      </dsp:nvSpPr>
      <dsp:spPr>
        <a:xfrm>
          <a:off x="247123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264160"/>
        <a:ext cx="3376913" cy="1029546"/>
      </dsp:txXfrm>
    </dsp:sp>
    <dsp:sp modelId="{4D538711-A400-4253-AB5A-68AA77561006}">
      <dsp:nvSpPr>
        <dsp:cNvPr id="0" name=""/>
        <dsp:cNvSpPr/>
      </dsp:nvSpPr>
      <dsp:spPr>
        <a:xfrm>
          <a:off x="247123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1551093"/>
        <a:ext cx="3376913" cy="1029546"/>
      </dsp:txXfrm>
    </dsp:sp>
    <dsp:sp modelId="{7D4CDD25-83F8-482F-947F-2C9D5112B73C}">
      <dsp:nvSpPr>
        <dsp:cNvPr id="0" name=""/>
        <dsp:cNvSpPr/>
      </dsp:nvSpPr>
      <dsp:spPr>
        <a:xfrm>
          <a:off x="247123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…</a:t>
          </a:r>
        </a:p>
      </dsp:txBody>
      <dsp:txXfrm>
        <a:off x="2471233" y="2838026"/>
        <a:ext cx="3376913" cy="1029546"/>
      </dsp:txXfrm>
    </dsp:sp>
    <dsp:sp modelId="{B83BD01B-26DA-40A8-95E7-54A054A14A88}">
      <dsp:nvSpPr>
        <dsp:cNvPr id="0" name=""/>
        <dsp:cNvSpPr/>
      </dsp:nvSpPr>
      <dsp:spPr>
        <a:xfrm>
          <a:off x="247123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24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 LM train</a:t>
          </a:r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train</a:t>
          </a:r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evaluate perplexity</a:t>
          </a:r>
        </a:p>
      </dsp:txBody>
      <dsp:txXfrm>
        <a:off x="7779271" y="35313"/>
        <a:ext cx="2691772" cy="113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train</a:t>
          </a:r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evaluate perplexity</a:t>
          </a:r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7617229" y="2552482"/>
            <a:ext cx="1388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772400" y="1593510"/>
            <a:ext cx="5542" cy="1153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80713" y="1832577"/>
            <a:ext cx="806335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617229" y="4699938"/>
            <a:ext cx="1388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72400" y="3757352"/>
            <a:ext cx="0" cy="176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772400" y="3976932"/>
            <a:ext cx="374073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8149244" y="4699938"/>
            <a:ext cx="374968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2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DC88CD-9E6F-4988-9910-1D9D2B27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1947656"/>
            <a:ext cx="738290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ADA079A-7F54-4B12-9965-93A08340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76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7507097-A13F-4E5F-9FB8-1001BEA83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" r="2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C12593D-0743-4AA4-8A9E-2C4021A72F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1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AC2995-0BC5-489B-AA70-C6721104D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2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27134" y="1089764"/>
            <a:ext cx="1590806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Pre-emphasis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70751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399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Mel filter banks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47371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69052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49652" y="126835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1" name="Flowchart: Summing Junction 10"/>
          <p:cNvSpPr/>
          <p:nvPr/>
        </p:nvSpPr>
        <p:spPr>
          <a:xfrm>
            <a:off x="3125243" y="1252602"/>
            <a:ext cx="400834" cy="4008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39437" y="241677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339" y="15467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7295" y="15750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x‘(n)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6077" y="4501060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49175" y="2852709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03236" y="4161315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Derivatives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752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6" idx="1"/>
          </p:cNvCxnSpPr>
          <p:nvPr/>
        </p:nvCxnSpPr>
        <p:spPr>
          <a:xfrm>
            <a:off x="3526077" y="1453019"/>
            <a:ext cx="44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 rot="16200000" flipH="1">
            <a:off x="3552584" y="1619372"/>
            <a:ext cx="1775469" cy="141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  <a:endCxn id="11" idx="4"/>
          </p:cNvCxnSpPr>
          <p:nvPr/>
        </p:nvCxnSpPr>
        <p:spPr>
          <a:xfrm flipV="1">
            <a:off x="3325660" y="1653436"/>
            <a:ext cx="0" cy="7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5969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9616" y="1074200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/>
              <a:t>(n)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4847573" y="1453019"/>
            <a:ext cx="63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6851736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8812708" y="1453019"/>
            <a:ext cx="3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10045874" y="1453019"/>
            <a:ext cx="50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>
            <a:off x="6514512" y="3215964"/>
            <a:ext cx="588724" cy="1308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>
            <a:off x="4258522" y="4685726"/>
            <a:ext cx="28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4" idx="1"/>
          </p:cNvCxnSpPr>
          <p:nvPr/>
        </p:nvCxnSpPr>
        <p:spPr>
          <a:xfrm>
            <a:off x="8468573" y="4524570"/>
            <a:ext cx="51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3929" y="1089764"/>
            <a:ext cx="95880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6511" y="1102661"/>
            <a:ext cx="99174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25099" y="1083687"/>
            <a:ext cx="110210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811" y="1465916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Cepstrum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2474" y="10965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x(n)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81547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052731" y="1453019"/>
            <a:ext cx="753780" cy="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9246" y="1071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X(k)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798256" y="1446942"/>
            <a:ext cx="1226843" cy="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7204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blipFill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9993" y="1102661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</a:t>
            </a:r>
          </a:p>
          <a:p>
            <a:pPr algn="ctr"/>
            <a:r>
              <a:rPr lang="en-GB" dirty="0"/>
              <a:t>Signal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5256" y="10564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log(|X(k)|)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401637" y="1465916"/>
            <a:ext cx="1" cy="10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1FC819B0-AED7-4549-AF46-E043F3F4C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1891506"/>
            <a:ext cx="5362575" cy="42195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3013640" y="2231578"/>
            <a:ext cx="401072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8633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164D55B-51D7-48D8-9198-054DE0680585}"/>
              </a:ext>
            </a:extLst>
          </p:cNvPr>
          <p:cNvSpPr txBox="1"/>
          <p:nvPr/>
        </p:nvSpPr>
        <p:spPr>
          <a:xfrm>
            <a:off x="3428921" y="986463"/>
            <a:ext cx="149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Segmentation</a:t>
            </a:r>
          </a:p>
          <a:p>
            <a:pPr algn="ctr"/>
            <a:r>
              <a:rPr lang="en-GB" dirty="0"/>
              <a:t>and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89225-5E85-4051-9AB0-A864E8FFDC59}"/>
              </a:ext>
            </a:extLst>
          </p:cNvPr>
          <p:cNvSpPr/>
          <p:nvPr/>
        </p:nvSpPr>
        <p:spPr>
          <a:xfrm>
            <a:off x="3262964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80C076-0D86-4B3B-9004-4A2BA94C28C2}"/>
              </a:ext>
            </a:extLst>
          </p:cNvPr>
          <p:cNvSpPr/>
          <p:nvPr/>
        </p:nvSpPr>
        <p:spPr>
          <a:xfrm>
            <a:off x="6596512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Speech Decoder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CC118FC-D774-40AE-AAAD-DF6C9BF9879C}"/>
              </a:ext>
            </a:extLst>
          </p:cNvPr>
          <p:cNvSpPr/>
          <p:nvPr/>
        </p:nvSpPr>
        <p:spPr>
          <a:xfrm>
            <a:off x="1761425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text data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8DE87D8-E0F8-4148-ACA0-9635279DFF61}"/>
              </a:ext>
            </a:extLst>
          </p:cNvPr>
          <p:cNvSpPr/>
          <p:nvPr/>
        </p:nvSpPr>
        <p:spPr>
          <a:xfrm>
            <a:off x="1761424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speech data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079C3556-DFD5-4E80-AFD5-BEB93172ABBA}"/>
              </a:ext>
            </a:extLst>
          </p:cNvPr>
          <p:cNvSpPr/>
          <p:nvPr/>
        </p:nvSpPr>
        <p:spPr>
          <a:xfrm>
            <a:off x="4854340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Acoustic models of speech units  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4DC1BA13-0932-4E3D-B714-32D57CB7D659}"/>
              </a:ext>
            </a:extLst>
          </p:cNvPr>
          <p:cNvSpPr/>
          <p:nvPr/>
        </p:nvSpPr>
        <p:spPr>
          <a:xfrm>
            <a:off x="4947384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 language model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D074CE84-A7F4-4CB6-8EDA-04520D5B032B}"/>
              </a:ext>
            </a:extLst>
          </p:cNvPr>
          <p:cNvSpPr/>
          <p:nvPr/>
        </p:nvSpPr>
        <p:spPr>
          <a:xfrm>
            <a:off x="8152597" y="5052060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Lexicon model  (pronunciation dictionary)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462CF5-E644-4574-9DA1-6A33A933A2BF}"/>
              </a:ext>
            </a:extLst>
          </p:cNvPr>
          <p:cNvSpPr/>
          <p:nvPr/>
        </p:nvSpPr>
        <p:spPr>
          <a:xfrm>
            <a:off x="1419727" y="3262964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6FD3C-11B4-4AA4-8649-67A819C5FF13}"/>
              </a:ext>
            </a:extLst>
          </p:cNvPr>
          <p:cNvSpPr txBox="1"/>
          <p:nvPr/>
        </p:nvSpPr>
        <p:spPr>
          <a:xfrm>
            <a:off x="1501541" y="2976650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/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EFB9E6EB-97D6-4250-B8E3-C45685C98114}"/>
              </a:ext>
            </a:extLst>
          </p:cNvPr>
          <p:cNvSpPr/>
          <p:nvPr/>
        </p:nvSpPr>
        <p:spPr>
          <a:xfrm>
            <a:off x="4933950" y="3262964"/>
            <a:ext cx="1587343" cy="13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9024-A2C9-4ECE-A47F-E68D1C17815A}"/>
              </a:ext>
            </a:extLst>
          </p:cNvPr>
          <p:cNvSpPr txBox="1"/>
          <p:nvPr/>
        </p:nvSpPr>
        <p:spPr>
          <a:xfrm>
            <a:off x="4840093" y="297665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Acoustic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/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796DC-8438-444F-A29B-97FEEBB8EA68}"/>
              </a:ext>
            </a:extLst>
          </p:cNvPr>
          <p:cNvCxnSpPr>
            <a:cxnSpLocks/>
            <a:stCxn id="19" idx="4"/>
            <a:endCxn id="20" idx="2"/>
          </p:cNvCxnSpPr>
          <p:nvPr/>
        </p:nvCxnSpPr>
        <p:spPr>
          <a:xfrm>
            <a:off x="3493970" y="1309628"/>
            <a:ext cx="13603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518D80F-1DB9-48D3-91E5-A86EF1125C18}"/>
              </a:ext>
            </a:extLst>
          </p:cNvPr>
          <p:cNvSpPr/>
          <p:nvPr/>
        </p:nvSpPr>
        <p:spPr>
          <a:xfrm>
            <a:off x="8227974" y="3179946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65BE5-46A9-447A-8D9F-826D7D4D4B98}"/>
              </a:ext>
            </a:extLst>
          </p:cNvPr>
          <p:cNvSpPr txBox="1"/>
          <p:nvPr/>
        </p:nvSpPr>
        <p:spPr>
          <a:xfrm>
            <a:off x="8309788" y="2893632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/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EC10B28-F9D0-403E-B90B-45F3A515E4DD}"/>
              </a:ext>
            </a:extLst>
          </p:cNvPr>
          <p:cNvSpPr txBox="1"/>
          <p:nvPr/>
        </p:nvSpPr>
        <p:spPr>
          <a:xfrm>
            <a:off x="3495284" y="5400858"/>
            <a:ext cx="13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Normalise</a:t>
            </a:r>
          </a:p>
          <a:p>
            <a:pPr algn="ctr"/>
            <a:r>
              <a:rPr lang="en-GB" dirty="0"/>
              <a:t>and analyse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CDB5B-593E-4EAB-839A-DFBECA65B6D8}"/>
              </a:ext>
            </a:extLst>
          </p:cNvPr>
          <p:cNvCxnSpPr>
            <a:cxnSpLocks/>
            <a:stCxn id="3" idx="4"/>
            <a:endCxn id="21" idx="2"/>
          </p:cNvCxnSpPr>
          <p:nvPr/>
        </p:nvCxnSpPr>
        <p:spPr>
          <a:xfrm>
            <a:off x="3493971" y="5724023"/>
            <a:ext cx="14534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CE9114-3136-41BD-8095-F9371C887D97}"/>
              </a:ext>
            </a:extLst>
          </p:cNvPr>
          <p:cNvCxnSpPr>
            <a:stCxn id="21" idx="4"/>
          </p:cNvCxnSpPr>
          <p:nvPr/>
        </p:nvCxnSpPr>
        <p:spPr>
          <a:xfrm flipV="1">
            <a:off x="6679930" y="3907858"/>
            <a:ext cx="529393" cy="18161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726D96B-63DF-4D86-9EA9-0B0E41F7B75E}"/>
              </a:ext>
            </a:extLst>
          </p:cNvPr>
          <p:cNvCxnSpPr>
            <a:cxnSpLocks/>
          </p:cNvCxnSpPr>
          <p:nvPr/>
        </p:nvCxnSpPr>
        <p:spPr>
          <a:xfrm flipH="1" flipV="1">
            <a:off x="7622287" y="3892898"/>
            <a:ext cx="529393" cy="18011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05D6967-900D-412D-9A81-806D3BBEC890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6586886" y="1309628"/>
            <a:ext cx="827774" cy="14143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Young woman">
            <a:extLst>
              <a:ext uri="{FF2B5EF4-FFF2-40B4-BE49-F238E27FC236}">
                <a16:creationId xmlns:a16="http://schemas.microsoft.com/office/drawing/2014/main" id="{DBE42506-7460-445C-97A0-FDA294282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7" y="2624087"/>
            <a:ext cx="434375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5473874" y="1440123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473874" y="273239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3874" y="5392085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02301" y="705924"/>
            <a:ext cx="4435596" cy="1468398"/>
            <a:chOff x="6764931" y="1017833"/>
            <a:chExt cx="4435596" cy="1468398"/>
          </a:xfrm>
        </p:grpSpPr>
        <p:sp>
          <p:nvSpPr>
            <p:cNvPr id="10" name="TextBox 9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25" name="Straight Arrow Connector 24"/>
            <p:cNvCxnSpPr>
              <a:stCxn id="10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89222" y="1541070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02301" y="2174322"/>
            <a:ext cx="4435596" cy="1468398"/>
            <a:chOff x="6764931" y="1017833"/>
            <a:chExt cx="4435596" cy="1468398"/>
          </a:xfrm>
        </p:grpSpPr>
        <p:sp>
          <p:nvSpPr>
            <p:cNvPr id="36" name="TextBox 35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43" name="Straight Arrow Connector 42"/>
            <p:cNvCxnSpPr>
              <a:stCxn id="36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61829" y="1541071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02301" y="4669935"/>
            <a:ext cx="4435596" cy="1468398"/>
            <a:chOff x="6764931" y="1017833"/>
            <a:chExt cx="4435596" cy="1468398"/>
          </a:xfrm>
        </p:grpSpPr>
        <p:sp>
          <p:nvSpPr>
            <p:cNvPr id="48" name="TextBox 47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9809388" y="1541071"/>
              <a:ext cx="35711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library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placeholder for input data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multiply to build graph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a run session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 graph within session with data supplied</a:t>
            </a:r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 evaluation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Held out data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274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3</cp:revision>
  <dcterms:created xsi:type="dcterms:W3CDTF">2020-12-27T14:16:51Z</dcterms:created>
  <dcterms:modified xsi:type="dcterms:W3CDTF">2020-12-30T17:44:03Z</dcterms:modified>
</cp:coreProperties>
</file>