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2919571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919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varScale="1">
        <p:scale>
          <a:sx n="27" d="100"/>
          <a:sy n="27" d="100"/>
        </p:scale>
        <p:origin x="1032" y="60"/>
      </p:cViewPr>
      <p:guideLst>
        <p:guide orient="horz" pos="9196"/>
        <p:guide pos="1348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4161477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10" name="Rectangle 9"/>
          <p:cNvSpPr/>
          <p:nvPr userDrawn="1"/>
        </p:nvSpPr>
        <p:spPr>
          <a:xfrm>
            <a:off x="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7" name="Rectangle 6"/>
          <p:cNvSpPr/>
          <p:nvPr userDrawn="1"/>
        </p:nvSpPr>
        <p:spPr>
          <a:xfrm>
            <a:off x="5" y="0"/>
            <a:ext cx="42803763" cy="36494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8" name="Rectangle 7"/>
          <p:cNvSpPr/>
          <p:nvPr userDrawn="1"/>
        </p:nvSpPr>
        <p:spPr>
          <a:xfrm>
            <a:off x="5" y="25546249"/>
            <a:ext cx="42803763" cy="36494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9" name="Instructions"/>
          <p:cNvSpPr/>
          <p:nvPr userDrawn="1"/>
        </p:nvSpPr>
        <p:spPr>
          <a:xfrm>
            <a:off x="-17834901" y="3"/>
            <a:ext cx="16645907" cy="29195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7248" tIns="297248" rIns="297248" bIns="2972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Poster Print Size:</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Placeholders</a:t>
            </a:r>
            <a:r>
              <a:rPr sz="12482" dirty="0" smtClean="0">
                <a:solidFill>
                  <a:srgbClr val="7F7F7F"/>
                </a:solidFill>
                <a:latin typeface="Calibri" pitchFamily="34" charset="0"/>
                <a:cs typeface="Calibri" panose="020F0502020204030204" pitchFamily="34" charset="0"/>
              </a:rPr>
              <a:t>:</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sz="8583" dirty="0">
                <a:solidFill>
                  <a:srgbClr val="7F7F7F"/>
                </a:solidFill>
                <a:latin typeface="Calibri" pitchFamily="34" charset="0"/>
                <a:cs typeface="Calibri" panose="020F0502020204030204" pitchFamily="34" charset="0"/>
              </a:rPr>
              <a:t>The </a:t>
            </a:r>
            <a:r>
              <a:rPr lang="en-US" sz="8583" dirty="0" smtClean="0">
                <a:solidFill>
                  <a:srgbClr val="7F7F7F"/>
                </a:solidFill>
                <a:latin typeface="Calibri" pitchFamily="34" charset="0"/>
                <a:cs typeface="Calibri" panose="020F0502020204030204" pitchFamily="34" charset="0"/>
              </a:rPr>
              <a:t>various elements included</a:t>
            </a:r>
            <a:r>
              <a:rPr sz="8583" dirty="0" smtClean="0">
                <a:solidFill>
                  <a:srgbClr val="7F7F7F"/>
                </a:solidFill>
                <a:latin typeface="Calibri" pitchFamily="34" charset="0"/>
                <a:cs typeface="Calibri" panose="020F0502020204030204" pitchFamily="34" charset="0"/>
              </a:rPr>
              <a:t> </a:t>
            </a:r>
            <a:r>
              <a:rPr sz="8583" dirty="0">
                <a:solidFill>
                  <a:srgbClr val="7F7F7F"/>
                </a:solidFill>
                <a:latin typeface="Calibri" pitchFamily="34" charset="0"/>
                <a:cs typeface="Calibri" panose="020F0502020204030204" pitchFamily="34" charset="0"/>
              </a:rPr>
              <a:t>in this </a:t>
            </a:r>
            <a:r>
              <a:rPr lang="en-US" sz="8583" dirty="0" smtClean="0">
                <a:solidFill>
                  <a:srgbClr val="7F7F7F"/>
                </a:solidFill>
                <a:latin typeface="Calibri" pitchFamily="34" charset="0"/>
                <a:cs typeface="Calibri" panose="020F0502020204030204" pitchFamily="34" charset="0"/>
              </a:rPr>
              <a:t>poster are ones</a:t>
            </a:r>
            <a:r>
              <a:rPr lang="en-US" sz="8583" baseline="0" dirty="0" smtClean="0">
                <a:solidFill>
                  <a:srgbClr val="7F7F7F"/>
                </a:solidFill>
                <a:latin typeface="Calibri" pitchFamily="34" charset="0"/>
                <a:cs typeface="Calibri" panose="020F0502020204030204" pitchFamily="34" charset="0"/>
              </a:rPr>
              <a:t> we often see in medical, research, and scientific posters.</a:t>
            </a:r>
            <a:r>
              <a:rPr sz="8583" dirty="0" smtClean="0">
                <a:solidFill>
                  <a:srgbClr val="7F7F7F"/>
                </a:solidFill>
                <a:latin typeface="Calibri" pitchFamily="34" charset="0"/>
                <a:cs typeface="Calibri" panose="020F0502020204030204" pitchFamily="34" charset="0"/>
              </a:rPr>
              <a:t> </a:t>
            </a:r>
            <a:r>
              <a:rPr lang="en-US" sz="8583" dirty="0" smtClean="0">
                <a:solidFill>
                  <a:srgbClr val="7F7F7F"/>
                </a:solidFill>
                <a:latin typeface="Calibri" pitchFamily="34" charset="0"/>
                <a:cs typeface="Calibri" panose="020F0502020204030204" pitchFamily="34" charset="0"/>
              </a:rPr>
              <a:t>Feel</a:t>
            </a:r>
            <a:r>
              <a:rPr lang="en-US" sz="8583"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Image</a:t>
            </a:r>
            <a:r>
              <a:rPr lang="en-US" sz="12482" baseline="0" dirty="0" smtClean="0">
                <a:solidFill>
                  <a:srgbClr val="7F7F7F"/>
                </a:solidFill>
                <a:latin typeface="Calibri" pitchFamily="34" charset="0"/>
                <a:cs typeface="Calibri" panose="020F0502020204030204" pitchFamily="34" charset="0"/>
              </a:rPr>
              <a:t> Quality</a:t>
            </a:r>
            <a:r>
              <a:rPr lang="en-US" sz="12482" dirty="0" smtClean="0">
                <a:solidFill>
                  <a:srgbClr val="7F7F7F"/>
                </a:solidFill>
                <a:latin typeface="Calibri" pitchFamily="34" charset="0"/>
                <a:cs typeface="Calibri" panose="020F0502020204030204" pitchFamily="34" charset="0"/>
              </a:rPr>
              <a:t>:</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8583" b="1" dirty="0" smtClean="0">
                <a:solidFill>
                  <a:srgbClr val="7F7F7F"/>
                </a:solidFill>
                <a:latin typeface="Calibri" pitchFamily="34" charset="0"/>
                <a:cs typeface="Calibri" panose="020F0502020204030204" pitchFamily="34" charset="0"/>
              </a:rPr>
              <a:t>Insert, Picture</a:t>
            </a:r>
            <a:r>
              <a:rPr lang="en-US" sz="8583"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8583" b="1" dirty="0" smtClean="0">
                <a:solidFill>
                  <a:srgbClr val="7F7F7F"/>
                </a:solidFill>
                <a:latin typeface="Calibri" pitchFamily="34" charset="0"/>
                <a:cs typeface="Calibri" panose="020F0502020204030204" pitchFamily="34" charset="0"/>
              </a:rPr>
              <a:t>150-200 pixels per inch in their final printed size</a:t>
            </a:r>
            <a:r>
              <a:rPr lang="en-US" sz="8583" dirty="0" smtClean="0">
                <a:solidFill>
                  <a:srgbClr val="7F7F7F"/>
                </a:solidFill>
                <a:latin typeface="Calibri" pitchFamily="34" charset="0"/>
                <a:cs typeface="Calibri" panose="020F0502020204030204" pitchFamily="34" charset="0"/>
              </a:rPr>
              <a:t>. For instance, a 1600 x 1200 pixel</a:t>
            </a:r>
            <a:r>
              <a:rPr lang="en-US" sz="8583" baseline="0" dirty="0" smtClean="0">
                <a:solidFill>
                  <a:srgbClr val="7F7F7F"/>
                </a:solidFill>
                <a:latin typeface="Calibri" pitchFamily="34" charset="0"/>
                <a:cs typeface="Calibri" panose="020F0502020204030204" pitchFamily="34" charset="0"/>
              </a:rPr>
              <a:t> photo will usually look fine up to </a:t>
            </a:r>
            <a:r>
              <a:rPr lang="en-US" sz="8583"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3121"/>
              </a:spcAft>
            </a:pPr>
            <a:r>
              <a:rPr lang="en-US" sz="6243" dirty="0" smtClean="0">
                <a:solidFill>
                  <a:srgbClr val="7F7F7F"/>
                </a:solidFill>
                <a:latin typeface="Calibri" pitchFamily="34" charset="0"/>
                <a:cs typeface="Calibri" panose="020F0502020204030204" pitchFamily="34" charset="0"/>
              </a:rPr>
              <a:t/>
            </a:r>
            <a:br>
              <a:rPr lang="en-US" sz="6243" dirty="0" smtClean="0">
                <a:solidFill>
                  <a:srgbClr val="7F7F7F"/>
                </a:solidFill>
                <a:latin typeface="Calibri" pitchFamily="34" charset="0"/>
                <a:cs typeface="Calibri" panose="020F0502020204030204" pitchFamily="34" charset="0"/>
              </a:rPr>
            </a:br>
            <a:r>
              <a:rPr lang="en-US" sz="6243"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43992758" y="3"/>
            <a:ext cx="16645907" cy="2919571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Change</a:t>
              </a:r>
              <a:r>
                <a:rPr lang="en-US" sz="12482" baseline="0" dirty="0" smtClean="0">
                  <a:solidFill>
                    <a:schemeClr val="bg1">
                      <a:lumMod val="50000"/>
                    </a:schemeClr>
                  </a:solidFill>
                  <a:latin typeface="Calibri" pitchFamily="34" charset="0"/>
                  <a:cs typeface="Calibri" panose="020F0502020204030204" pitchFamily="34" charset="0"/>
                </a:rPr>
                <a:t> Color Theme</a:t>
              </a:r>
              <a:r>
                <a:rPr lang="en-US" sz="12482" dirty="0" smtClean="0">
                  <a:solidFill>
                    <a:schemeClr val="bg1">
                      <a:lumMod val="50000"/>
                    </a:schemeClr>
                  </a:solidFill>
                  <a:latin typeface="Calibri" pitchFamily="34" charset="0"/>
                  <a:cs typeface="Calibri" panose="020F0502020204030204" pitchFamily="34" charset="0"/>
                </a:rPr>
                <a:t>:</a:t>
              </a:r>
              <a:endParaRPr sz="12482" dirty="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8583"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8583" b="1" baseline="0" dirty="0" smtClean="0">
                  <a:solidFill>
                    <a:schemeClr val="bg1">
                      <a:lumMod val="50000"/>
                    </a:schemeClr>
                  </a:solidFill>
                  <a:latin typeface="Calibri" pitchFamily="34" charset="0"/>
                  <a:cs typeface="Calibri" panose="020F0502020204030204" pitchFamily="34" charset="0"/>
                </a:rPr>
                <a:t>Design</a:t>
              </a:r>
              <a:r>
                <a:rPr lang="en-US" sz="8583" baseline="0" dirty="0" smtClean="0">
                  <a:solidFill>
                    <a:schemeClr val="bg1">
                      <a:lumMod val="50000"/>
                    </a:schemeClr>
                  </a:solidFill>
                  <a:latin typeface="Calibri" pitchFamily="34" charset="0"/>
                  <a:cs typeface="Calibri" panose="020F0502020204030204" pitchFamily="34" charset="0"/>
                </a:rPr>
                <a:t> tab, then select the </a:t>
              </a:r>
              <a:r>
                <a:rPr lang="en-US" sz="8583" b="1" baseline="0" dirty="0" smtClean="0">
                  <a:solidFill>
                    <a:schemeClr val="bg1">
                      <a:lumMod val="50000"/>
                    </a:schemeClr>
                  </a:solidFill>
                  <a:latin typeface="Calibri" pitchFamily="34" charset="0"/>
                  <a:cs typeface="Calibri" panose="020F0502020204030204" pitchFamily="34" charset="0"/>
                </a:rPr>
                <a:t>Colors</a:t>
              </a:r>
              <a:r>
                <a:rPr lang="en-US" sz="8583"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Once your poster file is ready, visit</a:t>
              </a:r>
              <a:r>
                <a:rPr lang="en-US" sz="8583" baseline="0" dirty="0" smtClean="0">
                  <a:solidFill>
                    <a:schemeClr val="bg1">
                      <a:lumMod val="50000"/>
                    </a:schemeClr>
                  </a:solidFill>
                  <a:latin typeface="Calibri" pitchFamily="34" charset="0"/>
                  <a:cs typeface="Calibri" panose="020F0502020204030204" pitchFamily="34" charset="0"/>
                </a:rPr>
                <a:t> </a:t>
              </a:r>
              <a:r>
                <a:rPr lang="en-US" sz="8583" b="1" baseline="0" dirty="0" smtClean="0">
                  <a:solidFill>
                    <a:schemeClr val="bg1">
                      <a:lumMod val="50000"/>
                    </a:schemeClr>
                  </a:solidFill>
                  <a:latin typeface="Calibri" pitchFamily="34" charset="0"/>
                  <a:cs typeface="Calibri" panose="020F0502020204030204" pitchFamily="34" charset="0"/>
                </a:rPr>
                <a:t>www.genigraphics.com</a:t>
              </a:r>
              <a:r>
                <a:rPr lang="en-US" sz="8583"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8583" baseline="0" dirty="0" smtClean="0">
                  <a:solidFill>
                    <a:schemeClr val="bg1">
                      <a:lumMod val="50000"/>
                    </a:schemeClr>
                  </a:solidFill>
                  <a:latin typeface="Calibri" pitchFamily="34" charset="0"/>
                  <a:cs typeface="Calibri" panose="020F0502020204030204" pitchFamily="34" charset="0"/>
                </a:rPr>
                <a:t>US and Canada:  1-800-790-4001</a:t>
              </a:r>
              <a:br>
                <a:rPr lang="en-US" sz="8583" baseline="0" dirty="0" smtClean="0">
                  <a:solidFill>
                    <a:schemeClr val="bg1">
                      <a:lumMod val="50000"/>
                    </a:schemeClr>
                  </a:solidFill>
                  <a:latin typeface="Calibri" pitchFamily="34" charset="0"/>
                  <a:cs typeface="Calibri" panose="020F0502020204030204" pitchFamily="34" charset="0"/>
                </a:rPr>
              </a:br>
              <a:r>
                <a:rPr lang="en-US" sz="8583"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6243" dirty="0" smtClean="0">
                  <a:solidFill>
                    <a:schemeClr val="bg1">
                      <a:lumMod val="50000"/>
                    </a:schemeClr>
                  </a:solidFill>
                  <a:latin typeface="Calibri" pitchFamily="34" charset="0"/>
                  <a:cs typeface="Calibri" panose="020F0502020204030204" pitchFamily="34" charset="0"/>
                </a:rPr>
                <a:t/>
              </a:r>
              <a:br>
                <a:rPr lang="en-US" sz="6243" dirty="0" smtClean="0">
                  <a:solidFill>
                    <a:schemeClr val="bg1">
                      <a:lumMod val="50000"/>
                    </a:schemeClr>
                  </a:solidFill>
                  <a:latin typeface="Calibri" pitchFamily="34" charset="0"/>
                  <a:cs typeface="Calibri" panose="020F0502020204030204" pitchFamily="34" charset="0"/>
                </a:rPr>
              </a:br>
              <a:r>
                <a:rPr lang="en-US" sz="6243"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825605" y="28919977"/>
            <a:ext cx="6888250" cy="123676"/>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90" y="1169182"/>
            <a:ext cx="38523387" cy="4865953"/>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40190" y="6812339"/>
            <a:ext cx="38523387" cy="19267821"/>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40194" y="27060106"/>
            <a:ext cx="9987545" cy="1554401"/>
          </a:xfrm>
          <a:prstGeom prst="rect">
            <a:avLst/>
          </a:prstGeom>
        </p:spPr>
        <p:txBody>
          <a:bodyPr vert="horz" lIns="438912" tIns="219456" rIns="438912" bIns="219456" rtlCol="0" anchor="ctr"/>
          <a:lstStyle>
            <a:lvl1pPr algn="l">
              <a:defRPr sz="7543">
                <a:solidFill>
                  <a:schemeClr val="tx1">
                    <a:tint val="75000"/>
                  </a:schemeClr>
                </a:solidFill>
              </a:defRPr>
            </a:lvl1pPr>
          </a:lstStyle>
          <a:p>
            <a:fld id="{985D6BDF-9D0E-4E2B-85B8-D8F4790360C9}" type="datetimeFigureOut">
              <a:rPr lang="en-US" smtClean="0"/>
              <a:t>7/2/2019</a:t>
            </a:fld>
            <a:endParaRPr lang="en-US" dirty="0"/>
          </a:p>
        </p:txBody>
      </p:sp>
      <p:sp>
        <p:nvSpPr>
          <p:cNvPr id="5" name="Footer Placeholder 4"/>
          <p:cNvSpPr>
            <a:spLocks noGrp="1"/>
          </p:cNvSpPr>
          <p:nvPr>
            <p:ph type="ftr" sz="quarter" idx="3"/>
          </p:nvPr>
        </p:nvSpPr>
        <p:spPr>
          <a:xfrm>
            <a:off x="14624624" y="27060106"/>
            <a:ext cx="13554525" cy="1554401"/>
          </a:xfrm>
          <a:prstGeom prst="rect">
            <a:avLst/>
          </a:prstGeom>
        </p:spPr>
        <p:txBody>
          <a:bodyPr vert="horz" lIns="438912" tIns="219456" rIns="438912" bIns="219456" rtlCol="0" anchor="ctr"/>
          <a:lstStyle>
            <a:lvl1pPr algn="ctr">
              <a:defRPr sz="75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676035" y="27060106"/>
            <a:ext cx="9987545" cy="1554401"/>
          </a:xfrm>
          <a:prstGeom prst="rect">
            <a:avLst/>
          </a:prstGeom>
        </p:spPr>
        <p:txBody>
          <a:bodyPr vert="horz" lIns="438912" tIns="219456" rIns="438912" bIns="219456" rtlCol="0" anchor="ctr"/>
          <a:lstStyle>
            <a:lvl1pPr algn="r">
              <a:defRPr sz="7543">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5707561" rtl="0" eaLnBrk="1" latinLnBrk="0" hangingPunct="1">
        <a:spcBef>
          <a:spcPct val="0"/>
        </a:spcBef>
        <a:buNone/>
        <a:defRPr sz="10401" kern="1200">
          <a:solidFill>
            <a:schemeClr val="tx1"/>
          </a:solidFill>
          <a:latin typeface="+mj-lt"/>
          <a:ea typeface="+mj-ea"/>
          <a:cs typeface="+mj-cs"/>
        </a:defRPr>
      </a:lvl1pPr>
    </p:titleStyle>
    <p:bodyStyle>
      <a:lvl1pPr marL="594537"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1pPr>
      <a:lvl2pPr marL="1189073"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2pPr>
      <a:lvl3pPr marL="1783615"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3pPr>
      <a:lvl4pPr marL="2378151"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4pPr>
      <a:lvl5pPr marL="2972688"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5pPr>
      <a:lvl6pPr marL="15695797"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6pPr>
      <a:lvl7pPr marL="18549575"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7pPr>
      <a:lvl8pPr marL="21403358"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8pPr>
      <a:lvl9pPr marL="24257136"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9pPr>
    </p:bodyStyle>
    <p:otherStyle>
      <a:defPPr>
        <a:defRPr lang="en-US"/>
      </a:defPPr>
      <a:lvl1pPr marL="0" algn="l" defTabSz="5707561" rtl="0" eaLnBrk="1" latinLnBrk="0" hangingPunct="1">
        <a:defRPr sz="11182" kern="1200">
          <a:solidFill>
            <a:schemeClr val="tx1"/>
          </a:solidFill>
          <a:latin typeface="+mn-lt"/>
          <a:ea typeface="+mn-ea"/>
          <a:cs typeface="+mn-cs"/>
        </a:defRPr>
      </a:lvl1pPr>
      <a:lvl2pPr marL="2853781" algn="l" defTabSz="5707561" rtl="0" eaLnBrk="1" latinLnBrk="0" hangingPunct="1">
        <a:defRPr sz="11182" kern="1200">
          <a:solidFill>
            <a:schemeClr val="tx1"/>
          </a:solidFill>
          <a:latin typeface="+mn-lt"/>
          <a:ea typeface="+mn-ea"/>
          <a:cs typeface="+mn-cs"/>
        </a:defRPr>
      </a:lvl2pPr>
      <a:lvl3pPr marL="5707561" algn="l" defTabSz="5707561" rtl="0" eaLnBrk="1" latinLnBrk="0" hangingPunct="1">
        <a:defRPr sz="11182" kern="1200">
          <a:solidFill>
            <a:schemeClr val="tx1"/>
          </a:solidFill>
          <a:latin typeface="+mn-lt"/>
          <a:ea typeface="+mn-ea"/>
          <a:cs typeface="+mn-cs"/>
        </a:defRPr>
      </a:lvl3pPr>
      <a:lvl4pPr marL="8561344" algn="l" defTabSz="5707561" rtl="0" eaLnBrk="1" latinLnBrk="0" hangingPunct="1">
        <a:defRPr sz="11182" kern="1200">
          <a:solidFill>
            <a:schemeClr val="tx1"/>
          </a:solidFill>
          <a:latin typeface="+mn-lt"/>
          <a:ea typeface="+mn-ea"/>
          <a:cs typeface="+mn-cs"/>
        </a:defRPr>
      </a:lvl4pPr>
      <a:lvl5pPr marL="11415125" algn="l" defTabSz="5707561" rtl="0" eaLnBrk="1" latinLnBrk="0" hangingPunct="1">
        <a:defRPr sz="11182" kern="1200">
          <a:solidFill>
            <a:schemeClr val="tx1"/>
          </a:solidFill>
          <a:latin typeface="+mn-lt"/>
          <a:ea typeface="+mn-ea"/>
          <a:cs typeface="+mn-cs"/>
        </a:defRPr>
      </a:lvl5pPr>
      <a:lvl6pPr marL="14268903" algn="l" defTabSz="5707561" rtl="0" eaLnBrk="1" latinLnBrk="0" hangingPunct="1">
        <a:defRPr sz="11182" kern="1200">
          <a:solidFill>
            <a:schemeClr val="tx1"/>
          </a:solidFill>
          <a:latin typeface="+mn-lt"/>
          <a:ea typeface="+mn-ea"/>
          <a:cs typeface="+mn-cs"/>
        </a:defRPr>
      </a:lvl6pPr>
      <a:lvl7pPr marL="17122686" algn="l" defTabSz="5707561" rtl="0" eaLnBrk="1" latinLnBrk="0" hangingPunct="1">
        <a:defRPr sz="11182" kern="1200">
          <a:solidFill>
            <a:schemeClr val="tx1"/>
          </a:solidFill>
          <a:latin typeface="+mn-lt"/>
          <a:ea typeface="+mn-ea"/>
          <a:cs typeface="+mn-cs"/>
        </a:defRPr>
      </a:lvl7pPr>
      <a:lvl8pPr marL="19976467" algn="l" defTabSz="5707561" rtl="0" eaLnBrk="1" latinLnBrk="0" hangingPunct="1">
        <a:defRPr sz="11182" kern="1200">
          <a:solidFill>
            <a:schemeClr val="tx1"/>
          </a:solidFill>
          <a:latin typeface="+mn-lt"/>
          <a:ea typeface="+mn-ea"/>
          <a:cs typeface="+mn-cs"/>
        </a:defRPr>
      </a:lvl8pPr>
      <a:lvl9pPr marL="22830248" algn="l" defTabSz="5707561" rtl="0" eaLnBrk="1" latinLnBrk="0" hangingPunct="1">
        <a:defRPr sz="111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62008" y="26308073"/>
            <a:ext cx="6017994" cy="2862322"/>
          </a:xfrm>
          <a:prstGeom prst="rect">
            <a:avLst/>
          </a:prstGeom>
          <a:solidFill>
            <a:schemeClr val="accent1">
              <a:lumMod val="40000"/>
              <a:lumOff val="60000"/>
            </a:schemeClr>
          </a:solidFill>
        </p:spPr>
        <p:txBody>
          <a:bodyPr wrap="none" rtlCol="0">
            <a:spAutoFit/>
          </a:bodyPr>
          <a:lstStyle/>
          <a:p>
            <a:r>
              <a:rPr lang="en-US" sz="3600" dirty="0"/>
              <a:t>I. John Alamina</a:t>
            </a:r>
          </a:p>
          <a:p>
            <a:r>
              <a:rPr lang="en-US" sz="3600" dirty="0"/>
              <a:t>University of Huddersfield</a:t>
            </a:r>
          </a:p>
          <a:p>
            <a:r>
              <a:rPr lang="en-US" sz="3600" dirty="0" err="1"/>
              <a:t>Email:john.alamina@hud.ac.uk</a:t>
            </a:r>
            <a:endParaRPr lang="en-US" sz="3600" dirty="0"/>
          </a:p>
          <a:p>
            <a:r>
              <a:rPr lang="en-US" sz="3600" dirty="0" err="1"/>
              <a:t>Website:www.hud.ac.uk</a:t>
            </a:r>
            <a:endParaRPr lang="en-US" sz="3600" dirty="0"/>
          </a:p>
          <a:p>
            <a:r>
              <a:rPr lang="en-US" sz="3600" dirty="0"/>
              <a:t>Phone:07459136287</a:t>
            </a:r>
          </a:p>
        </p:txBody>
      </p:sp>
      <p:sp>
        <p:nvSpPr>
          <p:cNvPr id="25" name="TextBox 24"/>
          <p:cNvSpPr txBox="1"/>
          <p:nvPr/>
        </p:nvSpPr>
        <p:spPr>
          <a:xfrm>
            <a:off x="1970881" y="25418256"/>
            <a:ext cx="2884059" cy="1107996"/>
          </a:xfrm>
          <a:prstGeom prst="rect">
            <a:avLst/>
          </a:prstGeom>
          <a:noFill/>
        </p:spPr>
        <p:txBody>
          <a:bodyPr wrap="none" rtlCol="0">
            <a:spAutoFit/>
          </a:bodyPr>
          <a:lstStyle/>
          <a:p>
            <a:r>
              <a:rPr lang="en-US" sz="6600" b="1" dirty="0"/>
              <a:t>Contact</a:t>
            </a:r>
          </a:p>
        </p:txBody>
      </p:sp>
      <p:sp>
        <p:nvSpPr>
          <p:cNvPr id="26" name="TextBox 25"/>
          <p:cNvSpPr txBox="1"/>
          <p:nvPr/>
        </p:nvSpPr>
        <p:spPr>
          <a:xfrm>
            <a:off x="21782881" y="26332656"/>
            <a:ext cx="18429397" cy="2640722"/>
          </a:xfrm>
          <a:prstGeom prst="rect">
            <a:avLst/>
          </a:prstGeom>
          <a:noFill/>
        </p:spPr>
        <p:txBody>
          <a:bodyPr wrap="square" tIns="118899" bIns="118899" numCol="1" spcCol="457200" rtlCol="0">
            <a:noAutofit/>
          </a:bodyPr>
          <a:lstStyle/>
          <a:p>
            <a:pPr marL="594537" indent="-594537">
              <a:buFont typeface="+mj-lt"/>
              <a:buAutoNum type="arabicPeriod"/>
            </a:pPr>
            <a:r>
              <a:rPr lang="en-US" sz="2000" dirty="0" err="1"/>
              <a:t>Anden</a:t>
            </a:r>
            <a:r>
              <a:rPr lang="en-US" sz="2000" dirty="0"/>
              <a:t>, </a:t>
            </a:r>
            <a:r>
              <a:rPr lang="en-US" sz="2000" dirty="0" err="1"/>
              <a:t>Joakim</a:t>
            </a:r>
            <a:r>
              <a:rPr lang="en-US" sz="2000" dirty="0"/>
              <a:t>, and Stephane </a:t>
            </a:r>
            <a:r>
              <a:rPr lang="en-US" sz="2000" dirty="0" err="1"/>
              <a:t>Mallat</a:t>
            </a:r>
            <a:r>
              <a:rPr lang="en-US" sz="2000" dirty="0"/>
              <a:t>. “Deep Scattering Spectrum.” IEEE Transactions on Signal Processing, vol. 62, no. 16, 2014, pp. 4114–4128., doi:10.1109/tsp.2014.2326991.</a:t>
            </a:r>
          </a:p>
          <a:p>
            <a:pPr marL="594537" indent="-594537">
              <a:buFont typeface="+mj-lt"/>
              <a:buAutoNum type="arabicPeriod"/>
            </a:pPr>
            <a:r>
              <a:rPr lang="en-US" sz="2000" dirty="0"/>
              <a:t>“Common Voice by Mozilla.” Common Voice, voice.mozilla.org/.</a:t>
            </a:r>
          </a:p>
          <a:p>
            <a:pPr marL="594537" indent="-594537">
              <a:buFont typeface="+mj-lt"/>
              <a:buAutoNum type="arabicPeriod"/>
            </a:pPr>
            <a:r>
              <a:rPr lang="en-US" sz="2000" dirty="0"/>
              <a:t>Graves, Alex. “Connectionist Temporal Classification.” Studies in Computational Intelligence Supervised Sequence Labelling with Recurrent Neural Networks, 2012, pp. 61–93., doi:10.1007/978-3-642-24797-2_7</a:t>
            </a:r>
            <a:r>
              <a:rPr lang="en-US" sz="2000" dirty="0" smtClean="0"/>
              <a:t>.</a:t>
            </a:r>
          </a:p>
          <a:p>
            <a:pPr marL="594537" indent="-594537">
              <a:buFont typeface="+mj-lt"/>
              <a:buAutoNum type="arabicPeriod"/>
            </a:pPr>
            <a:r>
              <a:rPr lang="en-US" sz="2000" dirty="0" err="1"/>
              <a:t>Hannun</a:t>
            </a:r>
            <a:r>
              <a:rPr lang="en-US" sz="2000" dirty="0"/>
              <a:t>, </a:t>
            </a:r>
            <a:r>
              <a:rPr lang="en-US" sz="2000" dirty="0" err="1"/>
              <a:t>Awni</a:t>
            </a:r>
            <a:r>
              <a:rPr lang="en-US" sz="2000" dirty="0"/>
              <a:t> Y., et al. "First-pass large vocabulary continuous speech recognition using bi-directional recurrent </a:t>
            </a:r>
            <a:r>
              <a:rPr lang="en-US" sz="2000" dirty="0" err="1"/>
              <a:t>dnns</a:t>
            </a:r>
            <a:r>
              <a:rPr lang="en-US" sz="2000" dirty="0"/>
              <a:t>." </a:t>
            </a:r>
            <a:r>
              <a:rPr lang="en-US" sz="2000" dirty="0" err="1"/>
              <a:t>arXiv</a:t>
            </a:r>
            <a:r>
              <a:rPr lang="en-US" sz="2000" dirty="0"/>
              <a:t> preprint arXiv:1408.2873 (2014).</a:t>
            </a:r>
          </a:p>
          <a:p>
            <a:pPr marL="594537" indent="-594537">
              <a:buFont typeface="+mj-lt"/>
              <a:buAutoNum type="arabicPeriod"/>
            </a:pPr>
            <a:r>
              <a:rPr lang="en-US" sz="2000" dirty="0"/>
              <a:t>Mozilla. “Mozilla/</a:t>
            </a:r>
            <a:r>
              <a:rPr lang="en-US" sz="2000" dirty="0" err="1"/>
              <a:t>DeepSpeech</a:t>
            </a:r>
            <a:r>
              <a:rPr lang="en-US" sz="2000" dirty="0"/>
              <a:t>.” GitHub, 18 June 2019, github.com/</a:t>
            </a:r>
            <a:r>
              <a:rPr lang="en-US" sz="2000" dirty="0" err="1"/>
              <a:t>mozilla</a:t>
            </a:r>
            <a:r>
              <a:rPr lang="en-US" sz="2000" dirty="0"/>
              <a:t>/</a:t>
            </a:r>
            <a:r>
              <a:rPr lang="en-US" sz="2000" dirty="0" err="1"/>
              <a:t>DeepSpeech</a:t>
            </a:r>
            <a:r>
              <a:rPr lang="en-US" sz="2000" dirty="0"/>
              <a:t>.</a:t>
            </a:r>
          </a:p>
          <a:p>
            <a:pPr marL="594537" indent="-594537">
              <a:buFont typeface="+mj-lt"/>
              <a:buAutoNum type="arabicPeriod"/>
            </a:pPr>
            <a:r>
              <a:rPr lang="en-US" sz="2000" dirty="0" err="1"/>
              <a:t>Zeghidour</a:t>
            </a:r>
            <a:r>
              <a:rPr lang="en-US" sz="2000" dirty="0"/>
              <a:t>, Neil, et al. “Learning </a:t>
            </a:r>
            <a:r>
              <a:rPr lang="en-US" sz="2000" dirty="0" err="1"/>
              <a:t>Filterbanks</a:t>
            </a:r>
            <a:r>
              <a:rPr lang="en-US" sz="2000" dirty="0"/>
              <a:t> from Raw Speech for Phone Recognition.” 2018 IEEE International Conference on Acoustics, Speech and Signal Processing (ICASSP), 2018, doi:10.1109/icassp.2018.8462015. </a:t>
            </a:r>
          </a:p>
        </p:txBody>
      </p:sp>
      <p:sp>
        <p:nvSpPr>
          <p:cNvPr id="27" name="TextBox 26"/>
          <p:cNvSpPr txBox="1"/>
          <p:nvPr/>
        </p:nvSpPr>
        <p:spPr>
          <a:xfrm>
            <a:off x="21680404" y="25418256"/>
            <a:ext cx="4038606" cy="1107996"/>
          </a:xfrm>
          <a:prstGeom prst="rect">
            <a:avLst/>
          </a:prstGeom>
          <a:noFill/>
        </p:spPr>
        <p:txBody>
          <a:bodyPr wrap="none" rtlCol="0">
            <a:spAutoFit/>
          </a:bodyPr>
          <a:lstStyle/>
          <a:p>
            <a:r>
              <a:rPr lang="en-US" sz="6600" b="1" dirty="0"/>
              <a:t>References</a:t>
            </a:r>
          </a:p>
        </p:txBody>
      </p:sp>
      <p:sp>
        <p:nvSpPr>
          <p:cNvPr id="10" name="Text Box 189"/>
          <p:cNvSpPr txBox="1">
            <a:spLocks noChangeArrowheads="1"/>
          </p:cNvSpPr>
          <p:nvPr/>
        </p:nvSpPr>
        <p:spPr bwMode="auto">
          <a:xfrm>
            <a:off x="1677337" y="5018277"/>
            <a:ext cx="12960000" cy="7282101"/>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End-to-end discriminative neural network speech models </a:t>
            </a:r>
            <a:r>
              <a:rPr lang="en-GB" sz="3400" dirty="0" smtClean="0">
                <a:latin typeface="Calibri" pitchFamily="34" charset="0"/>
              </a:rPr>
              <a:t>have </a:t>
            </a:r>
            <a:r>
              <a:rPr lang="en-GB" sz="3400" dirty="0">
                <a:latin typeface="Calibri" pitchFamily="34" charset="0"/>
              </a:rPr>
              <a:t>now become a well established method in Automatic Speech Recognition. </a:t>
            </a:r>
          </a:p>
          <a:p>
            <a:pPr eaLnBrk="1" hangingPunct="1"/>
            <a:endParaRPr lang="en-GB" sz="3400" dirty="0">
              <a:latin typeface="Calibri" pitchFamily="34" charset="0"/>
            </a:endParaRPr>
          </a:p>
          <a:p>
            <a:pPr eaLnBrk="1" hangingPunct="1"/>
            <a:r>
              <a:rPr lang="en-GB" sz="3400" dirty="0">
                <a:latin typeface="Calibri" pitchFamily="34" charset="0"/>
              </a:rPr>
              <a:t>Our Bi-directional Recurrent neural network (Bi-RNN) end-to-end system, is augmented by features derived from a deep scattering network as opposed to the standard Mel Frequency Cepstral Coefficients(MFCC)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aware.</a:t>
            </a:r>
          </a:p>
        </p:txBody>
      </p:sp>
      <p:sp>
        <p:nvSpPr>
          <p:cNvPr id="32" name="Rectangle 31"/>
          <p:cNvSpPr/>
          <p:nvPr/>
        </p:nvSpPr>
        <p:spPr>
          <a:xfrm>
            <a:off x="1677337" y="377745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Abstract</a:t>
            </a:r>
          </a:p>
        </p:txBody>
      </p:sp>
      <p:sp>
        <p:nvSpPr>
          <p:cNvPr id="15" name="Text Box 194"/>
          <p:cNvSpPr txBox="1">
            <a:spLocks noChangeArrowheads="1"/>
          </p:cNvSpPr>
          <p:nvPr/>
        </p:nvSpPr>
        <p:spPr bwMode="auto">
          <a:xfrm>
            <a:off x="28180709" y="4966450"/>
            <a:ext cx="12960000" cy="309633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smtClean="0">
                <a:latin typeface="Calibri" pitchFamily="34" charset="0"/>
              </a:rPr>
              <a:t>Figures 1, 2 and Table 1. </a:t>
            </a:r>
            <a:r>
              <a:rPr lang="en-US" sz="3400" dirty="0">
                <a:latin typeface="Calibri" pitchFamily="34" charset="0"/>
              </a:rPr>
              <a:t>The output of the training produced mostly gibberish when trained in </a:t>
            </a:r>
            <a:r>
              <a:rPr lang="en-US" sz="3400" dirty="0" smtClean="0">
                <a:latin typeface="Calibri" pitchFamily="34" charset="0"/>
              </a:rPr>
              <a:t>only one </a:t>
            </a:r>
            <a:r>
              <a:rPr lang="en-US" sz="3400" dirty="0">
                <a:latin typeface="Calibri" pitchFamily="34" charset="0"/>
              </a:rPr>
              <a:t>hour of training </a:t>
            </a:r>
            <a:r>
              <a:rPr lang="en-US" sz="3400" dirty="0" smtClean="0">
                <a:latin typeface="Calibri" pitchFamily="34" charset="0"/>
              </a:rPr>
              <a:t>data.  Training </a:t>
            </a:r>
            <a:r>
              <a:rPr lang="en-US" sz="3400" dirty="0">
                <a:latin typeface="Calibri" pitchFamily="34" charset="0"/>
              </a:rPr>
              <a:t>loss reduced significantly once the data was increased to ten hours of training.  However word error rates (WER) only showed improvement on the 40 hours dataset.</a:t>
            </a:r>
          </a:p>
        </p:txBody>
      </p:sp>
      <p:sp>
        <p:nvSpPr>
          <p:cNvPr id="13" name="Text Box 192"/>
          <p:cNvSpPr txBox="1">
            <a:spLocks noChangeArrowheads="1"/>
          </p:cNvSpPr>
          <p:nvPr/>
        </p:nvSpPr>
        <p:spPr bwMode="auto">
          <a:xfrm>
            <a:off x="1666081" y="20332440"/>
            <a:ext cx="12960000" cy="414278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GPU training of the speech model architecture </a:t>
            </a:r>
            <a:r>
              <a:rPr lang="en-GB" sz="3400" dirty="0" smtClean="0">
                <a:latin typeface="Calibri" pitchFamily="34" charset="0"/>
              </a:rPr>
              <a:t>for this research  (figure 3) </a:t>
            </a:r>
            <a:r>
              <a:rPr lang="en-GB" sz="3400" dirty="0">
                <a:latin typeface="Calibri" pitchFamily="34" charset="0"/>
              </a:rPr>
              <a:t>was </a:t>
            </a:r>
            <a:r>
              <a:rPr lang="en-GB" sz="3400" dirty="0" smtClean="0">
                <a:latin typeface="Calibri" pitchFamily="34" charset="0"/>
              </a:rPr>
              <a:t>developed from Mozilla Deep </a:t>
            </a:r>
            <a:r>
              <a:rPr lang="en-GB" sz="3400" dirty="0" smtClean="0">
                <a:latin typeface="Calibri" pitchFamily="34" charset="0"/>
              </a:rPr>
              <a:t>speech[5</a:t>
            </a:r>
            <a:r>
              <a:rPr lang="en-GB" sz="3400" dirty="0" smtClean="0">
                <a:latin typeface="Calibri" pitchFamily="34" charset="0"/>
              </a:rPr>
              <a:t>] </a:t>
            </a:r>
            <a:r>
              <a:rPr lang="en-GB" sz="3400" dirty="0">
                <a:latin typeface="Calibri" pitchFamily="34" charset="0"/>
              </a:rPr>
              <a:t>CTC bi-directional </a:t>
            </a:r>
            <a:r>
              <a:rPr lang="en-GB" sz="3400" dirty="0" smtClean="0">
                <a:latin typeface="Calibri" pitchFamily="34" charset="0"/>
              </a:rPr>
              <a:t>RNN[4] </a:t>
            </a:r>
            <a:r>
              <a:rPr lang="en-GB" sz="3400" dirty="0">
                <a:latin typeface="Calibri" pitchFamily="34" charset="0"/>
              </a:rPr>
              <a:t>implementation along with the accompanying Mozilla Common voice </a:t>
            </a:r>
            <a:r>
              <a:rPr lang="en-GB" sz="3400" dirty="0" smtClean="0">
                <a:latin typeface="Calibri" pitchFamily="34" charset="0"/>
              </a:rPr>
              <a:t>dataset </a:t>
            </a:r>
            <a:r>
              <a:rPr lang="en-GB" sz="3400" dirty="0">
                <a:latin typeface="Calibri" pitchFamily="34" charset="0"/>
              </a:rPr>
              <a:t>[2] </a:t>
            </a:r>
            <a:r>
              <a:rPr lang="en-GB" sz="3400" dirty="0" smtClean="0">
                <a:latin typeface="Calibri" pitchFamily="34" charset="0"/>
              </a:rPr>
              <a:t>. The </a:t>
            </a:r>
            <a:r>
              <a:rPr lang="en-GB" sz="3400" dirty="0">
                <a:latin typeface="Calibri" pitchFamily="34" charset="0"/>
              </a:rPr>
              <a:t>Common Voice </a:t>
            </a:r>
            <a:r>
              <a:rPr lang="en-GB" sz="3400" dirty="0" smtClean="0">
                <a:latin typeface="Calibri" pitchFamily="34" charset="0"/>
              </a:rPr>
              <a:t>Dataset project </a:t>
            </a:r>
            <a:r>
              <a:rPr lang="en-GB" sz="3400" dirty="0">
                <a:latin typeface="Calibri" pitchFamily="34" charset="0"/>
              </a:rPr>
              <a:t>consists of voice samples in short recordings </a:t>
            </a:r>
            <a:r>
              <a:rPr lang="en-GB" sz="3400" dirty="0" smtClean="0">
                <a:latin typeface="Calibri" pitchFamily="34" charset="0"/>
              </a:rPr>
              <a:t>of an average of 5 seconds per recording.  </a:t>
            </a:r>
            <a:r>
              <a:rPr lang="en-GB" sz="3400" dirty="0">
                <a:latin typeface="Calibri" pitchFamily="34" charset="0"/>
              </a:rPr>
              <a:t>The complete dataset is about 250 hours of recording divided into training, test and development subsets</a:t>
            </a:r>
            <a:r>
              <a:rPr lang="en-GB" sz="3400" dirty="0" smtClean="0">
                <a:latin typeface="Calibri" pitchFamily="34" charset="0"/>
              </a:rPr>
              <a:t>.</a:t>
            </a:r>
            <a:endParaRPr lang="en-GB" sz="3400" dirty="0">
              <a:latin typeface="Calibri" pitchFamily="34" charset="0"/>
            </a:endParaRPr>
          </a:p>
        </p:txBody>
      </p:sp>
      <p:sp>
        <p:nvSpPr>
          <p:cNvPr id="34" name="Rectangle 33"/>
          <p:cNvSpPr/>
          <p:nvPr/>
        </p:nvSpPr>
        <p:spPr>
          <a:xfrm>
            <a:off x="1666081" y="1909161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28194774" y="15863050"/>
            <a:ext cx="12960000" cy="518922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also show improvements in word error rates</a:t>
            </a:r>
            <a:r>
              <a:rPr lang="en-US" sz="3400" dirty="0" smtClean="0">
                <a:latin typeface="Calibri" pitchFamily="34" charset="0"/>
              </a:rPr>
              <a:t>.</a:t>
            </a:r>
          </a:p>
          <a:p>
            <a:pPr eaLnBrk="1" hangingPunct="1"/>
            <a:endParaRPr lang="en-US" sz="3400" dirty="0">
              <a:latin typeface="Calibri" pitchFamily="34" charset="0"/>
            </a:endParaRPr>
          </a:p>
          <a:p>
            <a:pPr eaLnBrk="1" hangingPunct="1"/>
            <a:r>
              <a:rPr lang="en-US" sz="3400" dirty="0" smtClean="0">
                <a:latin typeface="Calibri" pitchFamily="34" charset="0"/>
              </a:rPr>
              <a:t>The next phase in this research will obtain results from MFCC feature-based Bi-RNN speech models to serve as the baseline.  Researchers </a:t>
            </a:r>
            <a:r>
              <a:rPr lang="en-US" sz="3400">
                <a:latin typeface="Calibri" pitchFamily="34" charset="0"/>
              </a:rPr>
              <a:t>seek </a:t>
            </a:r>
            <a:r>
              <a:rPr lang="en-US" sz="3400" smtClean="0">
                <a:latin typeface="Calibri" pitchFamily="34" charset="0"/>
              </a:rPr>
              <a:t>partnership(s) </a:t>
            </a:r>
            <a:r>
              <a:rPr lang="en-US" sz="3400" dirty="0">
                <a:latin typeface="Calibri" pitchFamily="34" charset="0"/>
              </a:rPr>
              <a:t>to facilitate this</a:t>
            </a:r>
            <a:r>
              <a:rPr lang="en-US" sz="3400" dirty="0" smtClean="0">
                <a:latin typeface="Calibri" pitchFamily="34" charset="0"/>
              </a:rPr>
              <a:t>.</a:t>
            </a:r>
            <a:endParaRPr lang="en-US" sz="3400" dirty="0">
              <a:latin typeface="Calibri" pitchFamily="34" charset="0"/>
            </a:endParaRPr>
          </a:p>
        </p:txBody>
      </p:sp>
      <p:sp>
        <p:nvSpPr>
          <p:cNvPr id="35" name="Rectangle 34"/>
          <p:cNvSpPr/>
          <p:nvPr/>
        </p:nvSpPr>
        <p:spPr>
          <a:xfrm>
            <a:off x="28194774" y="146740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a:solidFill>
                  <a:schemeClr val="accent3">
                    <a:lumMod val="20000"/>
                    <a:lumOff val="80000"/>
                  </a:schemeClr>
                </a:solidFill>
              </a:rPr>
              <a:t>Discussion</a:t>
            </a:r>
          </a:p>
        </p:txBody>
      </p:sp>
      <p:sp>
        <p:nvSpPr>
          <p:cNvPr id="14" name="Text Box 193"/>
          <p:cNvSpPr txBox="1">
            <a:spLocks noChangeArrowheads="1"/>
          </p:cNvSpPr>
          <p:nvPr/>
        </p:nvSpPr>
        <p:spPr bwMode="auto">
          <a:xfrm>
            <a:off x="28194774" y="22540337"/>
            <a:ext cx="12960000" cy="257311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We show in this work that Deep Scattering features derived from wavelet filter operations on audio data produce viable feature candidates for end-to-end training of Automatic speech recognition models</a:t>
            </a:r>
            <a:r>
              <a:rPr lang="en-US" sz="3400" dirty="0" smtClean="0">
                <a:latin typeface="Calibri" pitchFamily="34" charset="0"/>
              </a:rPr>
              <a:t>. </a:t>
            </a:r>
            <a:endParaRPr lang="en-US" sz="3400" dirty="0">
              <a:latin typeface="Calibri" pitchFamily="34" charset="0"/>
            </a:endParaRPr>
          </a:p>
        </p:txBody>
      </p:sp>
      <p:sp>
        <p:nvSpPr>
          <p:cNvPr id="36" name="Rectangle 35"/>
          <p:cNvSpPr/>
          <p:nvPr/>
        </p:nvSpPr>
        <p:spPr>
          <a:xfrm>
            <a:off x="28194774" y="21396823"/>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Conclusion</a:t>
            </a:r>
            <a:endParaRPr lang="en-US" sz="78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373339531"/>
              </p:ext>
            </p:extLst>
          </p:nvPr>
        </p:nvGraphicFramePr>
        <p:xfrm>
          <a:off x="28180707" y="9087025"/>
          <a:ext cx="12960001" cy="5326318"/>
        </p:xfrm>
        <a:graphic>
          <a:graphicData uri="http://schemas.openxmlformats.org/drawingml/2006/table">
            <a:tbl>
              <a:tblPr firstRow="1" bandRow="1">
                <a:tableStyleId>{F5AB1C69-6EDB-4FF4-983F-18BD219EF322}</a:tableStyleId>
              </a:tblPr>
              <a:tblGrid>
                <a:gridCol w="4344546">
                  <a:extLst>
                    <a:ext uri="{9D8B030D-6E8A-4147-A177-3AD203B41FA5}">
                      <a16:colId xmlns:a16="http://schemas.microsoft.com/office/drawing/2014/main" val="20000"/>
                    </a:ext>
                  </a:extLst>
                </a:gridCol>
                <a:gridCol w="2364028">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3127227">
                  <a:extLst>
                    <a:ext uri="{9D8B030D-6E8A-4147-A177-3AD203B41FA5}">
                      <a16:colId xmlns:a16="http://schemas.microsoft.com/office/drawing/2014/main" val="20003"/>
                    </a:ext>
                  </a:extLst>
                </a:gridCol>
              </a:tblGrid>
              <a:tr h="1027535">
                <a:tc>
                  <a:txBody>
                    <a:bodyPr/>
                    <a:lstStyle/>
                    <a:p>
                      <a:r>
                        <a:rPr lang="en-US" sz="3600" dirty="0" smtClean="0"/>
                        <a:t>Experiment</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Hours</a:t>
                      </a:r>
                      <a:r>
                        <a:rPr lang="en-US" sz="3600" baseline="0" dirty="0" smtClean="0"/>
                        <a:t> of speech</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Total</a:t>
                      </a:r>
                      <a:r>
                        <a:rPr lang="en-US" sz="3600" baseline="0" dirty="0" smtClean="0"/>
                        <a:t> Training Time</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Estimated</a:t>
                      </a:r>
                      <a:r>
                        <a:rPr lang="en-US" sz="3600" baseline="0" dirty="0" smtClean="0"/>
                        <a:t> Training</a:t>
                      </a:r>
                      <a:endParaRPr lang="en-US" sz="3600" dirty="0"/>
                    </a:p>
                  </a:txBody>
                  <a:tcPr marL="118899" marR="118899" marT="59449" marB="59449" anchor="ctr">
                    <a:solidFill>
                      <a:schemeClr val="accent1">
                        <a:lumMod val="75000"/>
                      </a:schemeClr>
                    </a:solidFill>
                  </a:tcPr>
                </a:tc>
                <a:extLst>
                  <a:ext uri="{0D108BD9-81ED-4DB2-BD59-A6C34878D82A}">
                    <a16:rowId xmlns:a16="http://schemas.microsoft.com/office/drawing/2014/main" val="10000"/>
                  </a:ext>
                </a:extLst>
              </a:tr>
              <a:tr h="1027535">
                <a:tc>
                  <a:txBody>
                    <a:bodyPr/>
                    <a:lstStyle/>
                    <a:p>
                      <a:r>
                        <a:rPr lang="en-US" sz="3600" dirty="0" smtClean="0"/>
                        <a:t>1. 2xGPU 10GB</a:t>
                      </a:r>
                      <a:r>
                        <a:rPr lang="en-US" sz="3600" baseline="0" dirty="0" smtClean="0"/>
                        <a:t> RAM</a:t>
                      </a:r>
                      <a:endParaRPr lang="en-US" sz="3600" dirty="0"/>
                    </a:p>
                  </a:txBody>
                  <a:tcPr marL="118899" marR="118899" marT="59449" marB="59449" anchor="ctr"/>
                </a:tc>
                <a:tc>
                  <a:txBody>
                    <a:bodyPr/>
                    <a:lstStyle/>
                    <a:p>
                      <a:pPr algn="ctr"/>
                      <a:r>
                        <a:rPr lang="en-US" sz="3600" dirty="0" smtClean="0"/>
                        <a:t>1</a:t>
                      </a:r>
                      <a:endParaRPr lang="en-US" sz="3600" dirty="0"/>
                    </a:p>
                  </a:txBody>
                  <a:tcPr marL="118899" marR="118899" marT="59449" marB="59449" anchor="ctr"/>
                </a:tc>
                <a:tc>
                  <a:txBody>
                    <a:bodyPr/>
                    <a:lstStyle/>
                    <a:p>
                      <a:pPr algn="ctr"/>
                      <a:r>
                        <a:rPr lang="en-US" sz="3600" dirty="0" smtClean="0"/>
                        <a:t>7 days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1"/>
                  </a:ext>
                </a:extLst>
              </a:tr>
              <a:tr h="1027535">
                <a:tc>
                  <a:txBody>
                    <a:bodyPr/>
                    <a:lstStyle/>
                    <a:p>
                      <a:r>
                        <a:rPr lang="en-US" sz="3600" dirty="0" smtClean="0"/>
                        <a:t>2. 2xGPU 10GB RAM</a:t>
                      </a:r>
                      <a:endParaRPr lang="en-US" sz="3600" dirty="0"/>
                    </a:p>
                  </a:txBody>
                  <a:tcPr marL="118899" marR="118899" marT="59449" marB="59449" anchor="ctr"/>
                </a:tc>
                <a:tc>
                  <a:txBody>
                    <a:bodyPr/>
                    <a:lstStyle/>
                    <a:p>
                      <a:pPr algn="ctr"/>
                      <a:r>
                        <a:rPr lang="en-US" sz="3600" dirty="0" smtClean="0"/>
                        <a:t>10</a:t>
                      </a:r>
                    </a:p>
                  </a:txBody>
                  <a:tcPr marL="118899" marR="118899" marT="59449" marB="59449" anchor="ctr"/>
                </a:tc>
                <a:tc>
                  <a:txBody>
                    <a:bodyPr/>
                    <a:lstStyle/>
                    <a:p>
                      <a:pPr algn="ctr"/>
                      <a:r>
                        <a:rPr lang="en-US" sz="3600" dirty="0" smtClean="0"/>
                        <a:t>150 days+</a:t>
                      </a:r>
                      <a:endParaRPr lang="en-US" sz="3600" dirty="0"/>
                    </a:p>
                  </a:txBody>
                  <a:tcPr marL="118899" marR="118899" marT="59449" marB="59449" anchor="ctr"/>
                </a:tc>
                <a:tc>
                  <a:txBody>
                    <a:bodyPr/>
                    <a:lstStyle/>
                    <a:p>
                      <a:pPr algn="ctr"/>
                      <a:r>
                        <a:rPr lang="en-US" sz="3600" dirty="0" smtClean="0"/>
                        <a:t>300</a:t>
                      </a:r>
                      <a:r>
                        <a:rPr lang="en-US" sz="3600" baseline="0" dirty="0" smtClean="0"/>
                        <a:t> days</a:t>
                      </a:r>
                      <a:endParaRPr lang="en-US" sz="3600" dirty="0"/>
                    </a:p>
                  </a:txBody>
                  <a:tcPr marL="118899" marR="118899" marT="59449" marB="59449" anchor="ctr"/>
                </a:tc>
                <a:extLst>
                  <a:ext uri="{0D108BD9-81ED-4DB2-BD59-A6C34878D82A}">
                    <a16:rowId xmlns:a16="http://schemas.microsoft.com/office/drawing/2014/main" val="10002"/>
                  </a:ext>
                </a:extLst>
              </a:tr>
              <a:tr h="1027535">
                <a:tc>
                  <a:txBody>
                    <a:bodyPr/>
                    <a:lstStyle/>
                    <a:p>
                      <a:r>
                        <a:rPr lang="en-US" sz="3600" dirty="0" smtClean="0"/>
                        <a:t>3. 5xGPU 15GB RAM</a:t>
                      </a:r>
                      <a:endParaRPr lang="en-US" sz="3600" dirty="0"/>
                    </a:p>
                  </a:txBody>
                  <a:tcPr marL="118899" marR="118899" marT="59449" marB="59449" anchor="ctr"/>
                </a:tc>
                <a:tc>
                  <a:txBody>
                    <a:bodyPr/>
                    <a:lstStyle/>
                    <a:p>
                      <a:pPr algn="ctr"/>
                      <a:r>
                        <a:rPr lang="en-US" sz="3600" dirty="0" smtClean="0"/>
                        <a:t>10</a:t>
                      </a:r>
                      <a:endParaRPr lang="en-US" sz="3600" dirty="0"/>
                    </a:p>
                  </a:txBody>
                  <a:tcPr marL="118899" marR="118899" marT="59449" marB="59449" anchor="ctr"/>
                </a:tc>
                <a:tc>
                  <a:txBody>
                    <a:bodyPr/>
                    <a:lstStyle/>
                    <a:p>
                      <a:pPr algn="ctr"/>
                      <a:r>
                        <a:rPr lang="en-US" sz="3600" dirty="0" smtClean="0"/>
                        <a:t>17 hours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3"/>
                  </a:ext>
                </a:extLst>
              </a:tr>
              <a:tr h="1027535">
                <a:tc>
                  <a:txBody>
                    <a:bodyPr/>
                    <a:lstStyle/>
                    <a:p>
                      <a:r>
                        <a:rPr lang="en-US" sz="3600" dirty="0" smtClean="0"/>
                        <a:t>4. 5xGPU 15GB</a:t>
                      </a:r>
                      <a:r>
                        <a:rPr lang="en-US" sz="3600" baseline="0" dirty="0" smtClean="0"/>
                        <a:t> RAM</a:t>
                      </a:r>
                      <a:endParaRPr lang="en-US" sz="3600" dirty="0"/>
                    </a:p>
                  </a:txBody>
                  <a:tcPr marL="118899" marR="118899" marT="59449" marB="59449" anchor="ctr"/>
                </a:tc>
                <a:tc>
                  <a:txBody>
                    <a:bodyPr/>
                    <a:lstStyle/>
                    <a:p>
                      <a:pPr algn="ctr"/>
                      <a:r>
                        <a:rPr lang="en-US" sz="3600" dirty="0" smtClean="0"/>
                        <a:t>40</a:t>
                      </a:r>
                      <a:endParaRPr lang="en-US" sz="3600" dirty="0"/>
                    </a:p>
                  </a:txBody>
                  <a:tcPr marL="118899" marR="118899" marT="59449" marB="59449" anchor="ctr"/>
                </a:tc>
                <a:tc>
                  <a:txBody>
                    <a:bodyPr/>
                    <a:lstStyle/>
                    <a:p>
                      <a:pPr algn="ctr"/>
                      <a:r>
                        <a:rPr lang="en-US" sz="3600" dirty="0" smtClean="0"/>
                        <a:t>2</a:t>
                      </a:r>
                      <a:r>
                        <a:rPr lang="en-US" sz="3600" baseline="0" dirty="0" smtClean="0"/>
                        <a:t> days+</a:t>
                      </a:r>
                      <a:endParaRPr lang="en-US" sz="3600" dirty="0"/>
                    </a:p>
                  </a:txBody>
                  <a:tcPr marL="118899" marR="118899" marT="59449" marB="59449" anchor="ctr"/>
                </a:tc>
                <a:tc>
                  <a:txBody>
                    <a:bodyPr/>
                    <a:lstStyle/>
                    <a:p>
                      <a:pPr algn="ctr"/>
                      <a:r>
                        <a:rPr lang="en-US" sz="3600" dirty="0" smtClean="0"/>
                        <a:t>10 days</a:t>
                      </a:r>
                      <a:endParaRPr lang="en-US" sz="3600" dirty="0"/>
                    </a:p>
                  </a:txBody>
                  <a:tcPr marL="118899" marR="118899" marT="59449" marB="59449" anchor="ctr"/>
                </a:tc>
                <a:extLst>
                  <a:ext uri="{0D108BD9-81ED-4DB2-BD59-A6C34878D82A}">
                    <a16:rowId xmlns:a16="http://schemas.microsoft.com/office/drawing/2014/main" val="1210036602"/>
                  </a:ext>
                </a:extLst>
              </a:tr>
            </a:tbl>
          </a:graphicData>
        </a:graphic>
      </p:graphicFrame>
      <p:sp>
        <p:nvSpPr>
          <p:cNvPr id="33" name="Rectangle 32"/>
          <p:cNvSpPr/>
          <p:nvPr/>
        </p:nvSpPr>
        <p:spPr>
          <a:xfrm>
            <a:off x="1666081" y="13388485"/>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66081" y="14629310"/>
            <a:ext cx="12960000" cy="361955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smtClean="0">
                <a:latin typeface="+mn-lt"/>
              </a:rPr>
              <a:t>CTCC [3] models </a:t>
            </a:r>
            <a:r>
              <a:rPr lang="en-GB" sz="3400" dirty="0">
                <a:latin typeface="+mn-lt"/>
              </a:rPr>
              <a:t>currently have been developed using standard MFCC features.  The model developed in this work employs </a:t>
            </a:r>
            <a:r>
              <a:rPr lang="en-GB" sz="3400" dirty="0" smtClean="0">
                <a:latin typeface="+mn-lt"/>
              </a:rPr>
              <a:t>deep </a:t>
            </a:r>
            <a:r>
              <a:rPr lang="en-GB" sz="3400" dirty="0">
                <a:latin typeface="+mn-lt"/>
              </a:rPr>
              <a:t>scattering features which compared to MFCC </a:t>
            </a:r>
            <a:r>
              <a:rPr lang="en-GB" sz="3400" dirty="0" smtClean="0">
                <a:latin typeface="+mn-lt"/>
              </a:rPr>
              <a:t>possess a </a:t>
            </a:r>
            <a:r>
              <a:rPr lang="en-GB" sz="3400" dirty="0" smtClean="0">
                <a:latin typeface="+mn-lt"/>
              </a:rPr>
              <a:t>higher dimension of </a:t>
            </a:r>
            <a:r>
              <a:rPr lang="en-GB" sz="3400" dirty="0">
                <a:latin typeface="+mn-lt"/>
              </a:rPr>
              <a:t>features </a:t>
            </a:r>
            <a:r>
              <a:rPr lang="en-GB" sz="3400" dirty="0" smtClean="0">
                <a:latin typeface="+mn-lt"/>
              </a:rPr>
              <a:t>(</a:t>
            </a:r>
            <a:r>
              <a:rPr lang="en-GB" sz="3400" dirty="0" smtClean="0">
                <a:latin typeface="+mn-lt"/>
              </a:rPr>
              <a:t>165 </a:t>
            </a:r>
            <a:r>
              <a:rPr lang="en-GB" sz="3400" dirty="0">
                <a:latin typeface="+mn-lt"/>
              </a:rPr>
              <a:t>compared to 39).  These deep scattering vectors have been shown to perform well on music genre </a:t>
            </a:r>
            <a:r>
              <a:rPr lang="en-GB" sz="3400" dirty="0" smtClean="0">
                <a:latin typeface="+mn-lt"/>
              </a:rPr>
              <a:t>classification[1] </a:t>
            </a:r>
            <a:r>
              <a:rPr lang="en-GB" sz="3400" dirty="0">
                <a:latin typeface="+mn-lt"/>
              </a:rPr>
              <a:t>and TIMIT phone </a:t>
            </a:r>
            <a:r>
              <a:rPr lang="en-GB" sz="3400" dirty="0" smtClean="0">
                <a:latin typeface="+mn-lt"/>
              </a:rPr>
              <a:t>recognition[6].</a:t>
            </a:r>
            <a:endParaRPr lang="en-US" sz="3400" dirty="0">
              <a:latin typeface="+mn-lt"/>
            </a:endParaRPr>
          </a:p>
        </p:txBody>
      </p:sp>
      <p:sp>
        <p:nvSpPr>
          <p:cNvPr id="45" name="Rectangle 44"/>
          <p:cNvSpPr/>
          <p:nvPr/>
        </p:nvSpPr>
        <p:spPr>
          <a:xfrm>
            <a:off x="28180709" y="37774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Results</a:t>
            </a:r>
            <a:endParaRPr lang="en-US" sz="7800" b="1" dirty="0">
              <a:solidFill>
                <a:schemeClr val="accent3">
                  <a:lumMod val="20000"/>
                  <a:lumOff val="80000"/>
                </a:schemeClr>
              </a:solidFill>
            </a:endParaRPr>
          </a:p>
        </p:txBody>
      </p:sp>
      <p:sp>
        <p:nvSpPr>
          <p:cNvPr id="53" name="Text Box 180"/>
          <p:cNvSpPr txBox="1">
            <a:spLocks noChangeArrowheads="1"/>
          </p:cNvSpPr>
          <p:nvPr/>
        </p:nvSpPr>
        <p:spPr bwMode="auto">
          <a:xfrm>
            <a:off x="28364815" y="8501856"/>
            <a:ext cx="6055825"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Table 1.</a:t>
            </a:r>
            <a:r>
              <a:rPr lang="en-US" sz="3121" dirty="0">
                <a:latin typeface="Calibri" pitchFamily="34" charset="0"/>
              </a:rPr>
              <a:t> CTCC Model Training Times.</a:t>
            </a:r>
          </a:p>
        </p:txBody>
      </p:sp>
      <p:graphicFrame>
        <p:nvGraphicFramePr>
          <p:cNvPr id="3" name="Chart 2"/>
          <p:cNvGraphicFramePr/>
          <p:nvPr>
            <p:extLst>
              <p:ext uri="{D42A27DB-BD31-4B8C-83A1-F6EECF244321}">
                <p14:modId xmlns:p14="http://schemas.microsoft.com/office/powerpoint/2010/main" val="962284573"/>
              </p:ext>
            </p:extLst>
          </p:nvPr>
        </p:nvGraphicFramePr>
        <p:xfrm>
          <a:off x="14943349" y="10787856"/>
          <a:ext cx="12600000" cy="5186512"/>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4894909" y="159694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2.</a:t>
            </a:r>
            <a:r>
              <a:rPr lang="en-US" sz="3121" dirty="0">
                <a:latin typeface="Calibri" pitchFamily="34" charset="0"/>
              </a:rPr>
              <a:t> WER, where w &lt; x &lt; y &lt; z are taken arbitrarily across the total number of epochs</a:t>
            </a:r>
          </a:p>
        </p:txBody>
      </p:sp>
      <p:graphicFrame>
        <p:nvGraphicFramePr>
          <p:cNvPr id="46" name="Chart 45"/>
          <p:cNvGraphicFramePr/>
          <p:nvPr>
            <p:extLst>
              <p:ext uri="{D42A27DB-BD31-4B8C-83A1-F6EECF244321}">
                <p14:modId xmlns:p14="http://schemas.microsoft.com/office/powerpoint/2010/main" val="206291422"/>
              </p:ext>
            </p:extLst>
          </p:nvPr>
        </p:nvGraphicFramePr>
        <p:xfrm>
          <a:off x="14851243" y="3805872"/>
          <a:ext cx="12600000" cy="5867119"/>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55890" y="97210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1.</a:t>
            </a:r>
            <a:r>
              <a:rPr lang="en-US" sz="3121" dirty="0">
                <a:latin typeface="Calibri" pitchFamily="34" charset="0"/>
              </a:rPr>
              <a:t> Training Loss, where w &lt; x &lt; y &lt; z are taken arbitrarily across the total number of epochs</a:t>
            </a:r>
          </a:p>
        </p:txBody>
      </p:sp>
      <p:grpSp>
        <p:nvGrpSpPr>
          <p:cNvPr id="16" name="Group 15"/>
          <p:cNvGrpSpPr/>
          <p:nvPr/>
        </p:nvGrpSpPr>
        <p:grpSpPr>
          <a:xfrm>
            <a:off x="2809080" y="272256"/>
            <a:ext cx="37595599" cy="3018409"/>
            <a:chOff x="1524000" y="661442"/>
            <a:chExt cx="29565599" cy="4213036"/>
          </a:xfrm>
        </p:grpSpPr>
        <p:grpSp>
          <p:nvGrpSpPr>
            <p:cNvPr id="9" name="Group 8"/>
            <p:cNvGrpSpPr/>
            <p:nvPr/>
          </p:nvGrpSpPr>
          <p:grpSpPr>
            <a:xfrm>
              <a:off x="9139988" y="661442"/>
              <a:ext cx="21949611" cy="4213036"/>
              <a:chOff x="8225589" y="739964"/>
              <a:chExt cx="21949611" cy="4213036"/>
            </a:xfrm>
          </p:grpSpPr>
          <p:sp>
            <p:nvSpPr>
              <p:cNvPr id="4" name="Text Box 122"/>
              <p:cNvSpPr txBox="1">
                <a:spLocks noChangeArrowheads="1"/>
              </p:cNvSpPr>
              <p:nvPr/>
            </p:nvSpPr>
            <p:spPr bwMode="auto">
              <a:xfrm>
                <a:off x="8225589" y="739964"/>
                <a:ext cx="21945600" cy="19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594497" rIns="237797" bIns="59449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10401" b="1" dirty="0">
                    <a:solidFill>
                      <a:schemeClr val="accent3">
                        <a:lumMod val="20000"/>
                        <a:lumOff val="80000"/>
                      </a:schemeClr>
                    </a:solidFill>
                    <a:latin typeface="+mn-lt"/>
                  </a:rPr>
                  <a:t>Deep Scattering End-to-End Speech Recognition</a:t>
                </a:r>
                <a:endParaRPr lang="en-US" sz="104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237797" rIns="237797" bIns="2377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243" dirty="0">
                    <a:solidFill>
                      <a:schemeClr val="accent3">
                        <a:lumMod val="20000"/>
                        <a:lumOff val="80000"/>
                      </a:schemeClr>
                    </a:solidFill>
                    <a:latin typeface="+mn-lt"/>
                  </a:rPr>
                  <a:t>Iyalla John Alamina</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David Wilson, PhD</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Andrew Crampton, PhD</a:t>
                </a:r>
                <a:r>
                  <a:rPr lang="en-US" sz="6243" baseline="30000" dirty="0">
                    <a:solidFill>
                      <a:schemeClr val="accent3">
                        <a:lumMod val="20000"/>
                        <a:lumOff val="80000"/>
                      </a:schemeClr>
                    </a:solidFill>
                    <a:latin typeface="+mn-lt"/>
                  </a:rPr>
                  <a:t>1</a:t>
                </a:r>
              </a:p>
              <a:p>
                <a:pPr algn="ctr" eaLnBrk="1" hangingPunct="1"/>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grpSp>
        <p:nvGrpSpPr>
          <p:cNvPr id="31" name="Group 30"/>
          <p:cNvGrpSpPr/>
          <p:nvPr/>
        </p:nvGrpSpPr>
        <p:grpSpPr>
          <a:xfrm>
            <a:off x="14932856" y="18550730"/>
            <a:ext cx="12714453" cy="5419726"/>
            <a:chOff x="15235215" y="17051133"/>
            <a:chExt cx="12714453" cy="5419726"/>
          </a:xfrm>
        </p:grpSpPr>
        <p:pic>
          <p:nvPicPr>
            <p:cNvPr id="1026" name="Picture 2" descr="DeepSpeech BR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5215" y="17051133"/>
              <a:ext cx="5943600" cy="5219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22592011" y="18068939"/>
              <a:ext cx="5357657" cy="3868520"/>
            </a:xfrm>
            <a:prstGeom prst="rect">
              <a:avLst/>
            </a:prstGeom>
          </p:spPr>
        </p:pic>
        <p:sp>
          <p:nvSpPr>
            <p:cNvPr id="17" name="Cross 16"/>
            <p:cNvSpPr/>
            <p:nvPr/>
          </p:nvSpPr>
          <p:spPr>
            <a:xfrm>
              <a:off x="21020881" y="18987533"/>
              <a:ext cx="1190130" cy="1096723"/>
            </a:xfrm>
            <a:prstGeom prst="plus">
              <a:avLst>
                <a:gd name="adj" fmla="val 381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5610681" y="21404059"/>
              <a:ext cx="1066800" cy="10668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8" name="Oval 37"/>
            <p:cNvSpPr/>
            <p:nvPr/>
          </p:nvSpPr>
          <p:spPr>
            <a:xfrm>
              <a:off x="22259225" y="17109027"/>
              <a:ext cx="5575990" cy="5361831"/>
            </a:xfrm>
            <a:prstGeom prst="ellipse">
              <a:avLst/>
            </a:prstGeom>
            <a:noFill/>
            <a:ln w="95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20" name="Straight Connector 19"/>
            <p:cNvCxnSpPr/>
            <p:nvPr/>
          </p:nvCxnSpPr>
          <p:spPr>
            <a:xfrm flipV="1">
              <a:off x="15991681" y="17341057"/>
              <a:ext cx="7924800" cy="40818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38" idx="4"/>
            </p:cNvCxnSpPr>
            <p:nvPr/>
          </p:nvCxnSpPr>
          <p:spPr>
            <a:xfrm flipV="1">
              <a:off x="16144081" y="22470858"/>
              <a:ext cx="8903139"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Text Box 180"/>
          <p:cNvSpPr txBox="1">
            <a:spLocks noChangeArrowheads="1"/>
          </p:cNvSpPr>
          <p:nvPr/>
        </p:nvSpPr>
        <p:spPr bwMode="auto">
          <a:xfrm>
            <a:off x="14863808" y="24114577"/>
            <a:ext cx="12600000"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a:t>
            </a:r>
            <a:r>
              <a:rPr lang="en-US" sz="3121" b="1" dirty="0" smtClean="0">
                <a:latin typeface="Calibri" pitchFamily="34" charset="0"/>
              </a:rPr>
              <a:t>3.</a:t>
            </a:r>
            <a:r>
              <a:rPr lang="en-US" sz="3121" dirty="0" smtClean="0">
                <a:latin typeface="Calibri" pitchFamily="34" charset="0"/>
              </a:rPr>
              <a:t> Deep Scattering Bi-RNN CTCC Model</a:t>
            </a:r>
            <a:endParaRPr lang="en-US" sz="312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3216</TotalTime>
  <Words>734</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110</cp:revision>
  <cp:lastPrinted>2019-06-20T13:23:27Z</cp:lastPrinted>
  <dcterms:created xsi:type="dcterms:W3CDTF">2013-02-10T21:14:48Z</dcterms:created>
  <dcterms:modified xsi:type="dcterms:W3CDTF">2019-07-02T16:09:57Z</dcterms:modified>
</cp:coreProperties>
</file>