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20" r:id="rId2"/>
    <p:sldId id="523" r:id="rId3"/>
    <p:sldId id="919" r:id="rId4"/>
    <p:sldId id="866" r:id="rId5"/>
    <p:sldId id="384" r:id="rId6"/>
    <p:sldId id="514" r:id="rId7"/>
    <p:sldId id="515" r:id="rId8"/>
    <p:sldId id="398" r:id="rId9"/>
    <p:sldId id="399" r:id="rId10"/>
    <p:sldId id="396" r:id="rId11"/>
    <p:sldId id="316" r:id="rId12"/>
    <p:sldId id="321" r:id="rId13"/>
    <p:sldId id="322" r:id="rId14"/>
    <p:sldId id="589" r:id="rId15"/>
    <p:sldId id="921" r:id="rId16"/>
    <p:sldId id="586" r:id="rId17"/>
    <p:sldId id="588" r:id="rId18"/>
    <p:sldId id="737" r:id="rId19"/>
    <p:sldId id="738" r:id="rId20"/>
    <p:sldId id="928" r:id="rId21"/>
    <p:sldId id="535" r:id="rId22"/>
    <p:sldId id="536" r:id="rId23"/>
    <p:sldId id="675" r:id="rId24"/>
    <p:sldId id="692" r:id="rId25"/>
    <p:sldId id="864" r:id="rId26"/>
    <p:sldId id="868" r:id="rId27"/>
    <p:sldId id="898" r:id="rId28"/>
    <p:sldId id="867" r:id="rId29"/>
    <p:sldId id="829" r:id="rId30"/>
    <p:sldId id="258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765E-ED6E-43B9-9FB4-A59BDF746C2E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0B3DA-088C-4FB9-A893-6FC7B24D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3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2847-322F-4990-A89A-84F90F41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B2847-322F-4990-A89A-84F90F41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for all</a:t>
            </a:r>
            <a:r>
              <a:rPr lang="en-US" baseline="0" dirty="0"/>
              <a:t> points in the boundary, and leave the points in the interior untouched. </a:t>
            </a:r>
          </a:p>
          <a:p>
            <a:r>
              <a:rPr lang="en-US" baseline="0" dirty="0"/>
              <a:t>It is entirely possible that you have some skepticism and that you think that mapping a data set to this space is not a reasonable thing. So let me give you an example to keep in mind.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F66C5-CD19-4600-9F1B-7790C10C51B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5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4276-A266-D670-1B47-68776B49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ACE52-97F8-A5EC-8836-C27A1382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F2AD-F1E0-957F-F8C7-204B2AD0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41CD-1CE2-EE06-CE46-48963BC1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668C-F371-33CB-0BCF-21E85B3F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A7E1-20D8-3498-3A51-D3FADBD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68F6E-ABD6-3472-7C1B-19840397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90E1-4770-500F-42FE-81CE7822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F955-F6C5-65CF-ABD4-D69A0EE9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7B37-B61A-F450-FB80-B35707D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E084E-CB46-6E65-8B8C-E40E6D7D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C61FC-5100-4D93-E90D-DDCD7633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090F-D478-A660-7208-B0E6A350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E4D3-B4FF-A530-203D-92C03AF4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6682-3875-F7F4-34EC-5D225290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2D59-FA9D-7B2D-608B-E2AB5DD7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4930-4EBB-0189-4CB7-7727EA4F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ADB4-3D1F-5847-16F5-CCE10D68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A869-F44F-5DC9-0934-FD486BEB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1A42-4308-3FF8-C890-A1E99A21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BC06-6DAE-43CB-E793-4B20991E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9969-DE3C-69F1-2830-395454AD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AEF6-3303-0567-E9D0-7FAA22B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478D-229B-079D-68CA-59CD4631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8B1D-DA85-0376-8079-0BB4301C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6432-6D62-BDD1-2843-3E98929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FB5C-A0C3-C2B9-A077-AEE62D22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7A8A-7C15-F290-0F39-A7DAC65F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EDD5-16AF-7751-6FFF-6B5735A1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F15F-E5F8-F7C4-20F5-F7A86C8E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B835-AEA9-D86D-B396-9CB6118E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00D7-9741-8A87-447D-18DBC270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71FC6-689B-C897-6BB2-4911FAF4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A73A8-0BAF-E645-8DCC-0CE7F781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FE1A-5C82-CBB9-30B2-0083703B5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380AC-3EDB-277A-4225-65F558508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2205A-C91C-5759-682A-CD02DA36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9CFDE-C56F-0349-C4D2-AB142FDC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9E633-0CD8-9F58-462F-B5563EB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AD8B-1431-B4BC-7592-B9F118D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AA0E0-F165-8AD9-AE8F-6B203616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122B5-BA5F-CFB4-F249-5D9C8DD5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A7FC-F58E-65C0-056C-F616492D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65339-F86C-D5BF-2973-967E458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93E91-6655-2E19-2765-37D67B93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0CA02-4E62-E0FA-C2EE-555FA77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B973-CC8F-11E8-5FD7-115E0096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294-E46B-5C61-C54F-DF9330C2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C261-FEB2-D78B-611E-C74979D88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DDEC-8CB0-01D4-8C64-13107079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D183-7614-C00A-8320-6C5116F4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773D-2C9F-8AA2-00DC-3AE882BA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8AE-D179-FE94-CEF0-56C508D4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543F9-0517-D14D-79E7-4475DF6A4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1E5AA-9B50-1505-283F-DE1761BC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12B5-B0C2-0555-2377-6A19A63C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48571-4468-BA07-85EF-BBF3D30F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564A7-6C70-BFBF-B175-E5FAB78F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9DCBA-2BFD-BCF4-2989-1B3B27D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8C34-9030-73F0-64BA-40D4743B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22D9-5B6B-A291-F20A-825FCB701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1BAF-C342-4B91-B4F6-CF3BF2A681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373A-9FEB-C862-FF70-FFAF82336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4C44-767A-7227-9170-091FFDEC1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E933-D62A-40DA-B90D-B7CDEF83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tda/DREiMa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32.png"/><Relationship Id="rId5" Type="http://schemas.openxmlformats.org/officeDocument/2006/relationships/tags" Target="../tags/tag24.xml"/><Relationship Id="rId10" Type="http://schemas.openxmlformats.org/officeDocument/2006/relationships/image" Target="../media/image31.png"/><Relationship Id="rId4" Type="http://schemas.openxmlformats.org/officeDocument/2006/relationships/tags" Target="../tags/tag23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36.png"/><Relationship Id="rId39" Type="http://schemas.openxmlformats.org/officeDocument/2006/relationships/image" Target="../media/image48.png"/><Relationship Id="rId21" Type="http://schemas.openxmlformats.org/officeDocument/2006/relationships/tags" Target="../tags/tag46.xml"/><Relationship Id="rId34" Type="http://schemas.openxmlformats.org/officeDocument/2006/relationships/image" Target="../media/image43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35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image" Target="../media/image39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34.png"/><Relationship Id="rId32" Type="http://schemas.openxmlformats.org/officeDocument/2006/relationships/image" Target="../media/image20.png"/><Relationship Id="rId37" Type="http://schemas.openxmlformats.org/officeDocument/2006/relationships/image" Target="../media/image4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29.png"/><Relationship Id="rId28" Type="http://schemas.openxmlformats.org/officeDocument/2006/relationships/image" Target="../media/image38.png"/><Relationship Id="rId36" Type="http://schemas.openxmlformats.org/officeDocument/2006/relationships/image" Target="../media/image45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image" Target="../media/image41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4.png"/><Relationship Id="rId8" Type="http://schemas.openxmlformats.org/officeDocument/2006/relationships/tags" Target="../tags/tag33.xml"/><Relationship Id="rId3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tda/DREiMa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53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48.xml"/><Relationship Id="rId16" Type="http://schemas.openxmlformats.org/officeDocument/2006/relationships/image" Target="../media/image56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51.png"/><Relationship Id="rId5" Type="http://schemas.openxmlformats.org/officeDocument/2006/relationships/tags" Target="../tags/tag51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www.cs.columbia.edu/CAVE/software/softlib/coil-20.ph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5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3.xml"/><Relationship Id="rId7" Type="http://schemas.openxmlformats.org/officeDocument/2006/relationships/image" Target="../media/image5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0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66.xml"/><Relationship Id="rId7" Type="http://schemas.openxmlformats.org/officeDocument/2006/relationships/image" Target="../media/image27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9.png"/><Relationship Id="rId4" Type="http://schemas.openxmlformats.org/officeDocument/2006/relationships/tags" Target="../tags/tag67.xml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67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66.png"/><Relationship Id="rId17" Type="http://schemas.openxmlformats.org/officeDocument/2006/relationships/image" Target="../media/image69.png"/><Relationship Id="rId2" Type="http://schemas.openxmlformats.org/officeDocument/2006/relationships/tags" Target="../tags/tag69.xml"/><Relationship Id="rId16" Type="http://schemas.openxmlformats.org/officeDocument/2006/relationships/image" Target="../media/image54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65.png"/><Relationship Id="rId5" Type="http://schemas.openxmlformats.org/officeDocument/2006/relationships/tags" Target="../tags/tag72.xml"/><Relationship Id="rId15" Type="http://schemas.openxmlformats.org/officeDocument/2006/relationships/image" Target="../media/image68.png"/><Relationship Id="rId10" Type="http://schemas.openxmlformats.org/officeDocument/2006/relationships/image" Target="../media/image64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video" Target="../media/media1.mp4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tags" Target="../tags/tag76.xml"/><Relationship Id="rId6" Type="http://schemas.openxmlformats.org/officeDocument/2006/relationships/hyperlink" Target="https://www.cs.columbia.edu/CAVE/software/softlib/coil-20.php" TargetMode="Externa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4.png"/><Relationship Id="rId5" Type="http://schemas.openxmlformats.org/officeDocument/2006/relationships/hyperlink" Target="https://www.cs.columbia.edu/CAVE/software/softlib/coil-20.php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0.xml"/><Relationship Id="rId7" Type="http://schemas.openxmlformats.org/officeDocument/2006/relationships/hyperlink" Target="https://www.cs.columbia.edu/CAVE/software/softlib/coil-20.php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7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hyperlink" Target="https://www.cs.columbia.edu/CAVE/software/softlib/coil-20.php" TargetMode="Externa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3.png"/><Relationship Id="rId4" Type="http://schemas.openxmlformats.org/officeDocument/2006/relationships/video" Target="../media/media2.mp4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tda/DREiMac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cs.columbia.edu/CAVE/software/softlib/coil-20.php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tda/DREiMac" TargetMode="External"/><Relationship Id="rId2" Type="http://schemas.openxmlformats.org/officeDocument/2006/relationships/hyperlink" Target="https://github.com/joperea/MSRI-UP2023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Relationship Id="rId9" Type="http://schemas.openxmlformats.org/officeDocument/2006/relationships/hyperlink" Target="https://www.cs.columbia.edu/CAVE/software/softlib/coil-20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8.xml"/><Relationship Id="rId16" Type="http://schemas.openxmlformats.org/officeDocument/2006/relationships/image" Target="../media/image23.png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6.xml"/><Relationship Id="rId10" Type="http://schemas.openxmlformats.org/officeDocument/2006/relationships/image" Target="../media/image27.png"/><Relationship Id="rId4" Type="http://schemas.openxmlformats.org/officeDocument/2006/relationships/tags" Target="../tags/tag15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E65F1-575D-A15D-A001-38FF78CAE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8" t="11028" r="17579" b="8692"/>
          <a:stretch/>
        </p:blipFill>
        <p:spPr>
          <a:xfrm>
            <a:off x="-52304" y="-4552"/>
            <a:ext cx="12299194" cy="6334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7C991-63D7-2DE5-275B-3BB875C6A650}"/>
              </a:ext>
            </a:extLst>
          </p:cNvPr>
          <p:cNvSpPr txBox="1"/>
          <p:nvPr/>
        </p:nvSpPr>
        <p:spPr>
          <a:xfrm>
            <a:off x="88096" y="3190036"/>
            <a:ext cx="5746174" cy="4662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https://github.com/scikit-tda/DREiMac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9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t="3804" r="38647" b="58784"/>
          <a:stretch/>
        </p:blipFill>
        <p:spPr>
          <a:xfrm>
            <a:off x="784412" y="2573298"/>
            <a:ext cx="2978586" cy="1679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8" y="3014720"/>
            <a:ext cx="1639997" cy="796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18" y="3213557"/>
            <a:ext cx="1280598" cy="457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2820" y="2473422"/>
            <a:ext cx="75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???</a:t>
            </a:r>
            <a:endParaRPr lang="es-CO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59293" y="4533498"/>
            <a:ext cx="1607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5630" y="4287276"/>
            <a:ext cx="239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Suggested model</a:t>
            </a:r>
          </a:p>
        </p:txBody>
      </p:sp>
    </p:spTree>
    <p:extLst>
      <p:ext uri="{BB962C8B-B14F-4D97-AF65-F5344CB8AC3E}">
        <p14:creationId xmlns:p14="http://schemas.microsoft.com/office/powerpoint/2010/main" val="18624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Eilenberg-</a:t>
            </a:r>
            <a:r>
              <a:rPr lang="en-US" dirty="0" err="1"/>
              <a:t>MacLane</a:t>
            </a:r>
            <a:r>
              <a:rPr lang="en-US" dirty="0"/>
              <a:t> Coordinates</a:t>
            </a:r>
          </a:p>
        </p:txBody>
      </p:sp>
    </p:spTree>
    <p:extLst>
      <p:ext uri="{BB962C8B-B14F-4D97-AF65-F5344CB8AC3E}">
        <p14:creationId xmlns:p14="http://schemas.microsoft.com/office/powerpoint/2010/main" val="342327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16200000">
            <a:off x="3777170" y="4376069"/>
            <a:ext cx="751459" cy="34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/>
          <p:cNvSpPr txBox="1"/>
          <p:nvPr/>
        </p:nvSpPr>
        <p:spPr>
          <a:xfrm>
            <a:off x="3073312" y="5266740"/>
            <a:ext cx="205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Abelian group</a:t>
            </a:r>
            <a:endParaRPr lang="es-CO" sz="24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7377574" y="4311346"/>
            <a:ext cx="751459" cy="34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6667040" y="5082073"/>
            <a:ext cx="2701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Eilenberg-</a:t>
            </a:r>
            <a:r>
              <a:rPr lang="en-US" sz="2400" dirty="0" err="1"/>
              <a:t>MacLane</a:t>
            </a:r>
            <a:r>
              <a:rPr lang="en-US" sz="2400" dirty="0"/>
              <a:t> Space</a:t>
            </a:r>
            <a:endParaRPr lang="es-CO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53" y="3082550"/>
            <a:ext cx="6514548" cy="71392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3129745" y="2362902"/>
            <a:ext cx="751459" cy="34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389284" y="1509240"/>
            <a:ext cx="205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CW-complex</a:t>
            </a:r>
            <a:endParaRPr lang="es-CO" sz="2400" dirty="0"/>
          </a:p>
        </p:txBody>
      </p:sp>
      <p:sp>
        <p:nvSpPr>
          <p:cNvPr id="15" name="Right Arrow 14"/>
          <p:cNvSpPr/>
          <p:nvPr/>
        </p:nvSpPr>
        <p:spPr>
          <a:xfrm rot="8784744">
            <a:off x="8992735" y="2763824"/>
            <a:ext cx="751459" cy="34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9368464" y="1869869"/>
            <a:ext cx="260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Homotopy</a:t>
            </a:r>
            <a:r>
              <a:rPr lang="en-US" sz="2400" dirty="0"/>
              <a:t> classes of maps</a:t>
            </a:r>
            <a:endParaRPr lang="es-CO" sz="24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8019" y="110350"/>
            <a:ext cx="11691374" cy="2304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Theorem:</a:t>
            </a:r>
            <a:br>
              <a:rPr lang="en-US" sz="4800" dirty="0"/>
            </a:b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56454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74" y="2414427"/>
            <a:ext cx="6514548" cy="7139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4117" y="3996344"/>
            <a:ext cx="200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45" y="4158719"/>
            <a:ext cx="3992685" cy="1506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20" y="4217073"/>
            <a:ext cx="998171" cy="359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20" y="5224319"/>
            <a:ext cx="998171" cy="389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56" y="4473201"/>
            <a:ext cx="50285" cy="125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56" y="5551176"/>
            <a:ext cx="50285" cy="12571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8019" y="110350"/>
            <a:ext cx="11691374" cy="2304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Theorem:</a:t>
            </a:r>
            <a:br>
              <a:rPr lang="en-US" sz="4800" dirty="0"/>
            </a:b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78146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9230" y="232458"/>
            <a:ext cx="902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Eilenberg-</a:t>
            </a:r>
            <a:r>
              <a:rPr lang="en-US" sz="3600" u="sng" dirty="0" err="1"/>
              <a:t>MacLane</a:t>
            </a:r>
            <a:r>
              <a:rPr lang="en-US" sz="3600" u="sng" dirty="0"/>
              <a:t> Coordinates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43" y="2430307"/>
            <a:ext cx="5383924" cy="590019"/>
          </a:xfrm>
          <a:prstGeom prst="rect">
            <a:avLst/>
          </a:prstGeom>
        </p:spPr>
      </p:pic>
      <p:pic>
        <p:nvPicPr>
          <p:cNvPr id="54" name="Picture 53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mu&#10;\]&#10;\end{document}" title="IguanaTex Bitmap Display">
            <a:extLst>
              <a:ext uri="{FF2B5EF4-FFF2-40B4-BE49-F238E27FC236}">
                <a16:creationId xmlns:a16="http://schemas.microsoft.com/office/drawing/2014/main" id="{A3621EE1-4C31-82AA-881E-E8EBA03B99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47" y="1650361"/>
            <a:ext cx="270223" cy="323674"/>
          </a:xfrm>
          <a:prstGeom prst="rect">
            <a:avLst/>
          </a:prstGeom>
        </p:spPr>
      </p:pic>
      <p:pic>
        <p:nvPicPr>
          <p:cNvPr id="56" name="Picture 55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f_\mu : B \longrightarrow K(G,n)&#10;\]&#10;\end{document}" title="IguanaTex Bitmap Display">
            <a:extLst>
              <a:ext uri="{FF2B5EF4-FFF2-40B4-BE49-F238E27FC236}">
                <a16:creationId xmlns:a16="http://schemas.microsoft.com/office/drawing/2014/main" id="{3E08DC41-CD84-A16B-C358-9229884920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40" y="1559478"/>
            <a:ext cx="3684855" cy="47241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6CF641-41B1-42B7-BA92-C88217506A7E}"/>
              </a:ext>
            </a:extLst>
          </p:cNvPr>
          <p:cNvSpPr/>
          <p:nvPr/>
        </p:nvSpPr>
        <p:spPr>
          <a:xfrm>
            <a:off x="3739896" y="1472902"/>
            <a:ext cx="973836" cy="6895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C9D1CA-3B26-8868-90C7-D50CD18BD5E1}"/>
              </a:ext>
            </a:extLst>
          </p:cNvPr>
          <p:cNvSpPr/>
          <p:nvPr/>
        </p:nvSpPr>
        <p:spPr>
          <a:xfrm>
            <a:off x="6472684" y="1394460"/>
            <a:ext cx="4413247" cy="776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D303B4A-2BBD-725E-47AB-92D446AC6F35}"/>
              </a:ext>
            </a:extLst>
          </p:cNvPr>
          <p:cNvSpPr/>
          <p:nvPr/>
        </p:nvSpPr>
        <p:spPr>
          <a:xfrm>
            <a:off x="5179020" y="1650361"/>
            <a:ext cx="843828" cy="3236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A96AAB-312C-538B-0480-26C3AF2E8BBA}"/>
              </a:ext>
            </a:extLst>
          </p:cNvPr>
          <p:cNvGrpSpPr/>
          <p:nvPr/>
        </p:nvGrpSpPr>
        <p:grpSpPr>
          <a:xfrm>
            <a:off x="462084" y="3526156"/>
            <a:ext cx="11275088" cy="2834864"/>
            <a:chOff x="561319" y="3653747"/>
            <a:chExt cx="11275088" cy="28348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5808A0-6480-2529-2B8B-15895B12AFA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2" y="4923714"/>
              <a:ext cx="317333" cy="32266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AD31DB-FBE8-65EB-D92E-A845BA2B192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454" y="4929876"/>
              <a:ext cx="272000" cy="304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FEA0F2-1DEF-679E-1DB7-C2C4B26B4139}"/>
                </a:ext>
              </a:extLst>
            </p:cNvPr>
            <p:cNvCxnSpPr/>
            <p:nvPr/>
          </p:nvCxnSpPr>
          <p:spPr>
            <a:xfrm rot="5400000">
              <a:off x="4047697" y="4118499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10937-0C9D-6167-C876-B9ACC1294776}"/>
                </a:ext>
              </a:extLst>
            </p:cNvPr>
            <p:cNvCxnSpPr/>
            <p:nvPr/>
          </p:nvCxnSpPr>
          <p:spPr>
            <a:xfrm rot="5400000">
              <a:off x="8154563" y="4117847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1C7A76-DEB1-B7CA-B432-D77E5CCBB7FB}"/>
                </a:ext>
              </a:extLst>
            </p:cNvPr>
            <p:cNvCxnSpPr/>
            <p:nvPr/>
          </p:nvCxnSpPr>
          <p:spPr>
            <a:xfrm rot="5400000">
              <a:off x="9704375" y="4121759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F056D2-4420-86CD-AB89-B7901534F52D}"/>
                </a:ext>
              </a:extLst>
            </p:cNvPr>
            <p:cNvCxnSpPr/>
            <p:nvPr/>
          </p:nvCxnSpPr>
          <p:spPr>
            <a:xfrm rot="5400000">
              <a:off x="2636956" y="4117847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1CC2CE3-5D0E-FB94-05DD-0FF2649454C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579" y="5873599"/>
              <a:ext cx="1501334" cy="4453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795AC5-A2B9-9E1F-8BE3-B81FBB3FE3B1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666" y="5839648"/>
              <a:ext cx="421333" cy="380722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619550-26C9-8594-1506-4C31BCECEA99}"/>
                </a:ext>
              </a:extLst>
            </p:cNvPr>
            <p:cNvCxnSpPr/>
            <p:nvPr/>
          </p:nvCxnSpPr>
          <p:spPr>
            <a:xfrm flipH="1">
              <a:off x="561321" y="5533777"/>
              <a:ext cx="11275086" cy="34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62B176-FBB9-D616-E33C-6D7DF590E3A1}"/>
                </a:ext>
              </a:extLst>
            </p:cNvPr>
            <p:cNvCxnSpPr/>
            <p:nvPr/>
          </p:nvCxnSpPr>
          <p:spPr>
            <a:xfrm rot="5400000">
              <a:off x="4045986" y="6040212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D54DC0-8391-F7DD-2DC1-EC633E96ACF6}"/>
                </a:ext>
              </a:extLst>
            </p:cNvPr>
            <p:cNvCxnSpPr/>
            <p:nvPr/>
          </p:nvCxnSpPr>
          <p:spPr>
            <a:xfrm rot="5400000">
              <a:off x="8162791" y="6039560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89C848-22E4-3D67-F30E-69A0EFB0787F}"/>
                </a:ext>
              </a:extLst>
            </p:cNvPr>
            <p:cNvCxnSpPr/>
            <p:nvPr/>
          </p:nvCxnSpPr>
          <p:spPr>
            <a:xfrm rot="5400000">
              <a:off x="9712603" y="6022924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BEBC0A-DEE7-D66E-D66A-996541A9CA39}"/>
                </a:ext>
              </a:extLst>
            </p:cNvPr>
            <p:cNvCxnSpPr/>
            <p:nvPr/>
          </p:nvCxnSpPr>
          <p:spPr>
            <a:xfrm rot="5400000">
              <a:off x="2645519" y="6039560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13AD4B4-A7F3-4B8A-EFC9-4D8401A34768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872" y="5886807"/>
              <a:ext cx="616000" cy="493334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41297F-E807-65E9-A49F-A180D0154CC5}"/>
                </a:ext>
              </a:extLst>
            </p:cNvPr>
            <p:cNvCxnSpPr/>
            <p:nvPr/>
          </p:nvCxnSpPr>
          <p:spPr>
            <a:xfrm flipH="1">
              <a:off x="561319" y="4581032"/>
              <a:ext cx="11275086" cy="34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B8ADD-5A96-3EB1-F237-64C0A97C8944}"/>
                </a:ext>
              </a:extLst>
            </p:cNvPr>
            <p:cNvCxnSpPr/>
            <p:nvPr/>
          </p:nvCxnSpPr>
          <p:spPr>
            <a:xfrm rot="5400000">
              <a:off x="4045984" y="5087467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550958-F388-A723-18C3-99A6064FC0D1}"/>
                </a:ext>
              </a:extLst>
            </p:cNvPr>
            <p:cNvCxnSpPr/>
            <p:nvPr/>
          </p:nvCxnSpPr>
          <p:spPr>
            <a:xfrm rot="5400000">
              <a:off x="8162789" y="5086815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9EFB9E-0A89-D47E-94AB-19EC7DAF37BC}"/>
                </a:ext>
              </a:extLst>
            </p:cNvPr>
            <p:cNvCxnSpPr/>
            <p:nvPr/>
          </p:nvCxnSpPr>
          <p:spPr>
            <a:xfrm rot="5400000">
              <a:off x="9712601" y="5070179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F57486-68D0-CCE4-1F03-7DF69542DF7F}"/>
                </a:ext>
              </a:extLst>
            </p:cNvPr>
            <p:cNvCxnSpPr/>
            <p:nvPr/>
          </p:nvCxnSpPr>
          <p:spPr>
            <a:xfrm rot="5400000">
              <a:off x="2645517" y="5086815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6AA0A45-A160-356A-E3DE-BDD7A77C5378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551" y="5915682"/>
              <a:ext cx="992000" cy="32266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020F907-214C-E305-1CDA-EE5139AEA28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377" y="4930051"/>
              <a:ext cx="442667" cy="37066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CB463BC-4618-7F05-7965-ACDAF06FD8AE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033" y="4903022"/>
              <a:ext cx="445334" cy="43200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C18C2EE-83E1-9253-8CB2-43E395E80ADF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208" y="5884118"/>
              <a:ext cx="981333" cy="33066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9CF458B-6C4F-F9B1-18C1-C2EDC3BE9BF0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329" y="4924431"/>
              <a:ext cx="272000" cy="30400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EFD9D0-A189-0522-F730-632E74B64019}"/>
                </a:ext>
              </a:extLst>
            </p:cNvPr>
            <p:cNvCxnSpPr/>
            <p:nvPr/>
          </p:nvCxnSpPr>
          <p:spPr>
            <a:xfrm rot="5400000">
              <a:off x="11361085" y="4102144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9B0A01-F18F-A7D7-E4EE-919B582046AA}"/>
                </a:ext>
              </a:extLst>
            </p:cNvPr>
            <p:cNvCxnSpPr/>
            <p:nvPr/>
          </p:nvCxnSpPr>
          <p:spPr>
            <a:xfrm rot="5400000">
              <a:off x="11359374" y="6009681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7886C50-ED6C-B3F1-7F4E-B326F3C3B4C3}"/>
                </a:ext>
              </a:extLst>
            </p:cNvPr>
            <p:cNvCxnSpPr/>
            <p:nvPr/>
          </p:nvCxnSpPr>
          <p:spPr>
            <a:xfrm rot="5400000">
              <a:off x="11359372" y="5056936"/>
              <a:ext cx="89679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7A3B57F-EE0C-B380-3FEF-04B27219193B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79" y="4021406"/>
              <a:ext cx="242667" cy="200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3C78E67-CFD8-6302-9059-418D3A67D0B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882" y="3984917"/>
              <a:ext cx="149333" cy="2791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B57D5E5-33A1-9A83-F3D0-A0062834DBB8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909" y="3976957"/>
              <a:ext cx="178666" cy="2791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AE3B5E9-D8E8-FFF8-EDC1-8DBE6E317C61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129" y="4003152"/>
              <a:ext cx="149333" cy="2791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43B0FBA-1B45-9AF9-2D26-21D059585D66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0915" y="3991072"/>
              <a:ext cx="149333" cy="279196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89AE7-324D-9A26-5153-5B08205D191E}"/>
              </a:ext>
            </a:extLst>
          </p:cNvPr>
          <p:cNvSpPr/>
          <p:nvPr/>
        </p:nvSpPr>
        <p:spPr>
          <a:xfrm>
            <a:off x="433452" y="3602736"/>
            <a:ext cx="2532587" cy="276804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14A82C-442E-03FA-858E-6D3EBABCFFD7}"/>
              </a:ext>
            </a:extLst>
          </p:cNvPr>
          <p:cNvCxnSpPr/>
          <p:nvPr/>
        </p:nvCxnSpPr>
        <p:spPr>
          <a:xfrm rot="5400000">
            <a:off x="5971423" y="3993571"/>
            <a:ext cx="8967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24A8E-037A-783A-C14B-E244B3821F54}"/>
              </a:ext>
            </a:extLst>
          </p:cNvPr>
          <p:cNvCxnSpPr/>
          <p:nvPr/>
        </p:nvCxnSpPr>
        <p:spPr>
          <a:xfrm rot="5400000">
            <a:off x="5979651" y="5915284"/>
            <a:ext cx="8967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2CEF2-FC19-0FDC-BA1B-9A9E7F702F5F}"/>
              </a:ext>
            </a:extLst>
          </p:cNvPr>
          <p:cNvCxnSpPr/>
          <p:nvPr/>
        </p:nvCxnSpPr>
        <p:spPr>
          <a:xfrm rot="5400000">
            <a:off x="5979649" y="4962539"/>
            <a:ext cx="8967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D5846-1600-4FBF-6757-52FB8E97EA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82" y="3857601"/>
            <a:ext cx="149333" cy="279196"/>
          </a:xfrm>
          <a:prstGeom prst="rect">
            <a:avLst/>
          </a:prstGeom>
        </p:spPr>
      </p:pic>
      <p:pic>
        <p:nvPicPr>
          <p:cNvPr id="15" name="Picture 14" descr="\documentclass{article}&#10;\usepackage{amsmath,amsfonts,mathrsfs,dsfont}&#10;\pagestyle{empty}&#10;\begin{document}&#10;&#10;\[&#10;\mathbb{Z^\ell}&#10;\]&#10;\end{document}" title="IguanaTex Bitmap Display">
            <a:extLst>
              <a:ext uri="{FF2B5EF4-FFF2-40B4-BE49-F238E27FC236}">
                <a16:creationId xmlns:a16="http://schemas.microsoft.com/office/drawing/2014/main" id="{5D72DD1A-D3CE-53E8-CACE-EFDF4E7F1CE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85" y="4725339"/>
            <a:ext cx="421333" cy="402667"/>
          </a:xfrm>
          <a:prstGeom prst="rect">
            <a:avLst/>
          </a:prstGeom>
        </p:spPr>
      </p:pic>
      <p:pic>
        <p:nvPicPr>
          <p:cNvPr id="52" name="Picture 51" descr="\documentclass{article}&#10;\usepackage{amsmath,amsfonts,mathrsfs,dsfont}&#10;\pagestyle{empty}&#10;\begin{document}&#10;&#10;\[&#10;\mathbb{T^\ell}  &#10;\]&#10;\end{document}" title="IguanaTex Bitmap Display">
            <a:extLst>
              <a:ext uri="{FF2B5EF4-FFF2-40B4-BE49-F238E27FC236}">
                <a16:creationId xmlns:a16="http://schemas.microsoft.com/office/drawing/2014/main" id="{0C041363-235B-5CAD-6309-11EE444F995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43" y="5721369"/>
            <a:ext cx="418666" cy="4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E65F1-575D-A15D-A001-38FF78CAE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8" t="11028" r="17579" b="8692"/>
          <a:stretch/>
        </p:blipFill>
        <p:spPr>
          <a:xfrm>
            <a:off x="-52304" y="-4552"/>
            <a:ext cx="12299194" cy="6334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7C991-63D7-2DE5-275B-3BB875C6A650}"/>
              </a:ext>
            </a:extLst>
          </p:cNvPr>
          <p:cNvSpPr txBox="1"/>
          <p:nvPr/>
        </p:nvSpPr>
        <p:spPr>
          <a:xfrm>
            <a:off x="88096" y="3190036"/>
            <a:ext cx="5746174" cy="4662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https://github.com/scikit-tda/DREiMac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4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8D479-6E73-409D-B358-F0172166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0" y="1283935"/>
            <a:ext cx="12001990" cy="42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058" y="597267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Projective coordinates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BED20-2F74-459A-AAB2-8DBD1082304D}"/>
              </a:ext>
            </a:extLst>
          </p:cNvPr>
          <p:cNvSpPr txBox="1"/>
          <p:nvPr/>
        </p:nvSpPr>
        <p:spPr>
          <a:xfrm>
            <a:off x="3461047" y="6440690"/>
            <a:ext cx="87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Multiscale Projective Coordinates via Persistent </a:t>
            </a:r>
            <a:r>
              <a:rPr lang="en-US" sz="2000" i="1" dirty="0" err="1"/>
              <a:t>Cohomology</a:t>
            </a:r>
            <a:r>
              <a:rPr lang="en-US" sz="2000" i="1" dirty="0"/>
              <a:t>, </a:t>
            </a:r>
            <a:r>
              <a:rPr lang="en-US" sz="2000" dirty="0"/>
              <a:t>J. </a:t>
            </a:r>
            <a:r>
              <a:rPr lang="en-US" sz="2000" dirty="0" err="1"/>
              <a:t>Perea</a:t>
            </a:r>
            <a:r>
              <a:rPr lang="en-US" sz="2000" dirty="0"/>
              <a:t>, </a:t>
            </a:r>
            <a:r>
              <a:rPr lang="en-US" sz="2000" b="1" dirty="0"/>
              <a:t>D&amp;CG</a:t>
            </a:r>
            <a:r>
              <a:rPr lang="en-US" sz="2000" dirty="0"/>
              <a:t>, 2018</a:t>
            </a:r>
            <a:endParaRPr lang="es-CO" sz="2000" dirty="0"/>
          </a:p>
        </p:txBody>
      </p:sp>
      <p:pic>
        <p:nvPicPr>
          <p:cNvPr id="57" name="Picture 56" descr="\documentclass{article}&#10;\usepackage{amsmath,amsfonts,mathrsfs,dsfont}&#10;\pagestyle{empty}&#10;\begin{document}&#10;&#10;\[&#10;[\theta]&#10;\in&#10;PH^1(\mathcal{R}(L);\mathbb{Z}_2)&#10;\]&#10;\end{document}" title="IguanaTex Bitmap Display">
            <a:extLst>
              <a:ext uri="{FF2B5EF4-FFF2-40B4-BE49-F238E27FC236}">
                <a16:creationId xmlns:a16="http://schemas.microsoft.com/office/drawing/2014/main" id="{4256810D-ABA5-253F-E655-233F26EFD9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1" y="3591120"/>
            <a:ext cx="3558785" cy="455758"/>
          </a:xfrm>
          <a:prstGeom prst="rect">
            <a:avLst/>
          </a:prstGeom>
        </p:spPr>
      </p:pic>
      <p:sp>
        <p:nvSpPr>
          <p:cNvPr id="3" name="Right Arrow 8">
            <a:extLst>
              <a:ext uri="{FF2B5EF4-FFF2-40B4-BE49-F238E27FC236}">
                <a16:creationId xmlns:a16="http://schemas.microsoft.com/office/drawing/2014/main" id="{0A129EC8-6BF9-ECE7-F997-250E100CD11C}"/>
              </a:ext>
            </a:extLst>
          </p:cNvPr>
          <p:cNvSpPr/>
          <p:nvPr/>
        </p:nvSpPr>
        <p:spPr>
          <a:xfrm>
            <a:off x="5340324" y="3621754"/>
            <a:ext cx="781114" cy="341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\documentclass{article}&#10;\usepackage{amsmath,amsfonts,mathrsfs,dsfont}&#10;\pagestyle{empty}&#10;\begin{document}&#10;&#10;\[&#10;f_\theta: &#10;L^{(\alpha)}&#10;\longrightarrow&#10;\mathbb{R}\mathbf{P}^N&#10;\]&#10;\end{document}" title="IguanaTex Bitmap Display">
            <a:extLst>
              <a:ext uri="{FF2B5EF4-FFF2-40B4-BE49-F238E27FC236}">
                <a16:creationId xmlns:a16="http://schemas.microsoft.com/office/drawing/2014/main" id="{2C533270-7C80-4B7F-6388-8BE5CEE2DE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21" y="3549828"/>
            <a:ext cx="3517334" cy="50666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082DD-BCF8-B8CA-FF70-909D70D26D1A}"/>
              </a:ext>
            </a:extLst>
          </p:cNvPr>
          <p:cNvCxnSpPr>
            <a:cxnSpLocks/>
          </p:cNvCxnSpPr>
          <p:nvPr/>
        </p:nvCxnSpPr>
        <p:spPr>
          <a:xfrm flipH="1">
            <a:off x="1567395" y="4056494"/>
            <a:ext cx="1482129" cy="574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41DF04-4CA5-E5D8-7765-8820C6C248BF}"/>
              </a:ext>
            </a:extLst>
          </p:cNvPr>
          <p:cNvSpPr txBox="1"/>
          <p:nvPr/>
        </p:nvSpPr>
        <p:spPr>
          <a:xfrm>
            <a:off x="55510" y="4502349"/>
            <a:ext cx="1607235" cy="38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Rips filtration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A2261B-5F9C-7F98-5753-AE3C1B1048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0" t="-19396" r="1" b="-1"/>
          <a:stretch/>
        </p:blipFill>
        <p:spPr>
          <a:xfrm>
            <a:off x="2754453" y="5113028"/>
            <a:ext cx="2774634" cy="455758"/>
          </a:xfrm>
          <a:prstGeom prst="rect">
            <a:avLst/>
          </a:prstGeom>
        </p:spPr>
      </p:pic>
      <p:pic>
        <p:nvPicPr>
          <p:cNvPr id="41" name="Picture 40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left\{ m \in \mathbb{M} \, : \, \mathbf{d}(m, L) &lt; \alpha \right\}&#10;\]&#10;\end{document}" title="IguanaTex Bitmap Display">
            <a:extLst>
              <a:ext uri="{FF2B5EF4-FFF2-40B4-BE49-F238E27FC236}">
                <a16:creationId xmlns:a16="http://schemas.microsoft.com/office/drawing/2014/main" id="{6267193E-D12D-8531-3FDD-9FA501F538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50" y="2516470"/>
            <a:ext cx="3707736" cy="356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B10F1-715A-75C7-95FC-92898F2026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1251" y="3155740"/>
            <a:ext cx="236800" cy="83200"/>
          </a:xfrm>
          <a:prstGeom prst="rect">
            <a:avLst/>
          </a:prstGeom>
        </p:spPr>
      </p:pic>
      <p:pic>
        <p:nvPicPr>
          <p:cNvPr id="47" name="Picture 46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max\Big\{\mathsf{birth}(\theta), d_H(X,L)\Big\} &lt; \alpha &lt; \frac{\mathsf{death}(\theta)}{2}&#10;\]&#10;\end{document}" title="IguanaTex Bitmap Display">
            <a:extLst>
              <a:ext uri="{FF2B5EF4-FFF2-40B4-BE49-F238E27FC236}">
                <a16:creationId xmlns:a16="http://schemas.microsoft.com/office/drawing/2014/main" id="{4BF6F480-D85C-A6E3-C48B-5F96E626AA4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14" y="4481528"/>
            <a:ext cx="4811621" cy="56258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5803BE-E917-8B4C-4BC6-250299262DBF}"/>
              </a:ext>
            </a:extLst>
          </p:cNvPr>
          <p:cNvCxnSpPr>
            <a:cxnSpLocks/>
          </p:cNvCxnSpPr>
          <p:nvPr/>
        </p:nvCxnSpPr>
        <p:spPr>
          <a:xfrm flipH="1">
            <a:off x="3049524" y="4064510"/>
            <a:ext cx="446048" cy="10485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23364E-452F-29C1-D9AA-67B9E2321F49}"/>
              </a:ext>
            </a:extLst>
          </p:cNvPr>
          <p:cNvSpPr txBox="1"/>
          <p:nvPr/>
        </p:nvSpPr>
        <p:spPr>
          <a:xfrm>
            <a:off x="1442289" y="5366215"/>
            <a:ext cx="1607235" cy="38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8E1F90-8FE7-2A5A-F27E-1164398E5017}"/>
              </a:ext>
            </a:extLst>
          </p:cNvPr>
          <p:cNvSpPr txBox="1"/>
          <p:nvPr/>
        </p:nvSpPr>
        <p:spPr>
          <a:xfrm>
            <a:off x="3338152" y="4828046"/>
            <a:ext cx="1607235" cy="38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p:pic>
        <p:nvPicPr>
          <p:cNvPr id="55" name="Picture 54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N = |L| - 1&#10;\]&#10;\end{document}" title="IguanaTex Bitmap Display">
            <a:extLst>
              <a:ext uri="{FF2B5EF4-FFF2-40B4-BE49-F238E27FC236}">
                <a16:creationId xmlns:a16="http://schemas.microsoft.com/office/drawing/2014/main" id="{72929C68-BC95-98EE-20D7-54EACDE22F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80" y="5410809"/>
            <a:ext cx="1287619" cy="25447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2A7F333-2B4D-743F-F585-09DAE653ED08}"/>
              </a:ext>
            </a:extLst>
          </p:cNvPr>
          <p:cNvGrpSpPr/>
          <p:nvPr/>
        </p:nvGrpSpPr>
        <p:grpSpPr>
          <a:xfrm>
            <a:off x="610848" y="1514399"/>
            <a:ext cx="5003567" cy="944218"/>
            <a:chOff x="610848" y="1514399"/>
            <a:chExt cx="5003567" cy="944218"/>
          </a:xfrm>
        </p:grpSpPr>
        <p:pic>
          <p:nvPicPr>
            <p:cNvPr id="61" name="Picture 60" descr="\documentclass{article}&#10;\usepackage{amsmath,amsfonts,mathrsfs,dsfont}&#10;\pagestyle{empty}&#10;\begin{document}&#10;&#10;\[&#10;H^1(B;\mathbb{Z}_2)&#10;\cong&#10;[B, \mathbb{R}\mathbf{P}^\infty]&#10;\]&#10;\end{document}" title="IguanaTex Bitmap Display">
              <a:extLst>
                <a:ext uri="{FF2B5EF4-FFF2-40B4-BE49-F238E27FC236}">
                  <a16:creationId xmlns:a16="http://schemas.microsoft.com/office/drawing/2014/main" id="{3B56C2F6-4D4B-9A04-6915-DCFD268B0FA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28" y="1750066"/>
              <a:ext cx="4362668" cy="501334"/>
            </a:xfrm>
            <a:prstGeom prst="rect">
              <a:avLst/>
            </a:prstGeom>
          </p:spPr>
        </p:pic>
        <p:sp>
          <p:nvSpPr>
            <p:cNvPr id="62" name="Rounded Rectangle 2">
              <a:extLst>
                <a:ext uri="{FF2B5EF4-FFF2-40B4-BE49-F238E27FC236}">
                  <a16:creationId xmlns:a16="http://schemas.microsoft.com/office/drawing/2014/main" id="{6A6B9759-C44F-880E-AE0A-AA71A9731ADF}"/>
                </a:ext>
              </a:extLst>
            </p:cNvPr>
            <p:cNvSpPr/>
            <p:nvPr/>
          </p:nvSpPr>
          <p:spPr>
            <a:xfrm>
              <a:off x="610848" y="1514399"/>
              <a:ext cx="5003567" cy="94421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11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025F4F-FE16-44A9-AFAC-79FEBE26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430932"/>
            <a:ext cx="5715000" cy="232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22377-3817-4FB0-9D1A-AC2965F94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2950601"/>
            <a:ext cx="57150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0B5E3-7A56-4E24-BE67-F92666974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4947912"/>
            <a:ext cx="5715000" cy="1123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861C9-0252-46C7-AB64-7690A4CEA7C8}"/>
              </a:ext>
            </a:extLst>
          </p:cNvPr>
          <p:cNvSpPr txBox="1"/>
          <p:nvPr/>
        </p:nvSpPr>
        <p:spPr>
          <a:xfrm>
            <a:off x="3461047" y="6440690"/>
            <a:ext cx="87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Multiscale Projective Coordinates via Persistent </a:t>
            </a:r>
            <a:r>
              <a:rPr lang="en-US" sz="2000" i="1" dirty="0" err="1"/>
              <a:t>Cohomology</a:t>
            </a:r>
            <a:r>
              <a:rPr lang="en-US" sz="2000" i="1" dirty="0"/>
              <a:t>, </a:t>
            </a:r>
            <a:r>
              <a:rPr lang="en-US" sz="2000" dirty="0"/>
              <a:t>J. </a:t>
            </a:r>
            <a:r>
              <a:rPr lang="en-US" sz="2000" dirty="0" err="1"/>
              <a:t>Perea</a:t>
            </a:r>
            <a:r>
              <a:rPr lang="en-US" sz="2000" dirty="0"/>
              <a:t>, </a:t>
            </a:r>
            <a:r>
              <a:rPr lang="en-US" sz="2000" b="1" dirty="0"/>
              <a:t>D&amp;CG</a:t>
            </a:r>
            <a:r>
              <a:rPr lang="en-US" sz="2000" dirty="0"/>
              <a:t>, 2018</a:t>
            </a:r>
            <a:endParaRPr lang="es-CO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22260E-8975-362F-15E3-F68CFC016D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t="3804" r="38647" b="58784"/>
          <a:stretch/>
        </p:blipFill>
        <p:spPr>
          <a:xfrm>
            <a:off x="562377" y="3429000"/>
            <a:ext cx="3906980" cy="2202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CD9734-A470-E146-EFCE-BC0E8328407A}"/>
              </a:ext>
            </a:extLst>
          </p:cNvPr>
          <p:cNvSpPr txBox="1"/>
          <p:nvPr/>
        </p:nvSpPr>
        <p:spPr>
          <a:xfrm>
            <a:off x="2071255" y="1924201"/>
            <a:ext cx="2653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 × 7 grey-scale images of a line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937E4A-8505-C39C-87FE-C11906C0E4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" y="2119110"/>
            <a:ext cx="1218131" cy="441181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D861678A-6771-FADA-058E-A4A20E89B042}"/>
              </a:ext>
            </a:extLst>
          </p:cNvPr>
          <p:cNvSpPr/>
          <p:nvPr/>
        </p:nvSpPr>
        <p:spPr>
          <a:xfrm rot="1995411">
            <a:off x="9683936" y="3783611"/>
            <a:ext cx="202985" cy="38762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6A15-A11B-ABF3-5957-8522D9481575}"/>
              </a:ext>
            </a:extLst>
          </p:cNvPr>
          <p:cNvSpPr txBox="1"/>
          <p:nvPr/>
        </p:nvSpPr>
        <p:spPr>
          <a:xfrm>
            <a:off x="9594272" y="3456993"/>
            <a:ext cx="8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THiS</a:t>
            </a:r>
            <a:r>
              <a:rPr 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75522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025F4F-FE16-44A9-AFAC-79FEBE266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430932"/>
            <a:ext cx="5715000" cy="232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22377-3817-4FB0-9D1A-AC2965F94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2950601"/>
            <a:ext cx="57150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0B5E3-7A56-4E24-BE67-F92666974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4947912"/>
            <a:ext cx="5715000" cy="1123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861C9-0252-46C7-AB64-7690A4CEA7C8}"/>
              </a:ext>
            </a:extLst>
          </p:cNvPr>
          <p:cNvSpPr txBox="1"/>
          <p:nvPr/>
        </p:nvSpPr>
        <p:spPr>
          <a:xfrm>
            <a:off x="3461047" y="6440690"/>
            <a:ext cx="87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Multiscale Projective Coordinates via Persistent </a:t>
            </a:r>
            <a:r>
              <a:rPr lang="en-US" sz="2000" i="1" dirty="0" err="1"/>
              <a:t>Cohomology</a:t>
            </a:r>
            <a:r>
              <a:rPr lang="en-US" sz="2000" i="1" dirty="0"/>
              <a:t>, </a:t>
            </a:r>
            <a:r>
              <a:rPr lang="en-US" sz="2000" dirty="0"/>
              <a:t>J. </a:t>
            </a:r>
            <a:r>
              <a:rPr lang="en-US" sz="2000" dirty="0" err="1"/>
              <a:t>Perea</a:t>
            </a:r>
            <a:r>
              <a:rPr lang="en-US" sz="2000" dirty="0"/>
              <a:t>, </a:t>
            </a:r>
            <a:r>
              <a:rPr lang="en-US" sz="2000" b="1" dirty="0"/>
              <a:t>D&amp;CG</a:t>
            </a:r>
            <a:r>
              <a:rPr lang="en-US" sz="2000" dirty="0"/>
              <a:t>, 2018</a:t>
            </a:r>
            <a:endParaRPr lang="es-CO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531A6-0245-3DA4-430E-35425318D8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t="3804" r="38647" b="58784"/>
          <a:stretch/>
        </p:blipFill>
        <p:spPr>
          <a:xfrm>
            <a:off x="562377" y="3429000"/>
            <a:ext cx="3906980" cy="2202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01E3A0-D013-897D-480E-67F28036032F}"/>
              </a:ext>
            </a:extLst>
          </p:cNvPr>
          <p:cNvSpPr txBox="1"/>
          <p:nvPr/>
        </p:nvSpPr>
        <p:spPr>
          <a:xfrm>
            <a:off x="322986" y="711454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Projective coordinates </a:t>
            </a:r>
          </a:p>
        </p:txBody>
      </p:sp>
      <p:pic>
        <p:nvPicPr>
          <p:cNvPr id="3" name="Picture 2" descr="\documentclass{article}&#10;\usepackage{amsmath,amsfonts,mathrsfs,dsfont}&#10;\pagestyle{empty}&#10;\begin{document}&#10;&#10;\[&#10;[\theta]&#10;\in&#10;PH^1(\mathcal{R}(L);\mathbb{Z}_2)&#10;\]&#10;\end{document}" title="IguanaTex Bitmap Display">
            <a:extLst>
              <a:ext uri="{FF2B5EF4-FFF2-40B4-BE49-F238E27FC236}">
                <a16:creationId xmlns:a16="http://schemas.microsoft.com/office/drawing/2014/main" id="{E23404BA-C636-63BA-86A2-CD28231A1D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7" y="1659132"/>
            <a:ext cx="3558787" cy="455758"/>
          </a:xfrm>
          <a:prstGeom prst="rect">
            <a:avLst/>
          </a:prstGeom>
        </p:spPr>
      </p:pic>
      <p:sp>
        <p:nvSpPr>
          <p:cNvPr id="17" name="Right Arrow 8">
            <a:extLst>
              <a:ext uri="{FF2B5EF4-FFF2-40B4-BE49-F238E27FC236}">
                <a16:creationId xmlns:a16="http://schemas.microsoft.com/office/drawing/2014/main" id="{DC51E371-EC07-DEB7-9B7D-22911A35CDA2}"/>
              </a:ext>
            </a:extLst>
          </p:cNvPr>
          <p:cNvSpPr/>
          <p:nvPr/>
        </p:nvSpPr>
        <p:spPr>
          <a:xfrm rot="5400000">
            <a:off x="2339020" y="2306642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,amsfonts,mathrsfs,dsfont}&#10;\pagestyle{empty}&#10;\begin{document}&#10;&#10;\[&#10;f_\theta: &#10;L^{(\alpha)}&#10;\longrightarrow &#10;\mathbb{R}\mathbf{P}^N&#10;\]&#10;\end{document}" title="IguanaTex Bitmap Display">
            <a:extLst>
              <a:ext uri="{FF2B5EF4-FFF2-40B4-BE49-F238E27FC236}">
                <a16:creationId xmlns:a16="http://schemas.microsoft.com/office/drawing/2014/main" id="{E3BF2F6B-C1C0-A176-15CE-E4095E864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1" y="2790622"/>
            <a:ext cx="3517332" cy="506667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0715E2DD-FEE4-4B06-CBD8-93C8DEF0EFE8}"/>
              </a:ext>
            </a:extLst>
          </p:cNvPr>
          <p:cNvSpPr/>
          <p:nvPr/>
        </p:nvSpPr>
        <p:spPr>
          <a:xfrm rot="1995411">
            <a:off x="9683936" y="3783611"/>
            <a:ext cx="202985" cy="38762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091FF-86AF-B923-4661-C1804299DA60}"/>
              </a:ext>
            </a:extLst>
          </p:cNvPr>
          <p:cNvSpPr txBox="1"/>
          <p:nvPr/>
        </p:nvSpPr>
        <p:spPr>
          <a:xfrm>
            <a:off x="9594272" y="3456993"/>
            <a:ext cx="8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THiS</a:t>
            </a:r>
            <a:r>
              <a:rPr 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176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5867D-903E-46FC-A075-1009379F1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9843" b="8287"/>
          <a:stretch/>
        </p:blipFill>
        <p:spPr>
          <a:xfrm>
            <a:off x="49492" y="1173667"/>
            <a:ext cx="12093016" cy="4824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1478E-FCF3-4FF2-8EF9-95489F0D05CD}"/>
              </a:ext>
            </a:extLst>
          </p:cNvPr>
          <p:cNvSpPr txBox="1"/>
          <p:nvPr/>
        </p:nvSpPr>
        <p:spPr>
          <a:xfrm>
            <a:off x="5540213" y="6277000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AE928-7BFE-4BDF-8B20-87BA1196E826}"/>
              </a:ext>
            </a:extLst>
          </p:cNvPr>
          <p:cNvSpPr txBox="1"/>
          <p:nvPr/>
        </p:nvSpPr>
        <p:spPr>
          <a:xfrm>
            <a:off x="182842" y="111452"/>
            <a:ext cx="279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5198D-51BE-5F87-C967-8917CE3F4497}"/>
              </a:ext>
            </a:extLst>
          </p:cNvPr>
          <p:cNvSpPr txBox="1"/>
          <p:nvPr/>
        </p:nvSpPr>
        <p:spPr>
          <a:xfrm>
            <a:off x="4740252" y="483751"/>
            <a:ext cx="165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021A1-29BC-0159-6944-20ADC7EA8B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12" y="583121"/>
            <a:ext cx="1655466" cy="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025F4F-FE16-44A9-AFAC-79FEBE266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430932"/>
            <a:ext cx="5715000" cy="232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22377-3817-4FB0-9D1A-AC2965F94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2950601"/>
            <a:ext cx="57150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0B5E3-7A56-4E24-BE67-F926669742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42" y="4947912"/>
            <a:ext cx="5715000" cy="1123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861C9-0252-46C7-AB64-7690A4CEA7C8}"/>
              </a:ext>
            </a:extLst>
          </p:cNvPr>
          <p:cNvSpPr txBox="1"/>
          <p:nvPr/>
        </p:nvSpPr>
        <p:spPr>
          <a:xfrm>
            <a:off x="3461047" y="6440690"/>
            <a:ext cx="87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Multiscale Projective Coordinates via Persistent </a:t>
            </a:r>
            <a:r>
              <a:rPr lang="en-US" sz="2000" i="1" dirty="0" err="1"/>
              <a:t>Cohomology</a:t>
            </a:r>
            <a:r>
              <a:rPr lang="en-US" sz="2000" i="1" dirty="0"/>
              <a:t>, </a:t>
            </a:r>
            <a:r>
              <a:rPr lang="en-US" sz="2000" dirty="0"/>
              <a:t>J. </a:t>
            </a:r>
            <a:r>
              <a:rPr lang="en-US" sz="2000" dirty="0" err="1"/>
              <a:t>Perea</a:t>
            </a:r>
            <a:r>
              <a:rPr lang="en-US" sz="2000" dirty="0"/>
              <a:t>, </a:t>
            </a:r>
            <a:r>
              <a:rPr lang="en-US" sz="2000" b="1" dirty="0"/>
              <a:t>D&amp;CG</a:t>
            </a:r>
            <a:r>
              <a:rPr lang="en-US" sz="2000" dirty="0"/>
              <a:t>, 2018</a:t>
            </a:r>
            <a:endParaRPr lang="es-CO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1E3A0-D013-897D-480E-67F28036032F}"/>
              </a:ext>
            </a:extLst>
          </p:cNvPr>
          <p:cNvSpPr txBox="1"/>
          <p:nvPr/>
        </p:nvSpPr>
        <p:spPr>
          <a:xfrm>
            <a:off x="322986" y="711454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Projective coordinates </a:t>
            </a:r>
          </a:p>
        </p:txBody>
      </p:sp>
      <p:pic>
        <p:nvPicPr>
          <p:cNvPr id="3" name="Picture 2" descr="\documentclass{article}&#10;\usepackage{amsmath,amsfonts,mathrsfs,dsfont}&#10;\pagestyle{empty}&#10;\begin{document}&#10;&#10;\[&#10;[\theta]&#10;\in&#10;PH^1(\mathcal{R}(L);\mathbb{Z}_2)&#10;\]&#10;\end{document}" title="IguanaTex Bitmap Display">
            <a:extLst>
              <a:ext uri="{FF2B5EF4-FFF2-40B4-BE49-F238E27FC236}">
                <a16:creationId xmlns:a16="http://schemas.microsoft.com/office/drawing/2014/main" id="{E23404BA-C636-63BA-86A2-CD28231A1D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7" y="1659132"/>
            <a:ext cx="3558787" cy="455758"/>
          </a:xfrm>
          <a:prstGeom prst="rect">
            <a:avLst/>
          </a:prstGeom>
        </p:spPr>
      </p:pic>
      <p:sp>
        <p:nvSpPr>
          <p:cNvPr id="17" name="Right Arrow 8">
            <a:extLst>
              <a:ext uri="{FF2B5EF4-FFF2-40B4-BE49-F238E27FC236}">
                <a16:creationId xmlns:a16="http://schemas.microsoft.com/office/drawing/2014/main" id="{DC51E371-EC07-DEB7-9B7D-22911A35CDA2}"/>
              </a:ext>
            </a:extLst>
          </p:cNvPr>
          <p:cNvSpPr/>
          <p:nvPr/>
        </p:nvSpPr>
        <p:spPr>
          <a:xfrm rot="5400000">
            <a:off x="2339020" y="2306642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,amsfonts,mathrsfs,dsfont}&#10;\pagestyle{empty}&#10;\begin{document}&#10;&#10;\[&#10;f_\theta: &#10;L^{(\alpha)}&#10;\longrightarrow &#10;\mathbb{R}\mathbf{P}^N&#10;\]&#10;\end{document}" title="IguanaTex Bitmap Display">
            <a:extLst>
              <a:ext uri="{FF2B5EF4-FFF2-40B4-BE49-F238E27FC236}">
                <a16:creationId xmlns:a16="http://schemas.microsoft.com/office/drawing/2014/main" id="{E3BF2F6B-C1C0-A176-15CE-E4095E864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1" y="2790622"/>
            <a:ext cx="3517332" cy="506667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0715E2DD-FEE4-4B06-CBD8-93C8DEF0EFE8}"/>
              </a:ext>
            </a:extLst>
          </p:cNvPr>
          <p:cNvSpPr/>
          <p:nvPr/>
        </p:nvSpPr>
        <p:spPr>
          <a:xfrm rot="1995411">
            <a:off x="9683936" y="3783611"/>
            <a:ext cx="202985" cy="38762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091FF-86AF-B923-4661-C1804299DA60}"/>
              </a:ext>
            </a:extLst>
          </p:cNvPr>
          <p:cNvSpPr txBox="1"/>
          <p:nvPr/>
        </p:nvSpPr>
        <p:spPr>
          <a:xfrm>
            <a:off x="9594272" y="3456993"/>
            <a:ext cx="8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THiS</a:t>
            </a:r>
            <a:r>
              <a:rPr 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</a:rPr>
              <a:t>!!</a:t>
            </a:r>
          </a:p>
        </p:txBody>
      </p:sp>
      <p:sp>
        <p:nvSpPr>
          <p:cNvPr id="2" name="Right Arrow 8">
            <a:extLst>
              <a:ext uri="{FF2B5EF4-FFF2-40B4-BE49-F238E27FC236}">
                <a16:creationId xmlns:a16="http://schemas.microsoft.com/office/drawing/2014/main" id="{186A38C9-9B71-11EF-32BE-E065E62D1D81}"/>
              </a:ext>
            </a:extLst>
          </p:cNvPr>
          <p:cNvSpPr/>
          <p:nvPr/>
        </p:nvSpPr>
        <p:spPr>
          <a:xfrm rot="5400000">
            <a:off x="2339020" y="3903796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1EB0F-6D33-4148-AD48-2F7086E00C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9" y="4625845"/>
            <a:ext cx="1277761" cy="525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015AC-91E8-10B5-D870-42076FFD8169}"/>
              </a:ext>
            </a:extLst>
          </p:cNvPr>
          <p:cNvSpPr txBox="1"/>
          <p:nvPr/>
        </p:nvSpPr>
        <p:spPr>
          <a:xfrm>
            <a:off x="2230575" y="4502431"/>
            <a:ext cx="393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Supports a version of Principal Component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401EA-0209-ECEC-8D7F-F9B4E7FA5DEE}"/>
              </a:ext>
            </a:extLst>
          </p:cNvPr>
          <p:cNvSpPr txBox="1"/>
          <p:nvPr/>
        </p:nvSpPr>
        <p:spPr>
          <a:xfrm>
            <a:off x="1223959" y="544041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(Projective PCA)</a:t>
            </a:r>
          </a:p>
        </p:txBody>
      </p:sp>
    </p:spTree>
    <p:extLst>
      <p:ext uri="{BB962C8B-B14F-4D97-AF65-F5344CB8AC3E}">
        <p14:creationId xmlns:p14="http://schemas.microsoft.com/office/powerpoint/2010/main" val="61320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9633" r="31972"/>
          <a:stretch/>
        </p:blipFill>
        <p:spPr>
          <a:xfrm>
            <a:off x="5331853" y="143469"/>
            <a:ext cx="6297770" cy="624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20FC1-C971-4353-A4F0-7D339A16AC3A}"/>
              </a:ext>
            </a:extLst>
          </p:cNvPr>
          <p:cNvSpPr txBox="1"/>
          <p:nvPr/>
        </p:nvSpPr>
        <p:spPr>
          <a:xfrm>
            <a:off x="322986" y="711454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Projective coordinates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18983-5C21-4E97-A62C-B24033BB4752}"/>
              </a:ext>
            </a:extLst>
          </p:cNvPr>
          <p:cNvSpPr txBox="1"/>
          <p:nvPr/>
        </p:nvSpPr>
        <p:spPr>
          <a:xfrm>
            <a:off x="3461047" y="6440690"/>
            <a:ext cx="87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Multiscale Projective Coordinates via Persistent </a:t>
            </a:r>
            <a:r>
              <a:rPr lang="en-US" sz="2000" i="1" dirty="0" err="1"/>
              <a:t>Cohomology</a:t>
            </a:r>
            <a:r>
              <a:rPr lang="en-US" sz="2000" i="1" dirty="0"/>
              <a:t>, </a:t>
            </a:r>
            <a:r>
              <a:rPr lang="en-US" sz="2000" dirty="0"/>
              <a:t>J. </a:t>
            </a:r>
            <a:r>
              <a:rPr lang="en-US" sz="2000" dirty="0" err="1"/>
              <a:t>Perea</a:t>
            </a:r>
            <a:r>
              <a:rPr lang="en-US" sz="2000" dirty="0"/>
              <a:t>, </a:t>
            </a:r>
            <a:r>
              <a:rPr lang="en-US" sz="2000" b="1" dirty="0"/>
              <a:t>D&amp;CG</a:t>
            </a:r>
            <a:r>
              <a:rPr lang="en-US" sz="2000" dirty="0"/>
              <a:t>, 2018</a:t>
            </a:r>
            <a:endParaRPr lang="es-CO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4BD74-5EF0-C3BB-FD4F-1B43DA2F5B4D}"/>
              </a:ext>
            </a:extLst>
          </p:cNvPr>
          <p:cNvSpPr txBox="1"/>
          <p:nvPr/>
        </p:nvSpPr>
        <p:spPr>
          <a:xfrm>
            <a:off x="8480738" y="3209574"/>
            <a:ext cx="2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Variance: Projective PCA</a:t>
            </a:r>
          </a:p>
        </p:txBody>
      </p:sp>
      <p:pic>
        <p:nvPicPr>
          <p:cNvPr id="4" name="Picture 3" descr="\documentclass{article}&#10;\usepackage{amsmath,amsfonts,mathrsfs,dsfont}&#10;\pagestyle{empty}&#10;\begin{document}&#10;&#10;\[&#10;[\theta]&#10;\in&#10;PH^1(\mathcal{R}(L);\mathbb{Z}_2)&#10;\]&#10;\end{document}" title="IguanaTex Bitmap Display">
            <a:extLst>
              <a:ext uri="{FF2B5EF4-FFF2-40B4-BE49-F238E27FC236}">
                <a16:creationId xmlns:a16="http://schemas.microsoft.com/office/drawing/2014/main" id="{0B845A20-44E3-F4E3-DAAD-128F5B569E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7" y="1659132"/>
            <a:ext cx="3558787" cy="455758"/>
          </a:xfrm>
          <a:prstGeom prst="rect">
            <a:avLst/>
          </a:prstGeom>
        </p:spPr>
      </p:pic>
      <p:sp>
        <p:nvSpPr>
          <p:cNvPr id="5" name="Right Arrow 8">
            <a:extLst>
              <a:ext uri="{FF2B5EF4-FFF2-40B4-BE49-F238E27FC236}">
                <a16:creationId xmlns:a16="http://schemas.microsoft.com/office/drawing/2014/main" id="{D3879F16-5CBD-67C1-701A-68D6F9133089}"/>
              </a:ext>
            </a:extLst>
          </p:cNvPr>
          <p:cNvSpPr/>
          <p:nvPr/>
        </p:nvSpPr>
        <p:spPr>
          <a:xfrm rot="5400000">
            <a:off x="2339020" y="2306642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,amsfonts,mathrsfs,dsfont}&#10;\pagestyle{empty}&#10;\begin{document}&#10;&#10;\[&#10;f_\theta: &#10;L^{(\alpha)}&#10;\longrightarrow &#10;\mathbb{R}\mathbf{P}^N&#10;\]&#10;\end{document}" title="IguanaTex Bitmap Display">
            <a:extLst>
              <a:ext uri="{FF2B5EF4-FFF2-40B4-BE49-F238E27FC236}">
                <a16:creationId xmlns:a16="http://schemas.microsoft.com/office/drawing/2014/main" id="{15157576-9F79-D9B7-1FE7-89E477CBA2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1" y="2790622"/>
            <a:ext cx="3517332" cy="506667"/>
          </a:xfrm>
          <a:prstGeom prst="rect">
            <a:avLst/>
          </a:prstGeom>
        </p:spPr>
      </p:pic>
      <p:sp>
        <p:nvSpPr>
          <p:cNvPr id="8" name="Right Arrow 8">
            <a:extLst>
              <a:ext uri="{FF2B5EF4-FFF2-40B4-BE49-F238E27FC236}">
                <a16:creationId xmlns:a16="http://schemas.microsoft.com/office/drawing/2014/main" id="{AB567237-46AB-8622-1572-8DBE4A183699}"/>
              </a:ext>
            </a:extLst>
          </p:cNvPr>
          <p:cNvSpPr/>
          <p:nvPr/>
        </p:nvSpPr>
        <p:spPr>
          <a:xfrm rot="5400000">
            <a:off x="2339020" y="3903796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67490-F03B-5E7A-27CD-655D3FC803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9" y="4625845"/>
            <a:ext cx="1277761" cy="52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9DCD1-ADC6-9D01-7DDE-3B251DA05147}"/>
              </a:ext>
            </a:extLst>
          </p:cNvPr>
          <p:cNvSpPr txBox="1"/>
          <p:nvPr/>
        </p:nvSpPr>
        <p:spPr>
          <a:xfrm>
            <a:off x="2230575" y="4502431"/>
            <a:ext cx="393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Supports a version of Principal Component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1048B-7114-D3B6-2FA8-EFBFBE1D473D}"/>
              </a:ext>
            </a:extLst>
          </p:cNvPr>
          <p:cNvSpPr txBox="1"/>
          <p:nvPr/>
        </p:nvSpPr>
        <p:spPr>
          <a:xfrm>
            <a:off x="1223959" y="544041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(Projective PCA)</a:t>
            </a:r>
          </a:p>
        </p:txBody>
      </p:sp>
    </p:spTree>
    <p:extLst>
      <p:ext uri="{BB962C8B-B14F-4D97-AF65-F5344CB8AC3E}">
        <p14:creationId xmlns:p14="http://schemas.microsoft.com/office/powerpoint/2010/main" val="158594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" b="2057"/>
          <a:stretch/>
        </p:blipFill>
        <p:spPr>
          <a:xfrm>
            <a:off x="5500255" y="243890"/>
            <a:ext cx="6303817" cy="604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85" y="402195"/>
            <a:ext cx="1120140" cy="544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93569" y="5415417"/>
            <a:ext cx="13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</a:t>
            </a:r>
            <a:endParaRPr lang="es-CO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17278-00E4-4D55-9696-7A344096E297}"/>
              </a:ext>
            </a:extLst>
          </p:cNvPr>
          <p:cNvSpPr txBox="1"/>
          <p:nvPr/>
        </p:nvSpPr>
        <p:spPr>
          <a:xfrm>
            <a:off x="3461047" y="6440690"/>
            <a:ext cx="87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Multiscale Projective Coordinates via Persistent </a:t>
            </a:r>
            <a:r>
              <a:rPr lang="en-US" sz="2000" i="1" dirty="0" err="1"/>
              <a:t>Cohomology</a:t>
            </a:r>
            <a:r>
              <a:rPr lang="en-US" sz="2000" i="1" dirty="0"/>
              <a:t>, </a:t>
            </a:r>
            <a:r>
              <a:rPr lang="en-US" sz="2000" dirty="0"/>
              <a:t>J. </a:t>
            </a:r>
            <a:r>
              <a:rPr lang="en-US" sz="2000" dirty="0" err="1"/>
              <a:t>Perea</a:t>
            </a:r>
            <a:r>
              <a:rPr lang="en-US" sz="2000" dirty="0"/>
              <a:t>, </a:t>
            </a:r>
            <a:r>
              <a:rPr lang="en-US" sz="2000" b="1" dirty="0"/>
              <a:t>D&amp;CG</a:t>
            </a:r>
            <a:r>
              <a:rPr lang="en-US" sz="2000" dirty="0"/>
              <a:t>, 2018</a:t>
            </a:r>
            <a:endParaRPr lang="es-CO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18BE4-4697-E351-15C7-9253ACF7AECD}"/>
              </a:ext>
            </a:extLst>
          </p:cNvPr>
          <p:cNvSpPr txBox="1"/>
          <p:nvPr/>
        </p:nvSpPr>
        <p:spPr>
          <a:xfrm>
            <a:off x="322986" y="711454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Projective coordinates </a:t>
            </a:r>
          </a:p>
        </p:txBody>
      </p:sp>
      <p:pic>
        <p:nvPicPr>
          <p:cNvPr id="2" name="Picture 1" descr="\documentclass{article}&#10;\usepackage{amsmath,amsfonts,mathrsfs,dsfont}&#10;\pagestyle{empty}&#10;\begin{document}&#10;&#10;\[&#10;[\theta]&#10;\in&#10;PH^1(\mathcal{R}(L);\mathbb{Z}_2)&#10;\]&#10;\end{document}" title="IguanaTex Bitmap Display">
            <a:extLst>
              <a:ext uri="{FF2B5EF4-FFF2-40B4-BE49-F238E27FC236}">
                <a16:creationId xmlns:a16="http://schemas.microsoft.com/office/drawing/2014/main" id="{664B80BD-6588-798D-7919-B4ADE703EE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7" y="1659132"/>
            <a:ext cx="3558787" cy="455758"/>
          </a:xfrm>
          <a:prstGeom prst="rect">
            <a:avLst/>
          </a:prstGeom>
        </p:spPr>
      </p:pic>
      <p:sp>
        <p:nvSpPr>
          <p:cNvPr id="3" name="Right Arrow 8">
            <a:extLst>
              <a:ext uri="{FF2B5EF4-FFF2-40B4-BE49-F238E27FC236}">
                <a16:creationId xmlns:a16="http://schemas.microsoft.com/office/drawing/2014/main" id="{F7175D56-0AD2-88BF-D0B3-CC3A995B67B6}"/>
              </a:ext>
            </a:extLst>
          </p:cNvPr>
          <p:cNvSpPr/>
          <p:nvPr/>
        </p:nvSpPr>
        <p:spPr>
          <a:xfrm rot="5400000">
            <a:off x="2339020" y="2306642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,amsfonts,mathrsfs,dsfont}&#10;\pagestyle{empty}&#10;\begin{document}&#10;&#10;\[&#10;f_\theta: &#10;L^{(\alpha)}&#10;\longrightarrow &#10;\mathbb{R}\mathbf{P}^N&#10;\]&#10;\end{document}" title="IguanaTex Bitmap Display">
            <a:extLst>
              <a:ext uri="{FF2B5EF4-FFF2-40B4-BE49-F238E27FC236}">
                <a16:creationId xmlns:a16="http://schemas.microsoft.com/office/drawing/2014/main" id="{7FE3641E-1F6A-879D-4759-21729F9DB2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1" y="2790622"/>
            <a:ext cx="3517332" cy="506667"/>
          </a:xfrm>
          <a:prstGeom prst="rect">
            <a:avLst/>
          </a:prstGeom>
        </p:spPr>
      </p:pic>
      <p:sp>
        <p:nvSpPr>
          <p:cNvPr id="6" name="Right Arrow 8">
            <a:extLst>
              <a:ext uri="{FF2B5EF4-FFF2-40B4-BE49-F238E27FC236}">
                <a16:creationId xmlns:a16="http://schemas.microsoft.com/office/drawing/2014/main" id="{89A8168D-6819-4B6D-32B6-52B50843EB61}"/>
              </a:ext>
            </a:extLst>
          </p:cNvPr>
          <p:cNvSpPr/>
          <p:nvPr/>
        </p:nvSpPr>
        <p:spPr>
          <a:xfrm rot="5400000">
            <a:off x="2339020" y="3903796"/>
            <a:ext cx="455759" cy="29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B7934-C7D1-829B-45FD-5BA4D869731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9" y="4625845"/>
            <a:ext cx="1277761" cy="525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C8055-C72E-AE56-5F0A-26A10F051CC4}"/>
              </a:ext>
            </a:extLst>
          </p:cNvPr>
          <p:cNvSpPr txBox="1"/>
          <p:nvPr/>
        </p:nvSpPr>
        <p:spPr>
          <a:xfrm>
            <a:off x="2230575" y="4502431"/>
            <a:ext cx="393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Supports a version of Principal Component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3F48-04B0-7426-AF89-F8D0D732276B}"/>
              </a:ext>
            </a:extLst>
          </p:cNvPr>
          <p:cNvSpPr txBox="1"/>
          <p:nvPr/>
        </p:nvSpPr>
        <p:spPr>
          <a:xfrm>
            <a:off x="1223959" y="544041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(Projective PCA)</a:t>
            </a:r>
          </a:p>
        </p:txBody>
      </p:sp>
    </p:spTree>
    <p:extLst>
      <p:ext uri="{BB962C8B-B14F-4D97-AF65-F5344CB8AC3E}">
        <p14:creationId xmlns:p14="http://schemas.microsoft.com/office/powerpoint/2010/main" val="85535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317E3-EF49-473E-9294-001D9565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7" r="6198"/>
          <a:stretch/>
        </p:blipFill>
        <p:spPr>
          <a:xfrm>
            <a:off x="180846" y="2191049"/>
            <a:ext cx="11361084" cy="438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27AB7-0487-459C-B362-0C2D8A129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4" y="372362"/>
            <a:ext cx="10606587" cy="167427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E152F6-8EDC-4718-8786-D7AB81B9BA60}"/>
              </a:ext>
            </a:extLst>
          </p:cNvPr>
          <p:cNvCxnSpPr/>
          <p:nvPr/>
        </p:nvCxnSpPr>
        <p:spPr>
          <a:xfrm>
            <a:off x="327194" y="2191049"/>
            <a:ext cx="11511368" cy="0"/>
          </a:xfrm>
          <a:prstGeom prst="line">
            <a:avLst/>
          </a:prstGeom>
          <a:ln w="31750">
            <a:solidFill>
              <a:schemeClr val="bg2">
                <a:lumMod val="5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8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058" y="409815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Circular coordinates 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7D4F9E1E-C227-4D06-8CF7-D32880BD2AA2}"/>
              </a:ext>
            </a:extLst>
          </p:cNvPr>
          <p:cNvSpPr/>
          <p:nvPr/>
        </p:nvSpPr>
        <p:spPr>
          <a:xfrm>
            <a:off x="768792" y="1561071"/>
            <a:ext cx="3895517" cy="974882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\documentclass{article}&#10;\usepackage{amsmath,amsfonts,mathrsfs,dsfont}&#10;\pagestyle{empty}&#10;\begin{document}&#10;&#10;\[&#10;[\eta]&#10;\in&#10;PH^1(\mathcal{R}(L);\mathbb{Z}_p)&#10;\]&#10;\end{document}" title="IguanaTex Bitmap Display">
            <a:extLst>
              <a:ext uri="{FF2B5EF4-FFF2-40B4-BE49-F238E27FC236}">
                <a16:creationId xmlns:a16="http://schemas.microsoft.com/office/drawing/2014/main" id="{4C5DF1E4-B92F-5934-DE09-C61F18AB19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10" y="3418314"/>
            <a:ext cx="3578181" cy="470303"/>
          </a:xfrm>
          <a:prstGeom prst="rect">
            <a:avLst/>
          </a:prstGeom>
        </p:spPr>
      </p:pic>
      <p:sp>
        <p:nvSpPr>
          <p:cNvPr id="11" name="Right Arrow 8">
            <a:extLst>
              <a:ext uri="{FF2B5EF4-FFF2-40B4-BE49-F238E27FC236}">
                <a16:creationId xmlns:a16="http://schemas.microsoft.com/office/drawing/2014/main" id="{FC58A5E2-73FB-4D2F-836B-A11CDEAFAF45}"/>
              </a:ext>
            </a:extLst>
          </p:cNvPr>
          <p:cNvSpPr/>
          <p:nvPr/>
        </p:nvSpPr>
        <p:spPr>
          <a:xfrm>
            <a:off x="5664936" y="3434302"/>
            <a:ext cx="781114" cy="341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\documentclass{article}&#10;\usepackage{amsmath,amsfonts,mathrsfs,dsfont}&#10;\pagestyle{empty}&#10;\begin{document}&#10;&#10;\[&#10;f_\eta: &#10;L^{(\alpha)}&#10;\longrightarrow&#10;S^1&#10;\]&#10;\end{document}" title="IguanaTex Bitmap Display">
            <a:extLst>
              <a:ext uri="{FF2B5EF4-FFF2-40B4-BE49-F238E27FC236}">
                <a16:creationId xmlns:a16="http://schemas.microsoft.com/office/drawing/2014/main" id="{ACCE7070-0C10-3F4D-5C20-A1B484CE82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21" y="3362377"/>
            <a:ext cx="3013333" cy="5493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27B9669-0E57-45AC-9445-B519AF631C10}"/>
              </a:ext>
            </a:extLst>
          </p:cNvPr>
          <p:cNvGrpSpPr/>
          <p:nvPr/>
        </p:nvGrpSpPr>
        <p:grpSpPr>
          <a:xfrm>
            <a:off x="3249763" y="6411855"/>
            <a:ext cx="8858415" cy="400110"/>
            <a:chOff x="3461047" y="6440690"/>
            <a:chExt cx="8858415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5BED20-2F74-459A-AAB2-8DBD1082304D}"/>
                </a:ext>
              </a:extLst>
            </p:cNvPr>
            <p:cNvSpPr txBox="1"/>
            <p:nvPr/>
          </p:nvSpPr>
          <p:spPr>
            <a:xfrm>
              <a:off x="3461047" y="6440690"/>
              <a:ext cx="8858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Sparse Circular Coordinates via </a:t>
              </a:r>
              <a:r>
                <a:rPr lang="en-US" sz="2000" i="1" dirty="0" err="1"/>
                <a:t>Principa</a:t>
              </a:r>
              <a:r>
                <a:rPr lang="en-US" sz="2000" i="1" dirty="0"/>
                <a:t>      -Bundles, </a:t>
              </a:r>
              <a:r>
                <a:rPr lang="en-US" sz="2000" dirty="0"/>
                <a:t>J. </a:t>
              </a:r>
              <a:r>
                <a:rPr lang="en-US" sz="2000" dirty="0" err="1"/>
                <a:t>Perea</a:t>
              </a:r>
              <a:r>
                <a:rPr lang="en-US" sz="2000" dirty="0"/>
                <a:t>, </a:t>
              </a:r>
              <a:r>
                <a:rPr lang="en-US" sz="2000" b="1" dirty="0"/>
                <a:t>15</a:t>
              </a:r>
              <a:r>
                <a:rPr lang="en-US" sz="2000" b="1" baseline="30000" dirty="0"/>
                <a:t>th</a:t>
              </a:r>
              <a:r>
                <a:rPr lang="en-US" sz="2000" b="1" dirty="0"/>
                <a:t> Abel </a:t>
              </a:r>
              <a:r>
                <a:rPr lang="en-US" sz="2000" b="1" dirty="0" err="1"/>
                <a:t>Symp</a:t>
              </a:r>
              <a:r>
                <a:rPr lang="en-US" sz="2000" dirty="0"/>
                <a:t>, 2020</a:t>
              </a:r>
              <a:endParaRPr lang="es-CO" sz="2000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9A1943-1F47-42E1-BADE-E1DDCE7B60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131" y="6545571"/>
              <a:ext cx="170313" cy="190349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2EC53-EB3D-4D9A-B9A6-0DA406398CFF}"/>
              </a:ext>
            </a:extLst>
          </p:cNvPr>
          <p:cNvCxnSpPr>
            <a:cxnSpLocks/>
          </p:cNvCxnSpPr>
          <p:nvPr/>
        </p:nvCxnSpPr>
        <p:spPr>
          <a:xfrm flipH="1">
            <a:off x="4626864" y="4035287"/>
            <a:ext cx="37445" cy="3812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6174B3-2A40-4F9F-B89D-284D005CCA77}"/>
              </a:ext>
            </a:extLst>
          </p:cNvPr>
          <p:cNvSpPr txBox="1"/>
          <p:nvPr/>
        </p:nvSpPr>
        <p:spPr>
          <a:xfrm>
            <a:off x="3913812" y="4397845"/>
            <a:ext cx="2592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 random prime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Large prime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B0A57-180A-A7CE-4285-32674F95F5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2" y="1825176"/>
            <a:ext cx="3076433" cy="4521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98DDB2-469B-84C9-042B-4EB007805426}"/>
              </a:ext>
            </a:extLst>
          </p:cNvPr>
          <p:cNvCxnSpPr>
            <a:cxnSpLocks/>
          </p:cNvCxnSpPr>
          <p:nvPr/>
        </p:nvCxnSpPr>
        <p:spPr>
          <a:xfrm flipH="1">
            <a:off x="2432833" y="3912087"/>
            <a:ext cx="1271375" cy="1515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7E0ED-96DB-5178-1164-CF2A16286E1D}"/>
              </a:ext>
            </a:extLst>
          </p:cNvPr>
          <p:cNvSpPr txBox="1"/>
          <p:nvPr/>
        </p:nvSpPr>
        <p:spPr>
          <a:xfrm>
            <a:off x="2716550" y="5197661"/>
            <a:ext cx="1607235" cy="38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808287-2539-4CFA-33EA-B10BE09F0C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14" t="-32010" r="1"/>
          <a:stretch/>
        </p:blipFill>
        <p:spPr>
          <a:xfrm>
            <a:off x="1897979" y="5430059"/>
            <a:ext cx="2957514" cy="5039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F89AD5-3571-E0F6-E88D-A82D4F48EB4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50" y="2329017"/>
            <a:ext cx="3788801" cy="356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3FC665-FE49-DE88-7AF6-458683ACFD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1251" y="2968288"/>
            <a:ext cx="236800" cy="83200"/>
          </a:xfrm>
          <a:prstGeom prst="rect">
            <a:avLst/>
          </a:prstGeom>
        </p:spPr>
      </p:pic>
      <p:pic>
        <p:nvPicPr>
          <p:cNvPr id="39" name="Picture 38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max\Big\{\mathsf{birth}(\eta), d_H(X,L)\Big\} &lt; \alpha &lt; \frac{\mathsf{death}(\eta)}{2}&#10;\]&#10;\end{document}" title="IguanaTex Bitmap Display">
            <a:extLst>
              <a:ext uri="{FF2B5EF4-FFF2-40B4-BE49-F238E27FC236}">
                <a16:creationId xmlns:a16="http://schemas.microsoft.com/office/drawing/2014/main" id="{BE4CB30D-1EAA-C0B0-CC01-A311972A972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74" y="4349490"/>
            <a:ext cx="4830854" cy="56258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AF9C2F-048C-9188-BD2A-29223AB12E79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1768033" y="3888617"/>
            <a:ext cx="1679255" cy="4136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D74943-5102-8C1C-DF9E-53A0B9D113EA}"/>
              </a:ext>
            </a:extLst>
          </p:cNvPr>
          <p:cNvSpPr txBox="1"/>
          <p:nvPr/>
        </p:nvSpPr>
        <p:spPr>
          <a:xfrm>
            <a:off x="160798" y="4111475"/>
            <a:ext cx="1607235" cy="38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Rips filtration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93DE62-CBAB-320B-BDB4-D7C3A6C23BAB}"/>
              </a:ext>
            </a:extLst>
          </p:cNvPr>
          <p:cNvSpPr txBox="1"/>
          <p:nvPr/>
        </p:nvSpPr>
        <p:spPr>
          <a:xfrm>
            <a:off x="1097892" y="5877821"/>
            <a:ext cx="1607235" cy="38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Landmarks</a:t>
            </a:r>
          </a:p>
        </p:txBody>
      </p:sp>
    </p:spTree>
    <p:extLst>
      <p:ext uri="{BB962C8B-B14F-4D97-AF65-F5344CB8AC3E}">
        <p14:creationId xmlns:p14="http://schemas.microsoft.com/office/powerpoint/2010/main" val="278167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E43DD-06F2-AF6D-D2F3-28BD2E1995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61377" b="8287"/>
          <a:stretch/>
        </p:blipFill>
        <p:spPr>
          <a:xfrm>
            <a:off x="49492" y="1173667"/>
            <a:ext cx="4035491" cy="4824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DD6B5-B82C-14E1-46CB-39AFE745DB41}"/>
              </a:ext>
            </a:extLst>
          </p:cNvPr>
          <p:cNvSpPr txBox="1"/>
          <p:nvPr/>
        </p:nvSpPr>
        <p:spPr>
          <a:xfrm>
            <a:off x="267653" y="483751"/>
            <a:ext cx="165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CBCD8-CADB-8593-37E1-D3EECCECB6FF}"/>
              </a:ext>
            </a:extLst>
          </p:cNvPr>
          <p:cNvSpPr txBox="1"/>
          <p:nvPr/>
        </p:nvSpPr>
        <p:spPr>
          <a:xfrm>
            <a:off x="173083" y="6208939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2D6157-02FE-AC4D-A7EB-9665CDFA4A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13" y="583121"/>
            <a:ext cx="1655466" cy="326400"/>
          </a:xfrm>
          <a:prstGeom prst="rect">
            <a:avLst/>
          </a:prstGeom>
        </p:spPr>
      </p:pic>
      <p:pic>
        <p:nvPicPr>
          <p:cNvPr id="2" name="ducks_original">
            <a:hlinkClick r:id="" action="ppaction://media"/>
            <a:extLst>
              <a:ext uri="{FF2B5EF4-FFF2-40B4-BE49-F238E27FC236}">
                <a16:creationId xmlns:a16="http://schemas.microsoft.com/office/drawing/2014/main" id="{ECD4894C-BFC5-0008-C0EE-8A2E39BA9230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26253" y="1696907"/>
            <a:ext cx="3073695" cy="307369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93EF1A-C3A0-25D7-2370-9C544295D5A7}"/>
              </a:ext>
            </a:extLst>
          </p:cNvPr>
          <p:cNvSpPr/>
          <p:nvPr/>
        </p:nvSpPr>
        <p:spPr>
          <a:xfrm>
            <a:off x="4578436" y="2711726"/>
            <a:ext cx="1768617" cy="97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ABC50C-9DD6-B5C7-E5DC-E8AC9876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06" y="1043603"/>
            <a:ext cx="5185088" cy="490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E43DD-06F2-AF6D-D2F3-28BD2E1995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61377" b="8287"/>
          <a:stretch/>
        </p:blipFill>
        <p:spPr>
          <a:xfrm>
            <a:off x="49492" y="1173667"/>
            <a:ext cx="4035491" cy="482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CBCD8-CADB-8593-37E1-D3EECCECB6FF}"/>
              </a:ext>
            </a:extLst>
          </p:cNvPr>
          <p:cNvSpPr txBox="1"/>
          <p:nvPr/>
        </p:nvSpPr>
        <p:spPr>
          <a:xfrm>
            <a:off x="173083" y="6208939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3ED92-3DA1-D11D-14EB-9F253CB222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5" y="563838"/>
            <a:ext cx="2534869" cy="39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8A691C-BE52-B0FF-3D98-EC201E39DA83}"/>
              </a:ext>
            </a:extLst>
          </p:cNvPr>
          <p:cNvSpPr/>
          <p:nvPr/>
        </p:nvSpPr>
        <p:spPr>
          <a:xfrm>
            <a:off x="4578436" y="2711726"/>
            <a:ext cx="1768617" cy="97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ABC50C-9DD6-B5C7-E5DC-E8AC9876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06" y="1043603"/>
            <a:ext cx="5185088" cy="490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E43DD-06F2-AF6D-D2F3-28BD2E1995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61377" b="8287"/>
          <a:stretch/>
        </p:blipFill>
        <p:spPr>
          <a:xfrm>
            <a:off x="49492" y="1173667"/>
            <a:ext cx="4035491" cy="482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CBCD8-CADB-8593-37E1-D3EECCECB6FF}"/>
              </a:ext>
            </a:extLst>
          </p:cNvPr>
          <p:cNvSpPr txBox="1"/>
          <p:nvPr/>
        </p:nvSpPr>
        <p:spPr>
          <a:xfrm>
            <a:off x="173083" y="6208939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3ED92-3DA1-D11D-14EB-9F253CB222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5" y="563838"/>
            <a:ext cx="2534869" cy="39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8A691C-BE52-B0FF-3D98-EC201E39DA83}"/>
              </a:ext>
            </a:extLst>
          </p:cNvPr>
          <p:cNvSpPr/>
          <p:nvPr/>
        </p:nvSpPr>
        <p:spPr>
          <a:xfrm>
            <a:off x="4578436" y="2711726"/>
            <a:ext cx="1768617" cy="97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240500-D0F7-46C9-81F7-E7FD4DFDC376}"/>
              </a:ext>
            </a:extLst>
          </p:cNvPr>
          <p:cNvSpPr>
            <a:spLocks noChangeAspect="1"/>
          </p:cNvSpPr>
          <p:nvPr/>
        </p:nvSpPr>
        <p:spPr>
          <a:xfrm>
            <a:off x="9369550" y="1638300"/>
            <a:ext cx="274320" cy="274320"/>
          </a:xfrm>
          <a:prstGeom prst="ellips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720485-B95D-F644-1EB6-C0AA769916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70" y="6146050"/>
            <a:ext cx="4710400" cy="418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6B1FB-8174-208A-E679-549FC6A58C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37" y="2107750"/>
            <a:ext cx="168533" cy="2325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A40F94-0970-F3DF-7C2C-12C738B0FF3D}"/>
              </a:ext>
            </a:extLst>
          </p:cNvPr>
          <p:cNvSpPr txBox="1"/>
          <p:nvPr/>
        </p:nvSpPr>
        <p:spPr>
          <a:xfrm>
            <a:off x="6396755" y="325253"/>
            <a:ext cx="562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Cohomology</a:t>
            </a:r>
            <a:r>
              <a:rPr lang="en-US" sz="2800" dirty="0"/>
              <a:t> and Circular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1150085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E43DD-06F2-AF6D-D2F3-28BD2E1995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61377" b="8287"/>
          <a:stretch/>
        </p:blipFill>
        <p:spPr>
          <a:xfrm>
            <a:off x="49492" y="1173667"/>
            <a:ext cx="4035491" cy="482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CBCD8-CADB-8593-37E1-D3EECCECB6FF}"/>
              </a:ext>
            </a:extLst>
          </p:cNvPr>
          <p:cNvSpPr txBox="1"/>
          <p:nvPr/>
        </p:nvSpPr>
        <p:spPr>
          <a:xfrm>
            <a:off x="173083" y="6208939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3ED92-3DA1-D11D-14EB-9F253CB222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5" y="563838"/>
            <a:ext cx="2534869" cy="39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8A691C-BE52-B0FF-3D98-EC201E39DA83}"/>
              </a:ext>
            </a:extLst>
          </p:cNvPr>
          <p:cNvSpPr/>
          <p:nvPr/>
        </p:nvSpPr>
        <p:spPr>
          <a:xfrm>
            <a:off x="4578436" y="2711726"/>
            <a:ext cx="1768617" cy="97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720485-B95D-F644-1EB6-C0AA769916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70" y="6146050"/>
            <a:ext cx="4710400" cy="418133"/>
          </a:xfrm>
          <a:prstGeom prst="rect">
            <a:avLst/>
          </a:prstGeom>
        </p:spPr>
      </p:pic>
      <p:pic>
        <p:nvPicPr>
          <p:cNvPr id="13" name="ducks_ordered">
            <a:hlinkClick r:id="" action="ppaction://media"/>
            <a:extLst>
              <a:ext uri="{FF2B5EF4-FFF2-40B4-BE49-F238E27FC236}">
                <a16:creationId xmlns:a16="http://schemas.microsoft.com/office/drawing/2014/main" id="{83542544-C1AC-E965-F693-E72175CB444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92931" y="1197061"/>
            <a:ext cx="4108278" cy="41082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3C6C48-31C9-F6B8-D55B-4F7DED851A34}"/>
              </a:ext>
            </a:extLst>
          </p:cNvPr>
          <p:cNvSpPr txBox="1"/>
          <p:nvPr/>
        </p:nvSpPr>
        <p:spPr>
          <a:xfrm>
            <a:off x="6396755" y="325253"/>
            <a:ext cx="562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Cohomology</a:t>
            </a:r>
            <a:r>
              <a:rPr lang="en-US" sz="2800" dirty="0"/>
              <a:t> and Circular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3572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81A3BDB-FBC7-04F7-5F67-1CEB6C88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12254" r="11820" b="14297"/>
          <a:stretch/>
        </p:blipFill>
        <p:spPr>
          <a:xfrm>
            <a:off x="814940" y="1115350"/>
            <a:ext cx="10562119" cy="4208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4B5FEF-3223-D88F-A681-47D5A9110709}"/>
              </a:ext>
            </a:extLst>
          </p:cNvPr>
          <p:cNvSpPr txBox="1"/>
          <p:nvPr/>
        </p:nvSpPr>
        <p:spPr>
          <a:xfrm>
            <a:off x="9980291" y="71022"/>
            <a:ext cx="220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sz="2800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A671-FF50-B431-7E41-089F7C9A7D72}"/>
              </a:ext>
            </a:extLst>
          </p:cNvPr>
          <p:cNvSpPr txBox="1"/>
          <p:nvPr/>
        </p:nvSpPr>
        <p:spPr>
          <a:xfrm>
            <a:off x="3354403" y="5742650"/>
            <a:ext cx="6131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https://github.com/scikit-tda/DREiMac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E43DD-06F2-AF6D-D2F3-28BD2E1995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61377" b="8287"/>
          <a:stretch/>
        </p:blipFill>
        <p:spPr>
          <a:xfrm>
            <a:off x="49492" y="1173667"/>
            <a:ext cx="4035491" cy="48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3ED92-3DA1-D11D-14EB-9F253CB222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5" y="563838"/>
            <a:ext cx="2534869" cy="39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8A691C-BE52-B0FF-3D98-EC201E39DA83}"/>
              </a:ext>
            </a:extLst>
          </p:cNvPr>
          <p:cNvSpPr/>
          <p:nvPr/>
        </p:nvSpPr>
        <p:spPr>
          <a:xfrm>
            <a:off x="4578436" y="2711726"/>
            <a:ext cx="1768617" cy="97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21428-780A-8692-001D-AAE9FA917E8C}"/>
              </a:ext>
            </a:extLst>
          </p:cNvPr>
          <p:cNvSpPr txBox="1"/>
          <p:nvPr/>
        </p:nvSpPr>
        <p:spPr>
          <a:xfrm>
            <a:off x="173083" y="6208939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BB904-1120-E9A5-A65B-198065C187E8}"/>
              </a:ext>
            </a:extLst>
          </p:cNvPr>
          <p:cNvSpPr txBox="1"/>
          <p:nvPr/>
        </p:nvSpPr>
        <p:spPr>
          <a:xfrm>
            <a:off x="4417948" y="2073555"/>
            <a:ext cx="250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Dimensionality </a:t>
            </a:r>
          </a:p>
          <a:p>
            <a:r>
              <a:rPr lang="en-US" sz="2400" dirty="0"/>
              <a:t>Reduction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027D468-2E9A-1324-67B6-45C28298C0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0" t="6341" r="30443" b="7740"/>
          <a:stretch/>
        </p:blipFill>
        <p:spPr>
          <a:xfrm>
            <a:off x="6680018" y="1053517"/>
            <a:ext cx="5518909" cy="4691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C4F0C-E90E-AA19-8531-75ADD61525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7" y="4168041"/>
            <a:ext cx="1289020" cy="36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33F0F-EDE5-8205-076B-80F7B2C85FB6}"/>
              </a:ext>
            </a:extLst>
          </p:cNvPr>
          <p:cNvSpPr txBox="1"/>
          <p:nvPr/>
        </p:nvSpPr>
        <p:spPr>
          <a:xfrm>
            <a:off x="6664912" y="1121400"/>
            <a:ext cx="28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PCA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9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6A89-71F8-FADE-3993-D53C980E6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MSRI-UP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D9FC5-ADA0-2ED3-8E9D-3ADF36C4C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Topological Data Analysis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https://github.com/joperea/MSRI-UP2023/</a:t>
            </a:r>
            <a:endParaRPr lang="en-US" dirty="0"/>
          </a:p>
          <a:p>
            <a:r>
              <a:rPr lang="en-US" sz="2400" dirty="0">
                <a:hlinkClick r:id="rId3"/>
              </a:rPr>
              <a:t>https://github.com/scikit-tda/DREiMac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46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053D-B030-1490-DAC1-56A85981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terminal (anaconda </a:t>
            </a:r>
            <a:r>
              <a:rPr lang="en-US" dirty="0" err="1"/>
              <a:t>powershell</a:t>
            </a:r>
            <a:r>
              <a:rPr lang="en-US" dirty="0"/>
              <a:t>)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1D7F-EF10-2E74-59AD-EAB05FB4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0452"/>
          </a:xfrm>
        </p:spPr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DREiMac</a:t>
            </a:r>
            <a:r>
              <a:rPr lang="en-US" dirty="0"/>
              <a:t> library: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git+https</a:t>
            </a:r>
            <a:r>
              <a:rPr lang="en-US" dirty="0"/>
              <a:t>://github.com/scikit-</a:t>
            </a:r>
            <a:r>
              <a:rPr lang="en-US" dirty="0" err="1"/>
              <a:t>tda</a:t>
            </a:r>
            <a:r>
              <a:rPr lang="en-US" dirty="0"/>
              <a:t>/</a:t>
            </a:r>
            <a:r>
              <a:rPr lang="en-US" dirty="0" err="1"/>
              <a:t>DREiMac.git@experimental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3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>
            <a:extLst>
              <a:ext uri="{FF2B5EF4-FFF2-40B4-BE49-F238E27FC236}">
                <a16:creationId xmlns:a16="http://schemas.microsoft.com/office/drawing/2014/main" id="{C4ABC50C-9DD6-B5C7-E5DC-E8AC9876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06" y="1352492"/>
            <a:ext cx="5185088" cy="490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E43DD-06F2-AF6D-D2F3-28BD2E1995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3" t="4995" r="61377" b="8287"/>
          <a:stretch/>
        </p:blipFill>
        <p:spPr>
          <a:xfrm>
            <a:off x="49492" y="1173667"/>
            <a:ext cx="4035491" cy="48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3ED92-3DA1-D11D-14EB-9F253CB222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5" y="563838"/>
            <a:ext cx="2534869" cy="39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8A691C-BE52-B0FF-3D98-EC201E39DA83}"/>
              </a:ext>
            </a:extLst>
          </p:cNvPr>
          <p:cNvSpPr/>
          <p:nvPr/>
        </p:nvSpPr>
        <p:spPr>
          <a:xfrm>
            <a:off x="4578436" y="2711726"/>
            <a:ext cx="1768617" cy="97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40F94-0970-F3DF-7C2C-12C738B0FF3D}"/>
              </a:ext>
            </a:extLst>
          </p:cNvPr>
          <p:cNvSpPr txBox="1"/>
          <p:nvPr/>
        </p:nvSpPr>
        <p:spPr>
          <a:xfrm>
            <a:off x="6396755" y="732757"/>
            <a:ext cx="562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The persistent </a:t>
            </a:r>
            <a:r>
              <a:rPr lang="en-US" sz="2800" dirty="0" err="1"/>
              <a:t>cohomology</a:t>
            </a:r>
            <a:r>
              <a:rPr lang="en-US" sz="2800" dirty="0"/>
              <a:t> of data</a:t>
            </a:r>
          </a:p>
        </p:txBody>
      </p:sp>
      <p:pic>
        <p:nvPicPr>
          <p:cNvPr id="18" name="Picture 17" descr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dim{\mathsf{dim}}&#10;\pagestyle{empty}&#10;\begin{document}&#10;\[&#10;\dgm_n(X)&#10;\]&#10;\end{document}" title="IguanaTex Bitmap Display">
            <a:extLst>
              <a:ext uri="{FF2B5EF4-FFF2-40B4-BE49-F238E27FC236}">
                <a16:creationId xmlns:a16="http://schemas.microsoft.com/office/drawing/2014/main" id="{6FDBBBFF-48A8-F7FE-DE63-9003BA8F5D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75" y="4870176"/>
            <a:ext cx="1447927" cy="3725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521428-780A-8692-001D-AAE9FA917E8C}"/>
              </a:ext>
            </a:extLst>
          </p:cNvPr>
          <p:cNvSpPr txBox="1"/>
          <p:nvPr/>
        </p:nvSpPr>
        <p:spPr>
          <a:xfrm>
            <a:off x="173083" y="6208939"/>
            <a:ext cx="6431743" cy="37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https://www.cs.columbia.edu/CAVE/software/softlib/coil-20.php</a:t>
            </a:r>
            <a:r>
              <a:rPr lang="en-US" dirty="0"/>
              <a:t>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782C54-63AB-AA87-32D2-F64A556E43C9}"/>
              </a:ext>
            </a:extLst>
          </p:cNvPr>
          <p:cNvSpPr>
            <a:spLocks noChangeAspect="1"/>
          </p:cNvSpPr>
          <p:nvPr/>
        </p:nvSpPr>
        <p:spPr>
          <a:xfrm>
            <a:off x="9369550" y="1956157"/>
            <a:ext cx="274320" cy="274320"/>
          </a:xfrm>
          <a:prstGeom prst="ellips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DA5CAF-2EC9-BF0D-FA81-B7A0F1D2750A}"/>
              </a:ext>
            </a:extLst>
          </p:cNvPr>
          <p:cNvSpPr>
            <a:spLocks noChangeAspect="1"/>
          </p:cNvSpPr>
          <p:nvPr/>
        </p:nvSpPr>
        <p:spPr>
          <a:xfrm>
            <a:off x="8006913" y="1543781"/>
            <a:ext cx="274320" cy="274320"/>
          </a:xfrm>
          <a:prstGeom prst="ellips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9" r="7235"/>
          <a:stretch/>
        </p:blipFill>
        <p:spPr>
          <a:xfrm>
            <a:off x="5140036" y="692724"/>
            <a:ext cx="6414655" cy="5888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18" y="1427018"/>
            <a:ext cx="4253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7 × 7 grey-scale images depicting a single straight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subset of        ,  via column concatenation</a:t>
            </a:r>
            <a:endParaRPr lang="es-CO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90" y="3953163"/>
            <a:ext cx="605409" cy="369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5B8CC-9175-E4D4-76DA-03A100C8968C}"/>
              </a:ext>
            </a:extLst>
          </p:cNvPr>
          <p:cNvSpPr txBox="1"/>
          <p:nvPr/>
        </p:nvSpPr>
        <p:spPr>
          <a:xfrm>
            <a:off x="182842" y="111452"/>
            <a:ext cx="279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27103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38"/>
            <a:ext cx="6135460" cy="5718289"/>
          </a:xfrm>
          <a:prstGeom prst="rect">
            <a:avLst/>
          </a:prstGeom>
        </p:spPr>
      </p:pic>
      <p:pic>
        <p:nvPicPr>
          <p:cNvPr id="1026" name="Picture 2" descr="Image result for principal component analysis">
            <a:extLst>
              <a:ext uri="{FF2B5EF4-FFF2-40B4-BE49-F238E27FC236}">
                <a16:creationId xmlns:a16="http://schemas.microsoft.com/office/drawing/2014/main" id="{5CB6B9D6-37CB-4FE1-ACAF-8EB971542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" t="9805" r="5167"/>
          <a:stretch/>
        </p:blipFill>
        <p:spPr bwMode="auto">
          <a:xfrm>
            <a:off x="6968708" y="1793994"/>
            <a:ext cx="4350586" cy="39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6DF43-044F-4302-B4BB-46EC8EC5A0C5}"/>
              </a:ext>
            </a:extLst>
          </p:cNvPr>
          <p:cNvSpPr txBox="1"/>
          <p:nvPr/>
        </p:nvSpPr>
        <p:spPr>
          <a:xfrm>
            <a:off x="6945648" y="1031568"/>
            <a:ext cx="4582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68771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9" y="380797"/>
            <a:ext cx="5809220" cy="5657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38"/>
            <a:ext cx="6135460" cy="57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005"/>
            <a:ext cx="57150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674"/>
            <a:ext cx="571500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985"/>
            <a:ext cx="5715000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27" y="1025005"/>
            <a:ext cx="5715000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27" y="3544674"/>
            <a:ext cx="5715000" cy="163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27" y="5541985"/>
            <a:ext cx="5715000" cy="1123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34" y="254293"/>
            <a:ext cx="480609" cy="402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50" y="254293"/>
            <a:ext cx="483504" cy="4082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33" y="2007682"/>
            <a:ext cx="728703" cy="317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50" y="4188070"/>
            <a:ext cx="717826" cy="317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82" y="5928207"/>
            <a:ext cx="726529" cy="3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3734887" y="1350447"/>
            <a:ext cx="4787900" cy="47879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414838" y="3636448"/>
            <a:ext cx="215898" cy="215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634374" y="3636448"/>
            <a:ext cx="215898" cy="215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731630" y="1943670"/>
            <a:ext cx="215898" cy="2158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28110" y="5329226"/>
            <a:ext cx="215898" cy="2158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87" y="3636448"/>
            <a:ext cx="248031" cy="2400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58" y="3636448"/>
            <a:ext cx="248031" cy="2400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45" y="1567623"/>
            <a:ext cx="200025" cy="3760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85" y="5603482"/>
            <a:ext cx="200025" cy="3760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582" y="235527"/>
            <a:ext cx="354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Projective Plane</a:t>
            </a:r>
            <a:endParaRPr lang="es-CO" sz="32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9" y="615858"/>
            <a:ext cx="1120140" cy="5440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t="3804" r="38647" b="58784"/>
          <a:stretch/>
        </p:blipFill>
        <p:spPr>
          <a:xfrm>
            <a:off x="8984865" y="4965445"/>
            <a:ext cx="2978586" cy="16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6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81.9272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 \subset \R^{128\times 128}&#10;\]&#10;\end{document}"/>
  <p:tag name="IGUANATEXSIZE" val="28"/>
  <p:tag name="IGUANATEXCURSOR" val="48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47.4691"/>
  <p:tag name="LATEXADDIN" val="\documentclass{article}&#10;\usepackage{amsmath,amsfonts}&#10;\pagestyle{empty}&#10;\begin{document}&#10;&#10;&#10;\[&#10;PH^1&#10;\]&#10;&#10;\end{document}"/>
  <p:tag name="IGUANATEXSIZE" val="3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50.4687"/>
  <p:tag name="LATEXADDIN" val="\documentclass{article}&#10;\usepackage{amsmath,amsfonts}&#10;\pagestyle{empty}&#10;\begin{document}&#10;&#10;&#10;\[&#10;PH^2&#10;\]&#10;&#10;\end{document}"/>
  <p:tag name="IGUANATEXSIZE" val="3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&#10;a&#10;\]&#10;&#10;&#10;\end{document}"/>
  <p:tag name="IGUANATEXSIZE" val="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&#10;a&#10;\]&#10;&#10;&#10;\end{document}"/>
  <p:tag name="IGUANATEXSIZE" val="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&#10;b&#10;\]&#10;&#10;&#10;\end{document}"/>
  <p:tag name="IGUANATEXSIZE" val="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&#10;b&#10;\]&#10;&#10;&#10;\end{document}"/>
  <p:tag name="IGUANATEXSIZE" val="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\mathbb{R}\mathbf{P}^2\]&#10;&#10;&#10;\end{document}"/>
  <p:tag name="IGUANATEXSIZE" val="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\mathbb{R}\mathbf{P}^2\]&#10;&#10;&#10;\end{document}"/>
  <p:tag name="IGUANATEXSIZE" val="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[&#10;\longrightarrow&#10;\]&#10;&#10;\end{document}"/>
  <p:tag name="IGUANATEXSIZE" val="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368.579"/>
  <p:tag name="OUTPUTDPI" val="1200"/>
  <p:tag name="LATEXADDIN" val="\documentclass{article}&#10;\usepackage{amsmath,amsfonts}&#10;\pagestyle{empty}&#10;\begin{document}&#10;&#10;&#10;\[&#10;H^n(B;G) \cong \big[B , K(G,n)\big]&#10;\]&#10;&#10;\end{document}"/>
  <p:tag name="IGUANATEXSIZE" val="32"/>
  <p:tag name="IGUANATEXCURSOR" val="12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36.408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X \subset \R^{128\times 128}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368.579"/>
  <p:tag name="OUTPUTDPI" val="1200"/>
  <p:tag name="LATEXADDIN" val="\documentclass{article}&#10;\usepackage{amsmath,amsfonts}&#10;\pagestyle{empty}&#10;\begin{document}&#10;&#10;&#10;\[&#10;H^n(B;G) \cong \big[B , K(G,n)\big]&#10;\]&#10;&#10;\end{document}"/>
  <p:tag name="IGUANATEXSIZE" val="32"/>
  <p:tag name="IGUANATEXCURSOR" val="128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9.1938"/>
  <p:tag name="ORIGINALWIDTH" val="1190.851"/>
  <p:tag name="OUTPUTDPI" val="1200"/>
  <p:tag name="LATEXADDIN" val="\documentclass{article}&#10;\usepackage{amsmath,amsfonts,mathrsfs,dsfont}&#10;\pagestyle{empty}&#10;\begin{document}&#10;&#10;\[&#10;\pi_j\big(K(G,n)\big)&#10;= &#10;\left \{&#10;\begin{array}{c}&#10;G \\ \\ \{0\}&#10;\end{array}&#10;\right.&#10;\]&#10;\end{document}"/>
  <p:tag name="IGUANATEXSIZE" val="30"/>
  <p:tag name="IGUANATEXCURSOR" val="171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297.7128"/>
  <p:tag name="OUTPUTDPI" val="1200"/>
  <p:tag name="LATEXADDIN" val="\documentclass{article}&#10;\usepackage{amsmath,amsfonts,mathrsfs,dsfont}&#10;\pagestyle{empty}&#10;\begin{document}&#10;&#10;\[&#10;j = n&#10;\]&#10;\end{document}"/>
  <p:tag name="IGUANATEXSIZE" val="3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.2354"/>
  <p:tag name="ORIGINALWIDTH" val="297.7128"/>
  <p:tag name="OUTPUTDPI" val="1200"/>
  <p:tag name="LATEXADDIN" val="\documentclass{article}&#10;\usepackage{amsmath,amsfonts,mathrsfs,dsfont}&#10;\pagestyle{empty}&#10;\begin{document}&#10;&#10;\[&#10;j \neq n&#10;\]&#10;\end{document}"/>
  <p:tag name="IGUANATEXSIZE" val="3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49528"/>
  <p:tag name="ORIGINALWIDTH" val="14.99811"/>
  <p:tag name="OUTPUTDPI" val="1200"/>
  <p:tag name="LATEXADDIN" val="\documentclass{article}&#10;\usepackage{amsmath,amsfonts,mathrsfs,dsfont}&#10;\pagestyle{empty}&#10;\begin{document}&#10;&#10;\[&#10;,&#10;\]&#10;\end{document}"/>
  <p:tag name="IGUANATEXSIZE" val="3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49528"/>
  <p:tag name="ORIGINALWIDTH" val="14.99811"/>
  <p:tag name="OUTPUTDPI" val="1200"/>
  <p:tag name="LATEXADDIN" val="\documentclass{article}&#10;\usepackage{amsmath,amsfonts,mathrsfs,dsfont}&#10;\pagestyle{empty}&#10;\begin{document}&#10;&#10;\[&#10;,&#10;\]&#10;\end{document}"/>
  <p:tag name="IGUANATEXSIZE" val="3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368.579"/>
  <p:tag name="OUTPUTDPI" val="1200"/>
  <p:tag name="LATEXADDIN" val="\documentclass{article}&#10;\usepackage{amsmath,amsfonts}&#10;\pagestyle{empty}&#10;\begin{document}&#10;&#10;&#10;\[&#10;H^n(B;G) \cong \big[B , K(G,n)\big]&#10;\]&#10;&#10;\end{document}"/>
  <p:tag name="IGUANATEXSIZE" val="32"/>
  <p:tag name="IGUANATEXCURSOR" val="128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mu&#10;\]&#10;\end{document}"/>
  <p:tag name="IGUANATEXSIZE" val="20"/>
  <p:tag name="IGUANATEXCURSOR" val="4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023.622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f_\mu : B \longrightarrow K(G,n)&#10;\]&#10;\end{document}"/>
  <p:tag name="IGUANATEXSIZE" val="20"/>
  <p:tag name="IGUANATEXCURSOR" val="4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41.99472"/>
  <p:tag name="OUTPUTDPI" val="1200"/>
  <p:tag name="LATEXADDIN" val="\documentclass{article}&#10;\usepackage{amsmath,amsfonts,mathrsfs,dsfont}&#10;\pagestyle{empty}&#10;\begin{document}&#10;&#10;\[&#10;1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10.1987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X \subset \R^{3}&#10;\]&#10;\end{document}"/>
  <p:tag name="IGUANATEXSIZE" val="28"/>
  <p:tag name="IGUANATEXCURSOR" val="469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8.4852"/>
  <p:tag name="OUTPUTTYPE" val="PNG"/>
  <p:tag name="IGUANATEXVERSION" val="160"/>
  <p:tag name="LATEXADDIN" val="\documentclass{article}&#10;\usepackage{amsmath,amsfonts,mathrsfs,dsfont}&#10;\pagestyle{empty}&#10;\begin{document}&#10;&#10;\[&#10;\mathbb{Z^\ell}&#10;\]&#10;\end{document}"/>
  <p:tag name="IGUANATEXSIZE" val="35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7.7353"/>
  <p:tag name="OUTPUTTYPE" val="PNG"/>
  <p:tag name="IGUANATEXVERSION" val="160"/>
  <p:tag name="LATEXADDIN" val="\documentclass{article}&#10;\usepackage{amsmath,amsfonts,mathrsfs,dsfont}&#10;\pagestyle{empty}&#10;\begin{document}&#10;&#10;\[&#10;\mathbb{T^\ell}  &#10;\]&#10;\end{document}"/>
  <p:tag name="IGUANATEXSIZE" val="35"/>
  <p:tag name="IGUANATEXCURSOR" val="1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,amsfonts,mathrsfs,dsfont}&#10;\pagestyle{empty}&#10;\begin{document}&#10;&#10;\[&#10;G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76.49047"/>
  <p:tag name="OUTPUTDPI" val="1200"/>
  <p:tag name="LATEXADDIN" val="\documentclass{article}&#10;\usepackage{amsmath,amsfonts,mathrsfs,dsfont}&#10;\pagestyle{empty}&#10;\begin{document}&#10;&#10;\[&#10;\mathbb{Z}&#10;\]&#10;\end{document}"/>
  <p:tag name="IGUANATEXSIZE" val="35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422.1972"/>
  <p:tag name="OUTPUTDPI" val="1200"/>
  <p:tag name="LATEXADDIN" val="\documentclass{article}&#10;\usepackage{amsmath,amsfonts,mathrsfs,dsfont}&#10;\pagestyle{empty}&#10;\begin{document}&#10;&#10;\[&#10;K(G,n)&#10;\]&#10;\end{document}"/>
  <p:tag name="IGUANATEXSIZE" val="35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4859"/>
  <p:tag name="ORIGINALWIDTH" val="118.4852"/>
  <p:tag name="OUTPUTDPI" val="1200"/>
  <p:tag name="LATEXADDIN" val="\documentclass{article}&#10;\usepackage{amsmath,amsfonts,mathrsfs,dsfont}&#10;\pagestyle{empty}&#10;\begin{document}&#10;&#10;\[&#10;S^1&#10;\]&#10;\end{document}"/>
  <p:tag name="IGUANATEXSIZE" val="35"/>
  <p:tag name="IGUANATEXCURSOR" val="112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.7327"/>
  <p:tag name="ORIGINALWIDTH" val="173.2283"/>
  <p:tag name="OUTPUTDPI" val="1200"/>
  <p:tag name="LATEXADDIN" val="\documentclass{article}&#10;\usepackage{amsmath,amsfonts,mathrsfs,dsfont}&#10;\pagestyle{empty}&#10;\begin{document}&#10;&#10;\[&#10;L_q^\infty&#10;\]&#10;\end{document}"/>
  <p:tag name="IGUANATEXSIZE" val="35"/>
  <p:tag name="IGUANATEXCURSOR" val="112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278.9651"/>
  <p:tag name="OUTPUTDPI" val="1200"/>
  <p:tag name="LATEXADDIN" val="\documentclass{article}&#10;\usepackage{amsmath,amsfonts,mathrsfs,dsfont}&#10;\pagestyle{empty}&#10;\begin{document}&#10;&#10;\[&#10;\mathbb{R}\mathbf{P}^\infty&#10;\]&#10;\end{document}"/>
  <p:tag name="IGUANATEXSIZE" val="35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24.4844"/>
  <p:tag name="OUTPUTDPI" val="1200"/>
  <p:tag name="LATEXADDIN" val="\documentclass{article}&#10;\usepackage{amsmath,amsfonts,mathrsfs,dsfont}&#10;\pagestyle{empty}&#10;\begin{document}&#10;&#10;\[&#10;\mathbb{Z}_2&#10;\]&#10;\end{document}"/>
  <p:tag name="IGUANATEXSIZE" val="35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4848"/>
  <p:tag name="ORIGINALWIDTH" val="125.2343"/>
  <p:tag name="OUTPUTDPI" val="1200"/>
  <p:tag name="LATEXADDIN" val="\documentclass{article}&#10;\usepackage{amsmath,amsfonts,mathrsfs,dsfont}&#10;\pagestyle{empty}&#10;\begin{document}&#10;&#10;\[&#10;\mathbb{Z}_q&#10;\]&#10;\end{document}"/>
  <p:tag name="IGUANATEXSIZE" val="35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36.408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X \subset \R^{128\times 128}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98835"/>
  <p:tag name="ORIGINALWIDTH" val="275.9655"/>
  <p:tag name="OUTPUTDPI" val="1200"/>
  <p:tag name="LATEXADDIN" val="\documentclass{article}&#10;\usepackage{amsmath,amsfonts,mathrsfs,dsfont}&#10;\pagestyle{empty}&#10;\begin{document}&#10;&#10;\[&#10;\mathbb{C}\mathbf{P}^\infty&#10;\]&#10;\end{document}"/>
  <p:tag name="IGUANATEXSIZE" val="35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76.49047"/>
  <p:tag name="OUTPUTDPI" val="1200"/>
  <p:tag name="LATEXADDIN" val="\documentclass{article}&#10;\usepackage{amsmath,amsfonts,mathrsfs,dsfont}&#10;\pagestyle{empty}&#10;\begin{document}&#10;&#10;\[&#10;\mathbb{Z}&#10;\]&#10;\end{document}"/>
  <p:tag name="IGUANATEXSIZE" val="35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,amsfonts,mathrsfs,dsfont}&#10;\pagestyle{empty}&#10;\begin{document}&#10;&#10;\[&#10;n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41.99472"/>
  <p:tag name="OUTPUTDPI" val="1200"/>
  <p:tag name="LATEXADDIN" val="\documentclass{article}&#10;\usepackage{amsmath,amsfonts,mathrsfs,dsfont}&#10;\pagestyle{empty}&#10;\begin{document}&#10;&#10;\[&#10;1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,amsfonts,mathrsfs,dsfont}&#10;\pagestyle{empty}&#10;\begin{document}&#10;&#10;\[&#10;2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41.99472"/>
  <p:tag name="OUTPUTDPI" val="1200"/>
  <p:tag name="LATEXADDIN" val="\documentclass{article}&#10;\usepackage{amsmath,amsfonts,mathrsfs,dsfont}&#10;\pagestyle{empty}&#10;\begin{document}&#10;&#10;\[&#10;1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41.99472"/>
  <p:tag name="OUTPUTDPI" val="1200"/>
  <p:tag name="LATEXADDIN" val="\documentclass{article}&#10;\usepackage{amsmath,amsfonts,mathrsfs,dsfont}&#10;\pagestyle{empty}&#10;\begin{document}&#10;&#10;\[&#10;1&#10;\]&#10;\end{document}"/>
  <p:tag name="IGUANATEXSIZE" val="35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00.862"/>
  <p:tag name="OUTPUTTYPE" val="PNG"/>
  <p:tag name="IGUANATEXVERSION" val="160"/>
  <p:tag name="LATEXADDIN" val="\documentclass{article}&#10;\usepackage{amsmath,amsfonts,mathrsfs,dsfont}&#10;\pagestyle{empty}&#10;\begin{document}&#10;&#10;\[&#10;[\theta]&#10;\in&#10;PH^1(\mathcal{R}(L);\mathbb{Z}_2)&#10;\]&#10;\end{document}"/>
  <p:tag name="IGUANATEXSIZE" val="35"/>
  <p:tag name="IGUANATEXCURSOR" val="117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89.1264"/>
  <p:tag name="OUTPUTTYPE" val="PNG"/>
  <p:tag name="IGUANATEXVERSION" val="160"/>
  <p:tag name="LATEXADDIN" val="\documentclass{article}&#10;\usepackage{amsmath,amsfonts,mathrsfs,dsfont}&#10;\pagestyle{empty}&#10;\begin{document}&#10;&#10;\[&#10;f_\theta: &#10;L^{(\alpha)}&#10;\longrightarrow&#10;\mathbb{R}\mathbf{P}^N&#10;\]&#10;\end{document}"/>
  <p:tag name="IGUANATEXSIZE" val="35"/>
  <p:tag name="IGUANATEXCURSOR" val="15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861.6423"/>
  <p:tag name="OUTPUTDPI" val="1200"/>
  <p:tag name="LATEXADDIN" val="\documentclass{article}&#10;\usepackage{amsmath,amsfonts}&#10;\pagestyle{empty}&#10;\begin{document}&#10;&#10;\[&#10;L \subset&#10;X \subset &#10;(\mathbb{M}, \mathbf{d})&#10;\]&#10;&#10;\end{document}"/>
  <p:tag name="IGUANATEXSIZE" val="3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6.6891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dim{\mathsf{dim}}&#10;\pagestyle{empty}&#10;\begin{document}&#10;\[&#10;\dgm_n(X)&#10;\]&#10;\end{document}"/>
  <p:tag name="IGUANATEXSIZE" val="20"/>
  <p:tag name="IGUANATEXCURSOR" val="43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03.337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left\{ m \in \mathbb{M} \, : \, \mathbf{d}(m, L) &lt; \alpha \right\}&#10;\]&#10;\end{document}"/>
  <p:tag name="IGUANATEXSIZE" val="28"/>
  <p:tag name="IGUANATEXCURSOR" val="502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=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2251.219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max\Big\{\mathsf{birth}(\theta), d_H(X,L)\Big\} &lt; \alpha &lt; \frac{\mathsf{death}(\theta)}{2}&#10;\]&#10;\end{document}"/>
  <p:tag name="IGUANATEXSIZE" val="28"/>
  <p:tag name="IGUANATEXCURSOR" val="50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3.6708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N = |L| - 1&#10;\]&#10;\end{document}"/>
  <p:tag name="IGUANATEXSIZE" val="20"/>
  <p:tag name="IGUANATEXCURSOR" val="4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26.847"/>
  <p:tag name="OUTPUTTYPE" val="PNG"/>
  <p:tag name="IGUANATEXVERSION" val="160"/>
  <p:tag name="LATEXADDIN" val="\documentclass{article}&#10;\usepackage{amsmath,amsfonts,mathrsfs,dsfont}&#10;\pagestyle{empty}&#10;\begin{document}&#10;&#10;\[&#10;H^1(B;\mathbb{Z}_2)&#10;\cong&#10;[B, \mathbb{R}\mathbf{P}^\infty]&#10;\]&#10;\end{document}"/>
  <p:tag name="IGUANATEXSIZE" val="35"/>
  <p:tag name="IGUANATEXCURSOR" val="1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33.9708"/>
  <p:tag name="LATEXADDIN" val="\documentclass{article}&#10;\usepackage{amsfonts,amsmath,amsthm,amsxtra,amssymb,mathrsfs,dsfont}&#10;\def\CP{\mathbb{C}\mathbf{P}}&#10;\def\RP{\mathbb{R}\mathbf{P}}&#10;\def\F{\mathbb{F}}&#10;\def\N{\mathbb{N}}&#10;\def\R{\mathbb{R}}&#10;\def\Z{\mathbb{Z}}&#10;\def\xx{\mathbf{x}}&#10;\def\yy{\mathbf{y}}&#10;\def\dgm{\mathsf{dgm}}&#10;\pagestyle{empty}&#10;\begin{document}&#10;\[&#10;X \sim&#10;\]&#10;\end{document}"/>
  <p:tag name="IGUANATEXSIZE" val="35"/>
  <p:tag name="IGUANATEXCURSOR" val="336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00.862"/>
  <p:tag name="OUTPUTTYPE" val="PNG"/>
  <p:tag name="IGUANATEXVERSION" val="160"/>
  <p:tag name="LATEXADDIN" val="\documentclass{article}&#10;\usepackage{amsmath,amsfonts,mathrsfs,dsfont}&#10;\pagestyle{empty}&#10;\begin{document}&#10;&#10;\[&#10;[\theta]&#10;\in&#10;PH^1(\mathcal{R}(L);\mathbb{Z}_2)&#10;\]&#10;\end{document}"/>
  <p:tag name="IGUANATEXSIZE" val="35"/>
  <p:tag name="IGUANATEXCURSOR" val="141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89.1264"/>
  <p:tag name="OUTPUTTYPE" val="PNG"/>
  <p:tag name="IGUANATEXVERSION" val="160"/>
  <p:tag name="LATEXADDIN" val="\documentclass{article}&#10;\usepackage{amsmath,amsfonts,mathrsfs,dsfont}&#10;\pagestyle{empty}&#10;\begin{document}&#10;&#10;\[&#10;f_\theta: &#10;L^{(\alpha)}&#10;\longrightarrow &#10;\mathbb{R}\mathbf{P}^N&#10;\]&#10;\end{document}"/>
  <p:tag name="IGUANATEXSIZE" val="35"/>
  <p:tag name="IGUANATEXCURSOR" val="13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00.862"/>
  <p:tag name="OUTPUTTYPE" val="PNG"/>
  <p:tag name="IGUANATEXVERSION" val="160"/>
  <p:tag name="LATEXADDIN" val="\documentclass{article}&#10;\usepackage{amsmath,amsfonts,mathrsfs,dsfont}&#10;\pagestyle{empty}&#10;\begin{document}&#10;&#10;\[&#10;[\theta]&#10;\in&#10;PH^1(\mathcal{R}(L);\mathbb{Z}_2)&#10;\]&#10;\end{document}"/>
  <p:tag name="IGUANATEXSIZE" val="35"/>
  <p:tag name="IGUANATEXCURSOR" val="141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89.1264"/>
  <p:tag name="OUTPUTTYPE" val="PNG"/>
  <p:tag name="IGUANATEXVERSION" val="160"/>
  <p:tag name="LATEXADDIN" val="\documentclass{article}&#10;\usepackage{amsmath,amsfonts,mathrsfs,dsfont}&#10;\pagestyle{empty}&#10;\begin{document}&#10;&#10;\[&#10;f_\theta: &#10;L^{(\alpha)}&#10;\longrightarrow &#10;\mathbb{R}\mathbf{P}^N&#10;\]&#10;\end{document}"/>
  <p:tag name="IGUANATEXSIZE" val="35"/>
  <p:tag name="IGUANATEXCURSOR" val="13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\[&#10;\mathbb{R}^{49}&#10;\]&#10;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9861"/>
  <p:tag name="ORIGINALWIDTH" val="269.9662"/>
  <p:tag name="OUTPUTDPI" val="1200"/>
  <p:tag name="LATEXADDIN" val="\documentclass{article}&#10;\usepackage{amsmath,amsfonts,mathrsfs,dsfont}&#10;\pagestyle{empty}&#10;\begin{document}&#10;&#10;\[&#10;\mathbb{R}\mathbf{P}^N&#10;\]&#10;\end{document}"/>
  <p:tag name="IGUANATEXSIZE" val="35"/>
  <p:tag name="IGUANATEXCURSOR" val="131"/>
  <p:tag name="TRANSPARENCY" val="True"/>
  <p:tag name="FILENAME" val=""/>
  <p:tag name="INPUTTYPE" val="0"/>
  <p:tag name="LATEXENGINEID" val="0"/>
  <p:tag name="TEMPFOLDER" val="c: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00.862"/>
  <p:tag name="OUTPUTTYPE" val="PNG"/>
  <p:tag name="IGUANATEXVERSION" val="160"/>
  <p:tag name="LATEXADDIN" val="\documentclass{article}&#10;\usepackage{amsmath,amsfonts,mathrsfs,dsfont}&#10;\pagestyle{empty}&#10;\begin{document}&#10;&#10;\[&#10;[\theta]&#10;\in&#10;PH^1(\mathcal{R}(L);\mathbb{Z}_2)&#10;\]&#10;\end{document}"/>
  <p:tag name="IGUANATEXSIZE" val="35"/>
  <p:tag name="IGUANATEXCURSOR" val="141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89.1264"/>
  <p:tag name="OUTPUTTYPE" val="PNG"/>
  <p:tag name="IGUANATEXVERSION" val="160"/>
  <p:tag name="LATEXADDIN" val="\documentclass{article}&#10;\usepackage{amsmath,amsfonts,mathrsfs,dsfont}&#10;\pagestyle{empty}&#10;\begin{document}&#10;&#10;\[&#10;f_\theta: &#10;L^{(\alpha)}&#10;\longrightarrow &#10;\mathbb{R}\mathbf{P}^N&#10;\]&#10;\end{document}"/>
  <p:tag name="IGUANATEXSIZE" val="35"/>
  <p:tag name="IGUANATEXCURSOR" val="13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9861"/>
  <p:tag name="ORIGINALWIDTH" val="269.9662"/>
  <p:tag name="OUTPUTDPI" val="1200"/>
  <p:tag name="LATEXADDIN" val="\documentclass{article}&#10;\usepackage{amsmath,amsfonts,mathrsfs,dsfont}&#10;\pagestyle{empty}&#10;\begin{document}&#10;&#10;\[&#10;\mathbb{R}\mathbf{P}^N&#10;\]&#10;\end{document}"/>
  <p:tag name="IGUANATEXSIZE" val="35"/>
  <p:tag name="IGUANATEXCURSOR" val="131"/>
  <p:tag name="TRANSPARENCY" val="True"/>
  <p:tag name="FILENAME" val=""/>
  <p:tag name="INPUTTYPE" val="0"/>
  <p:tag name="LATEXENGINEID" val="0"/>
  <p:tag name="TEMPFOLDER" val="c: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pagestyle{empty}&#10;\begin{document}&#10;&#10;\[\mathbb{R}\mathbf{P}^2\]&#10;&#10;&#10;\end{document}"/>
  <p:tag name="IGUANATEXSIZE" val="4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00.862"/>
  <p:tag name="OUTPUTTYPE" val="PNG"/>
  <p:tag name="IGUANATEXVERSION" val="160"/>
  <p:tag name="LATEXADDIN" val="\documentclass{article}&#10;\usepackage{amsmath,amsfonts,mathrsfs,dsfont}&#10;\pagestyle{empty}&#10;\begin{document}&#10;&#10;\[&#10;[\theta]&#10;\in&#10;PH^1(\mathcal{R}(L);\mathbb{Z}_2)&#10;\]&#10;\end{document}"/>
  <p:tag name="IGUANATEXSIZE" val="35"/>
  <p:tag name="IGUANATEXCURSOR" val="141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89.1264"/>
  <p:tag name="OUTPUTTYPE" val="PNG"/>
  <p:tag name="IGUANATEXVERSION" val="160"/>
  <p:tag name="LATEXADDIN" val="\documentclass{article}&#10;\usepackage{amsmath,amsfonts,mathrsfs,dsfont}&#10;\pagestyle{empty}&#10;\begin{document}&#10;&#10;\[&#10;f_\theta: &#10;L^{(\alpha)}&#10;\longrightarrow &#10;\mathbb{R}\mathbf{P}^N&#10;\]&#10;\end{document}"/>
  <p:tag name="IGUANATEXSIZE" val="35"/>
  <p:tag name="IGUANATEXCURSOR" val="13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9861"/>
  <p:tag name="ORIGINALWIDTH" val="269.9662"/>
  <p:tag name="OUTPUTDPI" val="1200"/>
  <p:tag name="LATEXADDIN" val="\documentclass{article}&#10;\usepackage{amsmath,amsfonts,mathrsfs,dsfont}&#10;\pagestyle{empty}&#10;\begin{document}&#10;&#10;\[&#10;\mathbb{R}\mathbf{P}^N&#10;\]&#10;\end{document}"/>
  <p:tag name="IGUANATEXSIZE" val="35"/>
  <p:tag name="IGUANATEXCURSOR" val="131"/>
  <p:tag name="TRANSPARENCY" val="True"/>
  <p:tag name="FILENAME" val=""/>
  <p:tag name="INPUTTYPE" val="0"/>
  <p:tag name="LATEXENGINEID" val="0"/>
  <p:tag name="TEMPFOLDER" val="c: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106.862"/>
  <p:tag name="OUTPUTTYPE" val="PNG"/>
  <p:tag name="IGUANATEXVERSION" val="160"/>
  <p:tag name="LATEXADDIN" val="\documentclass{article}&#10;\usepackage{amsmath,amsfonts,mathrsfs,dsfont}&#10;\pagestyle{empty}&#10;\begin{document}&#10;&#10;\[&#10;[\eta]&#10;\in&#10;PH^1(\mathcal{R}(L);\mathbb{Z}_p)&#10;\]&#10;\end{document}"/>
  <p:tag name="IGUANATEXSIZE" val="35"/>
  <p:tag name="IGUANATEXCURSOR" val="11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847.3941"/>
  <p:tag name="OUTPUTTYPE" val="PNG"/>
  <p:tag name="IGUANATEXVERSION" val="160"/>
  <p:tag name="LATEXADDIN" val="\documentclass{article}&#10;\usepackage{amsmath,amsfonts,mathrsfs,dsfont}&#10;\pagestyle{empty}&#10;\begin{document}&#10;&#10;\[&#10;f_\eta: &#10;L^{(\alpha)}&#10;\longrightarrow&#10;S^1&#10;\]&#10;\end{document}"/>
  <p:tag name="IGUANATEXSIZE" val="35"/>
  <p:tag name="IGUANATEXCURSOR" val="119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4.4844"/>
  <p:tag name="LATEXADDIN" val="\documentclass{article}&#10;\usepackage{amsmath,amsfonts}&#10;\pagestyle{empty}&#10;\begin{document}&#10;&#10;&#10;\[&#10;\mathbb{Z}_2 &#10;\]&#10;&#10;\end{document}"/>
  <p:tag name="IGUANATEXSIZE" val="3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040.87"/>
  <p:tag name="LATEXADDIN" val="\documentclass{article}&#10;\usepackage{amsmath,amsfonts}&#10;\pagestyle{empty}&#10;\begin{document}&#10;&#10;&#10;\[&#10;H^1(B;\mathbb{Z}) \cong \big[B, S^1\big]&#10;\]&#10;&#10;\end{document}"/>
  <p:tag name="IGUANATEXSIZE" val="32"/>
  <p:tag name="IGUANATEXCURSOR" val="129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861.6423"/>
  <p:tag name="OUTPUTDPI" val="1200"/>
  <p:tag name="LATEXADDIN" val="\documentclass{article}&#10;\usepackage{amsmath,amsfonts}&#10;\pagestyle{empty}&#10;\begin{document}&#10;&#10;\[&#10;L \subset&#10;X \subset &#10;(\mathbb{M}, \mathbf{d})&#10;\]&#10;&#10;\end{document}"/>
  <p:tag name="IGUANATEXSIZE" val="3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31.833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left\{ m \in \mathbb{M} \, : \, \mathbf{d}(m, X) &lt; \alpha \right\}&#10;\]&#10;\end{document}"/>
  <p:tag name="IGUANATEXSIZE" val="28"/>
  <p:tag name="IGUANATEXCURSOR" val="513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=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2260.218"/>
  <p:tag name="OUTPUTTYPE" val="PNG"/>
  <p:tag name="IGUANATEXVERSION" val="160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max\Big\{\mathsf{birth}(\eta), d_H(X,L)\Big\} &lt; \alpha &lt; \frac{\mathsf{death}(\eta)}{2}&#10;\]&#10;\end{document}"/>
  <p:tag name="IGUANATEXSIZE" val="28"/>
  <p:tag name="IGUANATEXCURSOR" val="537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6.49047"/>
  <p:tag name="LATEXADDIN" val="\documentclass{article}&#10;\usepackage{amsfonts,amsmath,amsthm,amsxtra,amssymb,mathrsfs,dsfont}&#10;\def\CP{\mathbb{C}\mathbf{P}}&#10;\def\RP{\mathbb{R}\mathbf{P}}&#10;\def\F{\mathbb{F}}&#10;\def\N{\mathbb{N}}&#10;\def\R{\mathbb{R}}&#10;\def\Z{\mathbb{Z}}&#10;\def\xx{\mathbf{x}}&#10;\def\yy{\mathbf{y}}&#10;\def\dgm{\mathsf{dgm}}&#10;\pagestyle{empty}&#10;\begin{document}&#10;\[&#10;\Z&#10;\]&#10;\end{document}"/>
  <p:tag name="IGUANATEXSIZE" val="35"/>
  <p:tag name="IGUANATEXCURSOR" val="332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81.9272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 \subset \R^{128\times 128}&#10;\]&#10;\end{document}"/>
  <p:tag name="IGUANATEXSIZE" val="28"/>
  <p:tag name="IGUANATEXCURSOR" val="480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36.408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X \subset \R^{128\times 128}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36.408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X \subset \R^{128\times 128}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655.793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f_\eta : X \longrightarrow S^1 = [0,2\pi]/0 \sim 2\pi&#10;\]&#10;\end{document}"/>
  <p:tag name="IGUANATEXSIZE" val="28"/>
  <p:tag name="IGUANATEXCURSOR" val="507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5.2343"/>
  <p:tag name="LATEXADDIN" val="\documentclass{article}&#10;\usepackage{amsmath,amsfonts}&#10;\pagestyle{empty}&#10;\begin{document}&#10;&#10;&#10;\[&#10;\mathbb{Z}_3&#10;\]&#10;&#10;\end{document}"/>
  <p:tag name="IGUANATEXSIZE" val="3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59.2426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\eta&#10;\]&#10;\end{document}"/>
  <p:tag name="IGUANATEXSIZE" val="28"/>
  <p:tag name="IGUANATEXCURSOR" val="458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36.408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X \subset \R^{128\times 128}&#10;\]&#10;\end{document}"/>
  <p:tag name="IGUANATEXSIZE" val="28"/>
  <p:tag name="IGUANATEXCURSOR" val="455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655.793"/>
  <p:tag name="LATEXADDIN" val="\documentclass{article}&#10;\usepackage{amsfonts,amsmath,amsthm,amsxtra,amssymb,mathrsfs,dsfont}&#10;\def\CP{\mathbb{C}\mathbf{P}}&#10;\def\RP{\mathbb{R}\mathbf{P}}&#10;\def\F{\mathbb{F}}&#10;\def\J{\mathcal{J}}&#10;\def\N{\mathbb{N}}&#10;\def\R{\mathbb{R}}&#10;\def\V{\mathbb{V}}&#10;\def\W{\mathbb{W}}&#10;\def\Z{\mathbb{Z}}&#10;\def\vv{\mathbf{v}}&#10;\def\xx{\mathbf{x}}&#10;\def\yy{\mathbf{y}}&#10;\def\dgm{\mathsf{dgm}}&#10;\def\bcd{\mathsf{bcd}}&#10;\def\dim{\mathsf{dim}}&#10;\pagestyle{empty}&#10;\begin{document}&#10;\[&#10;f_\eta : X \longrightarrow S^1 = [0,2\pi]/0 \sim 2\pi&#10;\]&#10;\end{document}"/>
  <p:tag name="IGUANATEXSIZE" val="28"/>
  <p:tag name="IGUANATEXCURSOR" val="507"/>
  <p:tag name="TRANSPARENCY" val="True"/>
  <p:tag name="LATEXENGINEID" val="0"/>
  <p:tag name="TEMPFOLDER" val="c:\temp\"/>
  <p:tag name="LATEXFORMHEIGHT" val="312"/>
  <p:tag name="LATEXFORMWIDTH" val="51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51.2186"/>
  <p:tag name="LATEXADDIN" val="\documentclass{article}&#10;\usepackage{amsmath,amsfonts}&#10;\pagestyle{empty}&#10;\begin{document}&#10;&#10;&#10;\[&#10;PH^0&#10;\]&#10;&#10;\end{document}"/>
  <p:tag name="IGUANATEXSIZE" val="3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543</Words>
  <Application>Microsoft Office PowerPoint</Application>
  <PresentationFormat>Widescreen</PresentationFormat>
  <Paragraphs>87</Paragraphs>
  <Slides>31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Eilenberg-MacLane Coordinates</vt:lpstr>
      <vt:lpstr>Theorem: </vt:lpstr>
      <vt:lpstr>Theorem: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MSRI-UP 2023</vt:lpstr>
      <vt:lpstr>Open a terminal (anaconda powershell) 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Perea, Jose</dc:creator>
  <cp:lastModifiedBy>Perea, Jose</cp:lastModifiedBy>
  <cp:revision>3</cp:revision>
  <dcterms:created xsi:type="dcterms:W3CDTF">2023-06-16T14:30:25Z</dcterms:created>
  <dcterms:modified xsi:type="dcterms:W3CDTF">2023-06-18T19:19:05Z</dcterms:modified>
</cp:coreProperties>
</file>