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4" r:id="rId5"/>
    <p:sldId id="265" r:id="rId6"/>
    <p:sldId id="260" r:id="rId7"/>
    <p:sldId id="263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897482" y="2797921"/>
            <a:ext cx="680357" cy="594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486" y="470989"/>
            <a:ext cx="9448800" cy="1825096"/>
          </a:xfrm>
        </p:spPr>
        <p:txBody>
          <a:bodyPr>
            <a:noAutofit/>
          </a:bodyPr>
          <a:lstStyle/>
          <a:p>
            <a:r>
              <a:rPr lang="en-ZA" sz="2800" b="1" dirty="0"/>
              <a:t>An Analysis of NoSQL Database Systems with Regards to Strengths, Weaknesses and Utility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486" y="2561047"/>
            <a:ext cx="1500219" cy="1265366"/>
          </a:xfrm>
        </p:spPr>
        <p:txBody>
          <a:bodyPr>
            <a:normAutofit/>
          </a:bodyPr>
          <a:lstStyle/>
          <a:p>
            <a:r>
              <a:rPr lang="en-ZA" dirty="0"/>
              <a:t>Topic: </a:t>
            </a:r>
            <a:endParaRPr lang="en-ZA" b="1" dirty="0"/>
          </a:p>
          <a:p>
            <a:r>
              <a:rPr lang="en-ZA" dirty="0"/>
              <a:t>Group:</a:t>
            </a:r>
            <a:endParaRPr lang="en-ZA" b="1" dirty="0"/>
          </a:p>
          <a:p>
            <a:r>
              <a:rPr lang="en-ZA" dirty="0"/>
              <a:t>Members: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3793" y="3394226"/>
            <a:ext cx="9226732" cy="138499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ZA" sz="1400" b="1" dirty="0"/>
              <a:t>Natasha Schoeman</a:t>
            </a:r>
          </a:p>
          <a:p>
            <a:r>
              <a:rPr lang="en-ZA" sz="1400" dirty="0"/>
              <a:t> u14009562 </a:t>
            </a:r>
          </a:p>
          <a:p>
            <a:endParaRPr lang="en-ZA" sz="1400" dirty="0"/>
          </a:p>
          <a:p>
            <a:r>
              <a:rPr lang="en-ZA" sz="1400" b="1" dirty="0"/>
              <a:t>Emilio Singh </a:t>
            </a:r>
          </a:p>
          <a:p>
            <a:r>
              <a:rPr lang="en-ZA" sz="1400" dirty="0"/>
              <a:t>u14006512</a:t>
            </a:r>
          </a:p>
          <a:p>
            <a:endParaRPr lang="en-ZA" sz="1400" dirty="0"/>
          </a:p>
          <a:p>
            <a:r>
              <a:rPr lang="en-ZA" sz="1400" b="1" dirty="0"/>
              <a:t>Renton</a:t>
            </a:r>
            <a:r>
              <a:rPr lang="en-ZA" sz="1400" dirty="0"/>
              <a:t> </a:t>
            </a:r>
            <a:r>
              <a:rPr lang="en-ZA" sz="1400" b="1" dirty="0"/>
              <a:t>McIntyre</a:t>
            </a:r>
          </a:p>
          <a:p>
            <a:r>
              <a:rPr lang="en-ZA" sz="1400" dirty="0"/>
              <a:t> u14312710</a:t>
            </a:r>
          </a:p>
          <a:p>
            <a:endParaRPr lang="en-ZA" sz="1400" dirty="0"/>
          </a:p>
          <a:p>
            <a:r>
              <a:rPr lang="en-ZA" sz="1400" b="1" dirty="0"/>
              <a:t>Avinash Singh </a:t>
            </a:r>
          </a:p>
          <a:p>
            <a:r>
              <a:rPr lang="en-ZA" sz="1400" dirty="0"/>
              <a:t>u14043778</a:t>
            </a:r>
          </a:p>
          <a:p>
            <a:endParaRPr lang="en-ZA" sz="1400" dirty="0"/>
          </a:p>
          <a:p>
            <a:r>
              <a:rPr lang="en-ZA" sz="1400" b="1" dirty="0"/>
              <a:t>Jason</a:t>
            </a:r>
            <a:r>
              <a:rPr lang="en-ZA" sz="1400" dirty="0"/>
              <a:t> </a:t>
            </a:r>
            <a:r>
              <a:rPr lang="en-ZA" sz="1400" b="1" dirty="0"/>
              <a:t>Gordon</a:t>
            </a:r>
            <a:r>
              <a:rPr lang="en-ZA" sz="1400" dirty="0"/>
              <a:t> </a:t>
            </a:r>
          </a:p>
          <a:p>
            <a:r>
              <a:rPr lang="en-ZA" sz="1400" dirty="0"/>
              <a:t>u14405025</a:t>
            </a:r>
          </a:p>
          <a:p>
            <a:endParaRPr lang="en-ZA" sz="1400" dirty="0"/>
          </a:p>
          <a:p>
            <a:r>
              <a:rPr lang="en-ZA" sz="1400" b="1" dirty="0"/>
              <a:t>Claudio</a:t>
            </a:r>
            <a:r>
              <a:rPr lang="en-ZA" sz="1400" dirty="0"/>
              <a:t> </a:t>
            </a:r>
            <a:r>
              <a:rPr lang="en-ZA" sz="1400" b="1" dirty="0"/>
              <a:t>Da</a:t>
            </a:r>
            <a:r>
              <a:rPr lang="en-ZA" sz="1400" dirty="0"/>
              <a:t> </a:t>
            </a:r>
            <a:r>
              <a:rPr lang="en-ZA" sz="1400" b="1" dirty="0"/>
              <a:t>Silva</a:t>
            </a:r>
            <a:r>
              <a:rPr lang="en-ZA" sz="1400" dirty="0"/>
              <a:t> </a:t>
            </a:r>
          </a:p>
          <a:p>
            <a:r>
              <a:rPr lang="en-ZA" sz="1400" dirty="0"/>
              <a:t>u14205892</a:t>
            </a:r>
          </a:p>
          <a:p>
            <a:endParaRPr lang="en-ZA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117874" y="286324"/>
            <a:ext cx="29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COS 326 </a:t>
            </a:r>
          </a:p>
          <a:p>
            <a:pPr algn="ctr"/>
            <a:r>
              <a:rPr lang="en-ZA" b="1" dirty="0"/>
              <a:t>[2016/09/13]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151514">
                  <a:alpha val="72941"/>
                </a:srgbClr>
              </a:clrFrom>
              <a:clrTo>
                <a:srgbClr val="151514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83" y="2755121"/>
            <a:ext cx="680357" cy="680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841674" y="2944598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Panda Chicken</a:t>
            </a:r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662779" y="24915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46443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535" y="1398147"/>
            <a:ext cx="10820400" cy="4024125"/>
          </a:xfrm>
        </p:spPr>
        <p:txBody>
          <a:bodyPr/>
          <a:lstStyle/>
          <a:p>
            <a:r>
              <a:rPr lang="en-ZA" b="1" dirty="0"/>
              <a:t>In Neil Leavitt's article he presented a question whether NoSQL databases will live up to their promise.</a:t>
            </a:r>
          </a:p>
          <a:p>
            <a:endParaRPr lang="en-ZA" b="1" dirty="0"/>
          </a:p>
          <a:p>
            <a:r>
              <a:rPr lang="en-ZA" b="1" dirty="0"/>
              <a:t>We had then done extensive research in this field and looked at information dating after 2010 to get the most relevant and accurate data.</a:t>
            </a:r>
          </a:p>
          <a:p>
            <a:pPr marL="0" indent="0">
              <a:buNone/>
            </a:pPr>
            <a:r>
              <a:rPr lang="en-ZA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38" y="3828589"/>
            <a:ext cx="7477924" cy="239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7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342" y="159689"/>
            <a:ext cx="8610600" cy="1293028"/>
          </a:xfrm>
        </p:spPr>
        <p:txBody>
          <a:bodyPr/>
          <a:lstStyle/>
          <a:p>
            <a:r>
              <a:rPr lang="en-ZA" dirty="0"/>
              <a:t>NoSQL vs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8" y="1191670"/>
            <a:ext cx="11680722" cy="544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800" b="1" dirty="0"/>
              <a:t>SQL:</a:t>
            </a:r>
          </a:p>
          <a:p>
            <a:pPr lvl="1"/>
            <a:r>
              <a:rPr lang="en-ZA" sz="2600" b="1" dirty="0"/>
              <a:t>Not easily distributable or scalable over a variety of machines/networks</a:t>
            </a:r>
          </a:p>
          <a:p>
            <a:pPr marL="457200" lvl="1" indent="0">
              <a:buNone/>
            </a:pPr>
            <a:r>
              <a:rPr lang="en-ZA" sz="2600" b="1" dirty="0"/>
              <a:t> </a:t>
            </a:r>
          </a:p>
          <a:p>
            <a:pPr lvl="1"/>
            <a:r>
              <a:rPr lang="en-ZA" sz="2600" b="1" dirty="0"/>
              <a:t>Heavily reliant on structured data so that it conforms easily into tables</a:t>
            </a:r>
          </a:p>
          <a:p>
            <a:pPr marL="457200" lvl="1" indent="0">
              <a:buNone/>
            </a:pPr>
            <a:endParaRPr lang="en-ZA" sz="2600" b="1" dirty="0"/>
          </a:p>
          <a:p>
            <a:pPr marL="0" indent="0">
              <a:buNone/>
            </a:pPr>
            <a:r>
              <a:rPr lang="en-ZA" sz="2800" b="1" dirty="0"/>
              <a:t>NOSQL:</a:t>
            </a:r>
          </a:p>
          <a:p>
            <a:pPr lvl="1"/>
            <a:r>
              <a:rPr lang="en-ZA" sz="2400" b="1" dirty="0"/>
              <a:t>Uses key-value and document-based storage</a:t>
            </a:r>
          </a:p>
          <a:p>
            <a:pPr lvl="2"/>
            <a:r>
              <a:rPr lang="en-ZA" sz="2200" b="1" dirty="0"/>
              <a:t>Thus it is not heavily reliant on structure (as SQL is)</a:t>
            </a:r>
          </a:p>
          <a:p>
            <a:pPr lvl="1"/>
            <a:endParaRPr lang="en-ZA" sz="2400" b="1" dirty="0"/>
          </a:p>
          <a:p>
            <a:pPr lvl="1"/>
            <a:r>
              <a:rPr lang="en-ZA" sz="2600" b="1" dirty="0"/>
              <a:t>Very scalable making it a good choice for data-fluid companies</a:t>
            </a:r>
          </a:p>
        </p:txBody>
      </p:sp>
    </p:spTree>
    <p:extLst>
      <p:ext uri="{BB962C8B-B14F-4D97-AF65-F5344CB8AC3E}">
        <p14:creationId xmlns:p14="http://schemas.microsoft.com/office/powerpoint/2010/main" val="383501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839" y="130192"/>
            <a:ext cx="8610600" cy="1293028"/>
          </a:xfrm>
        </p:spPr>
        <p:txBody>
          <a:bodyPr/>
          <a:lstStyle/>
          <a:p>
            <a:r>
              <a:rPr lang="en-ZA" dirty="0"/>
              <a:t>NoSQL vs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4620"/>
            <a:ext cx="10820400" cy="5024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800" b="1" dirty="0"/>
              <a:t>SQL:</a:t>
            </a:r>
          </a:p>
          <a:p>
            <a:pPr lvl="1"/>
            <a:r>
              <a:rPr lang="en-ZA" sz="2600" b="1" dirty="0"/>
              <a:t>Makes use of expensive </a:t>
            </a:r>
            <a:r>
              <a:rPr lang="en-ZA" sz="2600" b="1" i="1" dirty="0"/>
              <a:t>JOINS</a:t>
            </a:r>
            <a:r>
              <a:rPr lang="en-ZA" sz="2600" b="1" dirty="0"/>
              <a:t> to process complex data</a:t>
            </a:r>
          </a:p>
          <a:p>
            <a:pPr lvl="1"/>
            <a:endParaRPr lang="en-ZA" sz="2600" b="1" i="1" dirty="0"/>
          </a:p>
          <a:p>
            <a:pPr lvl="1"/>
            <a:r>
              <a:rPr lang="en-ZA" sz="2600" b="1" dirty="0"/>
              <a:t>Struggles with processing large amounts of data</a:t>
            </a:r>
          </a:p>
          <a:p>
            <a:pPr marL="457200" lvl="1" indent="0">
              <a:buNone/>
            </a:pPr>
            <a:endParaRPr lang="en-ZA" sz="2600" b="1" i="1" dirty="0"/>
          </a:p>
          <a:p>
            <a:pPr marL="0" indent="0">
              <a:buNone/>
            </a:pPr>
            <a:r>
              <a:rPr lang="en-ZA" sz="2800" b="1" dirty="0"/>
              <a:t>NOSQL:</a:t>
            </a:r>
          </a:p>
          <a:p>
            <a:pPr lvl="1"/>
            <a:r>
              <a:rPr lang="en-ZA" sz="2400" b="1" dirty="0"/>
              <a:t>Indexes commonly used data, thus faster access to data and faster processing of data</a:t>
            </a:r>
          </a:p>
          <a:p>
            <a:pPr lvl="1"/>
            <a:endParaRPr lang="en-ZA" sz="2400" b="1" dirty="0"/>
          </a:p>
          <a:p>
            <a:pPr lvl="1"/>
            <a:r>
              <a:rPr lang="en-ZA" sz="2400" b="1" dirty="0"/>
              <a:t>Was created to handle large amounts of data (Big data)</a:t>
            </a:r>
            <a:endParaRPr lang="en-ZA" sz="2400" b="1" i="1" dirty="0"/>
          </a:p>
          <a:p>
            <a:pPr lvl="1"/>
            <a:endParaRPr lang="en-ZA" sz="2400" b="1" i="1" dirty="0"/>
          </a:p>
          <a:p>
            <a:pPr lvl="1"/>
            <a:endParaRPr lang="en-ZA" sz="2600" b="1" i="1" dirty="0"/>
          </a:p>
        </p:txBody>
      </p:sp>
    </p:spTree>
    <p:extLst>
      <p:ext uri="{BB962C8B-B14F-4D97-AF65-F5344CB8AC3E}">
        <p14:creationId xmlns:p14="http://schemas.microsoft.com/office/powerpoint/2010/main" val="404531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74" y="130192"/>
            <a:ext cx="8610600" cy="1293028"/>
          </a:xfrm>
        </p:spPr>
        <p:txBody>
          <a:bodyPr/>
          <a:lstStyle/>
          <a:p>
            <a:r>
              <a:rPr lang="en-GB" dirty="0"/>
              <a:t>Drawbacks of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303" y="1899592"/>
            <a:ext cx="10820400" cy="4024125"/>
          </a:xfrm>
        </p:spPr>
        <p:txBody>
          <a:bodyPr>
            <a:normAutofit/>
          </a:bodyPr>
          <a:lstStyle/>
          <a:p>
            <a:r>
              <a:rPr lang="en-GB" sz="2800" b="1" dirty="0"/>
              <a:t>Lack of reliability, due to more efficient processing</a:t>
            </a:r>
          </a:p>
          <a:p>
            <a:endParaRPr lang="en-GB" sz="2800" b="1" dirty="0"/>
          </a:p>
          <a:p>
            <a:r>
              <a:rPr lang="en-GB" sz="2800" b="1" dirty="0"/>
              <a:t>Increased complexity</a:t>
            </a:r>
          </a:p>
          <a:p>
            <a:endParaRPr lang="en-GB" sz="2800" b="1" dirty="0"/>
          </a:p>
          <a:p>
            <a:r>
              <a:rPr lang="en-GB" sz="2800" b="1" dirty="0"/>
              <a:t>Increased cost for companies already using SQL-based  systems</a:t>
            </a:r>
          </a:p>
        </p:txBody>
      </p:sp>
    </p:spTree>
    <p:extLst>
      <p:ext uri="{BB962C8B-B14F-4D97-AF65-F5344CB8AC3E}">
        <p14:creationId xmlns:p14="http://schemas.microsoft.com/office/powerpoint/2010/main" val="215729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335" y="117859"/>
            <a:ext cx="8610600" cy="1293028"/>
          </a:xfrm>
        </p:spPr>
        <p:txBody>
          <a:bodyPr/>
          <a:lstStyle/>
          <a:p>
            <a:r>
              <a:rPr lang="en-ZA" dirty="0"/>
              <a:t>Relevance to COS326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3110"/>
            <a:ext cx="10820400" cy="4935575"/>
          </a:xfrm>
        </p:spPr>
        <p:txBody>
          <a:bodyPr/>
          <a:lstStyle/>
          <a:p>
            <a:r>
              <a:rPr lang="en-ZA" sz="2400" b="1" dirty="0"/>
              <a:t>It is important to know the benefits and drawbacks of each NOSQL database that we have been taught</a:t>
            </a:r>
          </a:p>
          <a:p>
            <a:endParaRPr lang="en-ZA" dirty="0"/>
          </a:p>
          <a:p>
            <a:r>
              <a:rPr lang="en-ZA" sz="2400" b="1" dirty="0"/>
              <a:t>Document-based databases such as MongoDB are more typically used in industry as it is easy to interface with and very powerful</a:t>
            </a:r>
          </a:p>
          <a:p>
            <a:endParaRPr lang="en-ZA" dirty="0"/>
          </a:p>
          <a:p>
            <a:r>
              <a:rPr lang="en-ZA" sz="2400" b="1" dirty="0"/>
              <a:t>Graphing databases such as Neo4j provide good visualization of data which is best suited for social networks.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342" t="17158" r="1130" b="14992"/>
          <a:stretch/>
        </p:blipFill>
        <p:spPr>
          <a:xfrm>
            <a:off x="685800" y="307173"/>
            <a:ext cx="16537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276" y="5674341"/>
            <a:ext cx="1503924" cy="544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62" y="4615552"/>
            <a:ext cx="4209275" cy="21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7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6" y="741545"/>
            <a:ext cx="11443854" cy="5335697"/>
          </a:xfrm>
        </p:spPr>
      </p:pic>
    </p:spTree>
    <p:extLst>
      <p:ext uri="{BB962C8B-B14F-4D97-AF65-F5344CB8AC3E}">
        <p14:creationId xmlns:p14="http://schemas.microsoft.com/office/powerpoint/2010/main" val="193447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89185"/>
            <a:ext cx="8610600" cy="1293028"/>
          </a:xfrm>
        </p:spPr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2213"/>
            <a:ext cx="10820400" cy="4874341"/>
          </a:xfrm>
        </p:spPr>
        <p:txBody>
          <a:bodyPr>
            <a:normAutofit/>
          </a:bodyPr>
          <a:lstStyle/>
          <a:p>
            <a:r>
              <a:rPr lang="en-ZA" sz="2400" b="1" dirty="0"/>
              <a:t>The main advantages of NoSQL databases are that they are easily scalable and well suited for unstructured data</a:t>
            </a:r>
          </a:p>
          <a:p>
            <a:endParaRPr lang="en-ZA" sz="2400" b="1" dirty="0"/>
          </a:p>
          <a:p>
            <a:r>
              <a:rPr lang="en-ZA" sz="2400" b="1" dirty="0"/>
              <a:t>They are also very efficient when working with large amounts of data, without any loss of functionality</a:t>
            </a:r>
          </a:p>
          <a:p>
            <a:pPr marL="0" indent="0">
              <a:buNone/>
            </a:pPr>
            <a:endParaRPr lang="en-ZA" sz="2400" b="1" dirty="0"/>
          </a:p>
          <a:p>
            <a:r>
              <a:rPr lang="en-ZA" sz="2400" b="1" dirty="0"/>
              <a:t>Although they are relatively complex to use and schema changes are difficult, the advantages of NOSQL outweigh these drawbacks</a:t>
            </a:r>
          </a:p>
          <a:p>
            <a:endParaRPr lang="en-ZA" dirty="0"/>
          </a:p>
          <a:p>
            <a:r>
              <a:rPr lang="en-ZA" sz="2400" b="1" dirty="0"/>
              <a:t>NOSQL databases have a growing market due to the fact that Big Data is commonly used in many companies today and will be used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20560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9594" y="117859"/>
            <a:ext cx="2498858" cy="1293028"/>
          </a:xfrm>
        </p:spPr>
        <p:txBody>
          <a:bodyPr/>
          <a:lstStyle/>
          <a:p>
            <a:r>
              <a:rPr lang="en-ZA" dirty="0"/>
              <a:t>The 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0" y="926693"/>
            <a:ext cx="8197474" cy="56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2.91667E-6 -2.59259E-6 C -0.01093 0.00093 -0.02148 0.00209 -0.03203 0.00371 C -0.03776 0.00463 -0.04362 0.00533 -0.04896 0.00764 C -0.05182 0.00903 -0.05442 0.01088 -0.05755 0.01181 C -0.06237 0.01297 -0.06731 0.0132 -0.07239 0.01389 C -0.09739 0.02315 -0.06588 0.01181 -0.09778 0.02176 C -0.10143 0.02269 -0.10468 0.02431 -0.10833 0.0257 C -0.11784 0.02894 -0.11211 0.02639 -0.12304 0.0294 C -0.14883 0.03681 -0.12474 0.03102 -0.14427 0.03565 C -0.15156 0.04005 -0.15403 0.04213 -0.16354 0.04537 C -0.16614 0.04653 -0.16901 0.04676 -0.17187 0.04746 C -0.17409 0.04885 -0.17604 0.05047 -0.17825 0.05139 C -0.18385 0.0544 -0.19075 0.05533 -0.19492 0.05926 C -0.2013 0.06528 -0.19765 0.06227 -0.20586 0.06736 C -0.21067 0.07431 -0.21237 0.07755 -0.22057 0.08334 C -0.22343 0.08542 -0.2263 0.08704 -0.22903 0.08912 C -0.24544 0.10278 -0.23021 0.09283 -0.24388 0.10139 C -0.24987 0.11806 -0.2414 0.09746 -0.25026 0.11111 C -0.25156 0.11297 -0.25156 0.11528 -0.25247 0.1169 C -0.25351 0.11922 -0.2556 0.12084 -0.25651 0.12315 C -0.25768 0.12477 -0.25768 0.12709 -0.25872 0.12917 C -0.25976 0.13102 -0.26211 0.13264 -0.26302 0.13496 C -0.2694 0.14885 -0.2651 0.14329 -0.2694 0.15486 C -0.2707 0.15834 -0.272 0.16135 -0.27356 0.16482 C -0.27422 0.17084 -0.27474 0.17662 -0.27565 0.18264 C -0.27656 0.18843 -0.28047 0.19792 -0.28216 0.20278 L -0.28619 0.21459 C -0.28698 0.21667 -0.28789 0.21829 -0.28828 0.22037 C -0.28906 0.22315 -0.29114 0.23172 -0.29271 0.23426 C -0.29388 0.23658 -0.29557 0.23843 -0.29687 0.24028 C -0.29765 0.24375 -0.29804 0.24699 -0.29922 0.25023 C -0.3 0.25417 -0.30169 0.25834 -0.30325 0.26204 L -0.30534 0.26829 C -0.30612 0.27014 -0.30703 0.27222 -0.30742 0.27431 C -0.31067 0.28611 -0.30859 0.27963 -0.31393 0.29398 L -0.31588 0.3 C -0.31653 0.30209 -0.31679 0.3044 -0.31797 0.30579 L -0.32239 0.31204 C -0.32291 0.31389 -0.3233 0.31621 -0.32448 0.31806 C -0.32539 0.31968 -0.32773 0.32014 -0.32864 0.32176 C -0.32994 0.32431 -0.32994 0.32709 -0.3306 0.32986 C -0.33307 0.33704 -0.33268 0.33519 -0.33711 0.34167 L -0.3414 0.35371 C -0.34205 0.35579 -0.34205 0.35787 -0.34362 0.35972 L -0.34765 0.36551 C -0.3483 0.37037 -0.3483 0.375 -0.34987 0.3794 C -0.35052 0.38195 -0.35299 0.38334 -0.35416 0.38542 C -0.36289 0.40185 -0.3483 0.38033 -0.36041 0.39746 C -0.36419 0.41898 -0.36054 0.40162 -0.36458 0.41528 C -0.36562 0.41806 -0.36562 0.42084 -0.36679 0.42315 C -0.36771 0.425 -0.36966 0.42593 -0.37109 0.42732 C -0.37187 0.42917 -0.37213 0.43148 -0.37317 0.43334 C -0.37422 0.43496 -0.37669 0.43565 -0.37721 0.43704 C -0.37955 0.44097 -0.38008 0.44514 -0.38164 0.44931 C -0.38242 0.45093 -0.38203 0.45371 -0.38372 0.4551 L -0.38815 0.45903 L -0.38984 0.46505 L -0.38984 0.4632 " pathEditMode="relative" rAng="0" ptsTypes="AAAAAAAAAAAAAA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92" y="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322</TotalTime>
  <Words>370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An Analysis of NoSQL Database Systems with Regards to Strengths, Weaknesses and Utility</vt:lpstr>
      <vt:lpstr>Introduction</vt:lpstr>
      <vt:lpstr>NoSQL vs SQL</vt:lpstr>
      <vt:lpstr>NoSQL vs SQL</vt:lpstr>
      <vt:lpstr>Drawbacks of NOSQL</vt:lpstr>
      <vt:lpstr>Relevance to COS326</vt:lpstr>
      <vt:lpstr>PowerPoint Presentation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Singh</dc:creator>
  <cp:lastModifiedBy>Jason Gordon</cp:lastModifiedBy>
  <cp:revision>22</cp:revision>
  <dcterms:created xsi:type="dcterms:W3CDTF">2016-09-11T10:36:02Z</dcterms:created>
  <dcterms:modified xsi:type="dcterms:W3CDTF">2016-09-11T16:22:09Z</dcterms:modified>
</cp:coreProperties>
</file>