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AAEC-EA8B-2745-9B01-6AB48CE6A5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930CA-F03E-9A48-A8FE-6644C9FA6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BB7EF9E-6BE8-5840-A2EF-738C8C274E0F}"/>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35172253-C22B-CC4D-9CE7-6F111499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A4F7E-CE67-9F41-969C-11ADB700138B}"/>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144884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66BE-29D9-C84A-8A67-0D97A91C11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B34B34-8130-BA48-866A-3CE61CB41F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ED4AB2-DC17-D74D-BD7D-9D3430C69A6A}"/>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F352BCBB-447A-D444-A051-B6529F599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37909-C340-5A45-B49E-E16C6FE332EA}"/>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419315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418538-6440-AF4F-9917-00844A7958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8AC801-C82F-7749-865D-F2925F2180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1EB0C5-053F-C94D-B29F-F1A43F6DFD21}"/>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0D43C05C-D74E-C843-B02E-97417322A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309CA-0EC1-6B43-8EEB-81D3A3D78263}"/>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110635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F012-C7BD-6940-B1B5-4F1ED0A5E9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6A56A3-1229-624D-9D41-D29F713DF6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379CDD-2923-D449-9E0A-01820E33A2CB}"/>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39410ACE-F9B4-8041-9FD1-E012B4061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81B53-9F17-8140-B966-5388B4B5B1D8}"/>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365702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6195-5B8F-854F-8153-DD1339B648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EFB7AD1-A6F4-7649-B09B-BC5380C29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77CD8D-355A-6946-86B3-C4BAACAAA81A}"/>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F2F13F8F-DE46-5540-9FE7-F47AD3165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852B1-AE0D-5F4D-8596-DD902DAA17CC}"/>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9831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28FD-C72B-814E-A80C-32B4E1FD57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546CAE5-C278-4749-9263-ABE3C13003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3335A31-EEAA-494D-B927-44351BD7D9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16528EB-0BEF-8348-B328-2878DA5EC37B}"/>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6" name="Footer Placeholder 5">
            <a:extLst>
              <a:ext uri="{FF2B5EF4-FFF2-40B4-BE49-F238E27FC236}">
                <a16:creationId xmlns:a16="http://schemas.microsoft.com/office/drawing/2014/main" id="{CB1D6580-4F1C-AA43-A7BB-65F6FA302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A8B3-ADCF-5245-8386-49D632422170}"/>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118096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75AB-44D9-B14A-B66F-8CC35C5681D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3A6D64-41FC-C84B-AD1F-57FD4F6CA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D0E6A5-2C42-6D48-8DD4-A739CD0ACE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6129FE-3D81-B84F-AFA8-E6EB2D8E1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AE9972-91FB-0A43-A7E7-24CE75E20B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F34A1F-202E-3C4E-8488-C99ABF0E3FE5}"/>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8" name="Footer Placeholder 7">
            <a:extLst>
              <a:ext uri="{FF2B5EF4-FFF2-40B4-BE49-F238E27FC236}">
                <a16:creationId xmlns:a16="http://schemas.microsoft.com/office/drawing/2014/main" id="{84CD1600-F498-EA46-8E52-AA4611B663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694E2-4D23-C645-AE5A-586EAF6D7EA2}"/>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120532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7F0B-0CAC-2740-82ED-6897A3DE21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A45E137-7571-E641-973C-86807E0C480E}"/>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4" name="Footer Placeholder 3">
            <a:extLst>
              <a:ext uri="{FF2B5EF4-FFF2-40B4-BE49-F238E27FC236}">
                <a16:creationId xmlns:a16="http://schemas.microsoft.com/office/drawing/2014/main" id="{91819039-E325-454F-888B-77FC0B9D2B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43AC7-D84F-DB43-9856-D778B1E2DF03}"/>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59214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202B5-2BEB-7641-A71D-22926F1110E5}"/>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3" name="Footer Placeholder 2">
            <a:extLst>
              <a:ext uri="{FF2B5EF4-FFF2-40B4-BE49-F238E27FC236}">
                <a16:creationId xmlns:a16="http://schemas.microsoft.com/office/drawing/2014/main" id="{13DE54F9-0195-AD42-B3EA-475FA9922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774ECA-2008-5441-8186-096DFD8AC7A3}"/>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300447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D2C2-61B9-0441-B5F2-CF224B7C26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58A485-869E-DA4F-A492-0A3E547B7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A55DE09-F499-B84E-9858-CD889CF60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1C7028-7A1F-044C-9F3A-EE480E74C9DD}"/>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6" name="Footer Placeholder 5">
            <a:extLst>
              <a:ext uri="{FF2B5EF4-FFF2-40B4-BE49-F238E27FC236}">
                <a16:creationId xmlns:a16="http://schemas.microsoft.com/office/drawing/2014/main" id="{EEF32FFD-C2A8-8C44-BFCE-FCA517198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7C625-6C62-4C48-9F97-20A4CA9447C4}"/>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34155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22D5-27DA-D842-9B7A-1B723C5198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217804-29B5-8D4E-A5C4-2F6A8D7C6F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AE969-D8BE-9544-8963-3B370FAB1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966C10-7BD5-994A-971F-FB2EAC36BB9B}"/>
              </a:ext>
            </a:extLst>
          </p:cNvPr>
          <p:cNvSpPr>
            <a:spLocks noGrp="1"/>
          </p:cNvSpPr>
          <p:nvPr>
            <p:ph type="dt" sz="half" idx="10"/>
          </p:nvPr>
        </p:nvSpPr>
        <p:spPr/>
        <p:txBody>
          <a:bodyPr/>
          <a:lstStyle/>
          <a:p>
            <a:fld id="{B6EE165C-DB77-F442-A0C3-51D39DE407BA}" type="datetimeFigureOut">
              <a:rPr lang="en-US" smtClean="0"/>
              <a:t>8/2/20</a:t>
            </a:fld>
            <a:endParaRPr lang="en-US"/>
          </a:p>
        </p:txBody>
      </p:sp>
      <p:sp>
        <p:nvSpPr>
          <p:cNvPr id="6" name="Footer Placeholder 5">
            <a:extLst>
              <a:ext uri="{FF2B5EF4-FFF2-40B4-BE49-F238E27FC236}">
                <a16:creationId xmlns:a16="http://schemas.microsoft.com/office/drawing/2014/main" id="{2156789B-6C21-1140-82D9-E996EA25D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C173D-B6BC-CE47-AD92-7B8063491CBC}"/>
              </a:ext>
            </a:extLst>
          </p:cNvPr>
          <p:cNvSpPr>
            <a:spLocks noGrp="1"/>
          </p:cNvSpPr>
          <p:nvPr>
            <p:ph type="sldNum" sz="quarter" idx="12"/>
          </p:nvPr>
        </p:nvSpPr>
        <p:spPr/>
        <p:txBody>
          <a:bodyPr/>
          <a:lstStyle/>
          <a:p>
            <a:fld id="{BE48ED0C-3FC8-8747-9B1C-5F6255847F05}" type="slidenum">
              <a:rPr lang="en-US" smtClean="0"/>
              <a:t>‹#›</a:t>
            </a:fld>
            <a:endParaRPr lang="en-US"/>
          </a:p>
        </p:txBody>
      </p:sp>
    </p:spTree>
    <p:extLst>
      <p:ext uri="{BB962C8B-B14F-4D97-AF65-F5344CB8AC3E}">
        <p14:creationId xmlns:p14="http://schemas.microsoft.com/office/powerpoint/2010/main" val="12474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A77795-52A8-324A-BAA1-653515FA9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F499B1-A4B3-DB4A-984C-C283FE9DB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FDA25C-54EF-8248-A3DB-D76956840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E165C-DB77-F442-A0C3-51D39DE407BA}" type="datetimeFigureOut">
              <a:rPr lang="en-US" smtClean="0"/>
              <a:t>8/2/20</a:t>
            </a:fld>
            <a:endParaRPr lang="en-US"/>
          </a:p>
        </p:txBody>
      </p:sp>
      <p:sp>
        <p:nvSpPr>
          <p:cNvPr id="5" name="Footer Placeholder 4">
            <a:extLst>
              <a:ext uri="{FF2B5EF4-FFF2-40B4-BE49-F238E27FC236}">
                <a16:creationId xmlns:a16="http://schemas.microsoft.com/office/drawing/2014/main" id="{7853242C-77F4-9B4A-82EB-FC28F3C6C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813ED-80D0-0A4A-8850-B8111DC0C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8ED0C-3FC8-8747-9B1C-5F6255847F05}" type="slidenum">
              <a:rPr lang="en-US" smtClean="0"/>
              <a:t>‹#›</a:t>
            </a:fld>
            <a:endParaRPr lang="en-US"/>
          </a:p>
        </p:txBody>
      </p:sp>
    </p:spTree>
    <p:extLst>
      <p:ext uri="{BB962C8B-B14F-4D97-AF65-F5344CB8AC3E}">
        <p14:creationId xmlns:p14="http://schemas.microsoft.com/office/powerpoint/2010/main" val="240253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BDBE38-3BBA-F642-9F70-0ABC380C5CF8}"/>
              </a:ext>
            </a:extLst>
          </p:cNvPr>
          <p:cNvSpPr txBox="1"/>
          <p:nvPr/>
        </p:nvSpPr>
        <p:spPr>
          <a:xfrm>
            <a:off x="1038225" y="242889"/>
            <a:ext cx="10184904" cy="646331"/>
          </a:xfrm>
          <a:prstGeom prst="rect">
            <a:avLst/>
          </a:prstGeom>
          <a:noFill/>
        </p:spPr>
        <p:txBody>
          <a:bodyPr wrap="none" rtlCol="0">
            <a:spAutoFit/>
          </a:bodyPr>
          <a:lstStyle/>
          <a:p>
            <a:pPr algn="ctr"/>
            <a:r>
              <a:rPr lang="en-US" sz="3600" dirty="0"/>
              <a:t>UNITED NATION - SUSTAINABLE DEVELOPMENT GOAL</a:t>
            </a:r>
          </a:p>
        </p:txBody>
      </p:sp>
      <p:sp>
        <p:nvSpPr>
          <p:cNvPr id="9" name="TextBox 8">
            <a:extLst>
              <a:ext uri="{FF2B5EF4-FFF2-40B4-BE49-F238E27FC236}">
                <a16:creationId xmlns:a16="http://schemas.microsoft.com/office/drawing/2014/main" id="{50AD67DA-ECFB-4542-AEE0-379235461D75}"/>
              </a:ext>
            </a:extLst>
          </p:cNvPr>
          <p:cNvSpPr txBox="1"/>
          <p:nvPr/>
        </p:nvSpPr>
        <p:spPr>
          <a:xfrm>
            <a:off x="4166974" y="1228724"/>
            <a:ext cx="3901453" cy="461665"/>
          </a:xfrm>
          <a:prstGeom prst="rect">
            <a:avLst/>
          </a:prstGeom>
          <a:noFill/>
        </p:spPr>
        <p:txBody>
          <a:bodyPr wrap="none" rtlCol="0">
            <a:spAutoFit/>
          </a:bodyPr>
          <a:lstStyle/>
          <a:p>
            <a:pPr algn="ctr"/>
            <a:r>
              <a:rPr lang="en-US" sz="2400" dirty="0"/>
              <a:t>GOAL: 5 – GENDER EQUALITY </a:t>
            </a:r>
          </a:p>
        </p:txBody>
      </p:sp>
      <p:pic>
        <p:nvPicPr>
          <p:cNvPr id="11" name="Picture 10" descr="A picture containing flower, drawing&#10;&#10;Description automatically generated">
            <a:extLst>
              <a:ext uri="{FF2B5EF4-FFF2-40B4-BE49-F238E27FC236}">
                <a16:creationId xmlns:a16="http://schemas.microsoft.com/office/drawing/2014/main" id="{79985038-DB5D-0A45-8D0F-114419C98C38}"/>
              </a:ext>
            </a:extLst>
          </p:cNvPr>
          <p:cNvPicPr>
            <a:picLocks noChangeAspect="1"/>
          </p:cNvPicPr>
          <p:nvPr/>
        </p:nvPicPr>
        <p:blipFill>
          <a:blip r:embed="rId2"/>
          <a:stretch>
            <a:fillRect/>
          </a:stretch>
        </p:blipFill>
        <p:spPr>
          <a:xfrm>
            <a:off x="180975" y="1957388"/>
            <a:ext cx="11815590" cy="4540250"/>
          </a:xfrm>
          <a:prstGeom prst="rect">
            <a:avLst/>
          </a:prstGeom>
        </p:spPr>
      </p:pic>
    </p:spTree>
    <p:extLst>
      <p:ext uri="{BB962C8B-B14F-4D97-AF65-F5344CB8AC3E}">
        <p14:creationId xmlns:p14="http://schemas.microsoft.com/office/powerpoint/2010/main" val="129773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BDBE38-3BBA-F642-9F70-0ABC380C5CF8}"/>
              </a:ext>
            </a:extLst>
          </p:cNvPr>
          <p:cNvSpPr txBox="1"/>
          <p:nvPr/>
        </p:nvSpPr>
        <p:spPr>
          <a:xfrm>
            <a:off x="3947069" y="242889"/>
            <a:ext cx="4367222" cy="646331"/>
          </a:xfrm>
          <a:prstGeom prst="rect">
            <a:avLst/>
          </a:prstGeom>
          <a:noFill/>
        </p:spPr>
        <p:txBody>
          <a:bodyPr wrap="none" rtlCol="0">
            <a:spAutoFit/>
          </a:bodyPr>
          <a:lstStyle/>
          <a:p>
            <a:pPr algn="ctr"/>
            <a:r>
              <a:rPr lang="en-US" sz="3600" dirty="0"/>
              <a:t>PROBLEM STATEMENT</a:t>
            </a:r>
          </a:p>
        </p:txBody>
      </p:sp>
      <p:sp>
        <p:nvSpPr>
          <p:cNvPr id="9" name="TextBox 8">
            <a:extLst>
              <a:ext uri="{FF2B5EF4-FFF2-40B4-BE49-F238E27FC236}">
                <a16:creationId xmlns:a16="http://schemas.microsoft.com/office/drawing/2014/main" id="{50AD67DA-ECFB-4542-AEE0-379235461D75}"/>
              </a:ext>
            </a:extLst>
          </p:cNvPr>
          <p:cNvSpPr txBox="1"/>
          <p:nvPr/>
        </p:nvSpPr>
        <p:spPr>
          <a:xfrm>
            <a:off x="1543050" y="1200148"/>
            <a:ext cx="9169891" cy="5509200"/>
          </a:xfrm>
          <a:prstGeom prst="rect">
            <a:avLst/>
          </a:prstGeom>
          <a:noFill/>
        </p:spPr>
        <p:txBody>
          <a:bodyPr wrap="square" rtlCol="0">
            <a:spAutoFit/>
          </a:bodyPr>
          <a:lstStyle/>
          <a:p>
            <a:pPr algn="ctr"/>
            <a:r>
              <a:rPr lang="en-US" sz="2400" dirty="0"/>
              <a:t>GENDER-BASED VIOLENCE </a:t>
            </a:r>
          </a:p>
          <a:p>
            <a:pPr algn="ctr"/>
            <a:endParaRPr lang="en-US" sz="2400" dirty="0"/>
          </a:p>
          <a:p>
            <a:r>
              <a:rPr lang="en-US" sz="2000" dirty="0"/>
              <a:t>During the COVID-19 lockdown in South Africa, gender-based violence </a:t>
            </a:r>
          </a:p>
          <a:p>
            <a:r>
              <a:rPr lang="en-US" sz="2000" dirty="0"/>
              <a:t>has increased significantly. </a:t>
            </a:r>
          </a:p>
          <a:p>
            <a:endParaRPr lang="en-US" sz="2000" dirty="0"/>
          </a:p>
          <a:p>
            <a:r>
              <a:rPr lang="en-US" sz="2000" dirty="0"/>
              <a:t>This can be due to one of many reasons. </a:t>
            </a:r>
          </a:p>
          <a:p>
            <a:r>
              <a:rPr lang="en-US" sz="2000" dirty="0"/>
              <a:t>Just to name a few</a:t>
            </a:r>
          </a:p>
          <a:p>
            <a:pPr marL="342900" indent="-342900">
              <a:buFontTx/>
              <a:buChar char="-"/>
            </a:pPr>
            <a:r>
              <a:rPr lang="en-US" sz="2000" dirty="0"/>
              <a:t>Abusers and the victims are locked down together for longer periods of time. </a:t>
            </a:r>
          </a:p>
          <a:p>
            <a:pPr marL="342900" indent="-342900">
              <a:buFontTx/>
              <a:buChar char="-"/>
            </a:pPr>
            <a:r>
              <a:rPr lang="en-US" sz="2000" dirty="0"/>
              <a:t>The victims have nowhere to escape to, since a lot of places closed due to lockdown. </a:t>
            </a:r>
          </a:p>
          <a:p>
            <a:pPr marL="342900" indent="-342900">
              <a:buFontTx/>
              <a:buChar char="-"/>
            </a:pPr>
            <a:r>
              <a:rPr lang="en-US" sz="2000" dirty="0"/>
              <a:t>No alcohol and no cigarettes can cause withdrawal symptoms and thus make abusers even more upset and violent than usual.  </a:t>
            </a:r>
          </a:p>
          <a:p>
            <a:pPr marL="342900" indent="-342900">
              <a:buFontTx/>
              <a:buChar char="-"/>
            </a:pPr>
            <a:endParaRPr lang="en-US" sz="2000" dirty="0"/>
          </a:p>
          <a:p>
            <a:r>
              <a:rPr lang="en-US" sz="2000" dirty="0"/>
              <a:t>One observation regarding abusers, is that they are very suspicious of anything the victim might do on their phone. Therefore it is important to be as discreet as possible when trying to solve this problem. </a:t>
            </a:r>
          </a:p>
          <a:p>
            <a:pPr algn="ctr"/>
            <a:endParaRPr lang="en-US" sz="2400" dirty="0"/>
          </a:p>
        </p:txBody>
      </p:sp>
    </p:spTree>
    <p:extLst>
      <p:ext uri="{BB962C8B-B14F-4D97-AF65-F5344CB8AC3E}">
        <p14:creationId xmlns:p14="http://schemas.microsoft.com/office/powerpoint/2010/main" val="236444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BDBE38-3BBA-F642-9F70-0ABC380C5CF8}"/>
              </a:ext>
            </a:extLst>
          </p:cNvPr>
          <p:cNvSpPr txBox="1"/>
          <p:nvPr/>
        </p:nvSpPr>
        <p:spPr>
          <a:xfrm>
            <a:off x="5066287" y="242889"/>
            <a:ext cx="2128788" cy="646331"/>
          </a:xfrm>
          <a:prstGeom prst="rect">
            <a:avLst/>
          </a:prstGeom>
          <a:noFill/>
        </p:spPr>
        <p:txBody>
          <a:bodyPr wrap="none" rtlCol="0">
            <a:spAutoFit/>
          </a:bodyPr>
          <a:lstStyle/>
          <a:p>
            <a:pPr algn="ctr"/>
            <a:r>
              <a:rPr lang="en-US" sz="3600" dirty="0"/>
              <a:t>SOLUTION</a:t>
            </a:r>
          </a:p>
        </p:txBody>
      </p:sp>
      <p:sp>
        <p:nvSpPr>
          <p:cNvPr id="9" name="TextBox 8">
            <a:extLst>
              <a:ext uri="{FF2B5EF4-FFF2-40B4-BE49-F238E27FC236}">
                <a16:creationId xmlns:a16="http://schemas.microsoft.com/office/drawing/2014/main" id="{50AD67DA-ECFB-4542-AEE0-379235461D75}"/>
              </a:ext>
            </a:extLst>
          </p:cNvPr>
          <p:cNvSpPr txBox="1"/>
          <p:nvPr/>
        </p:nvSpPr>
        <p:spPr>
          <a:xfrm>
            <a:off x="1543050" y="1185861"/>
            <a:ext cx="9169891" cy="4832092"/>
          </a:xfrm>
          <a:prstGeom prst="rect">
            <a:avLst/>
          </a:prstGeom>
          <a:noFill/>
        </p:spPr>
        <p:txBody>
          <a:bodyPr wrap="square" rtlCol="0">
            <a:spAutoFit/>
          </a:bodyPr>
          <a:lstStyle/>
          <a:p>
            <a:pPr algn="ctr"/>
            <a:r>
              <a:rPr lang="en-US" sz="2400" dirty="0"/>
              <a:t>DAISY</a:t>
            </a:r>
          </a:p>
          <a:p>
            <a:pPr algn="ctr"/>
            <a:endParaRPr lang="en-US" sz="2400" dirty="0"/>
          </a:p>
          <a:p>
            <a:r>
              <a:rPr lang="en-US" sz="2000" dirty="0"/>
              <a:t>Daisy is the website we have created to help assist gender-based violence victims. Daisy uses a façade. </a:t>
            </a:r>
          </a:p>
          <a:p>
            <a:endParaRPr lang="en-US" sz="2000" dirty="0"/>
          </a:p>
          <a:p>
            <a:r>
              <a:rPr lang="en-US" sz="2000" dirty="0"/>
              <a:t>We use a period tracker as our façade. Most men stay as far away as possible from any topic period related and thus, we chose this. </a:t>
            </a:r>
          </a:p>
          <a:p>
            <a:endParaRPr lang="en-US" sz="2000" dirty="0"/>
          </a:p>
          <a:p>
            <a:r>
              <a:rPr lang="en-US" sz="2000" dirty="0"/>
              <a:t>On first look the website is a basic period tracker with information regarding menstrual cycles and whether yours are healthy. But we have a button on our page that will take you to a whole new level of the website - our help site. </a:t>
            </a:r>
          </a:p>
          <a:p>
            <a:endParaRPr lang="en-US" sz="2000" dirty="0"/>
          </a:p>
          <a:p>
            <a:r>
              <a:rPr lang="en-US" sz="2000" dirty="0"/>
              <a:t>At the help site, you can choose to press an SOS button in case you need police intervention immediately. There is also a chat channel, if you just need to talk to someone or have questions regarding abuse. </a:t>
            </a:r>
          </a:p>
        </p:txBody>
      </p:sp>
    </p:spTree>
    <p:extLst>
      <p:ext uri="{BB962C8B-B14F-4D97-AF65-F5344CB8AC3E}">
        <p14:creationId xmlns:p14="http://schemas.microsoft.com/office/powerpoint/2010/main" val="179149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BDBE38-3BBA-F642-9F70-0ABC380C5CF8}"/>
              </a:ext>
            </a:extLst>
          </p:cNvPr>
          <p:cNvSpPr txBox="1"/>
          <p:nvPr/>
        </p:nvSpPr>
        <p:spPr>
          <a:xfrm>
            <a:off x="4185984" y="242889"/>
            <a:ext cx="3889399" cy="646331"/>
          </a:xfrm>
          <a:prstGeom prst="rect">
            <a:avLst/>
          </a:prstGeom>
          <a:noFill/>
        </p:spPr>
        <p:txBody>
          <a:bodyPr wrap="none" rtlCol="0">
            <a:spAutoFit/>
          </a:bodyPr>
          <a:lstStyle/>
          <a:p>
            <a:pPr algn="ctr"/>
            <a:r>
              <a:rPr lang="en-US" sz="3600" dirty="0"/>
              <a:t>TECHNOLOGY USED</a:t>
            </a:r>
          </a:p>
        </p:txBody>
      </p:sp>
      <p:sp>
        <p:nvSpPr>
          <p:cNvPr id="9" name="TextBox 8">
            <a:extLst>
              <a:ext uri="{FF2B5EF4-FFF2-40B4-BE49-F238E27FC236}">
                <a16:creationId xmlns:a16="http://schemas.microsoft.com/office/drawing/2014/main" id="{50AD67DA-ECFB-4542-AEE0-379235461D75}"/>
              </a:ext>
            </a:extLst>
          </p:cNvPr>
          <p:cNvSpPr txBox="1"/>
          <p:nvPr/>
        </p:nvSpPr>
        <p:spPr>
          <a:xfrm>
            <a:off x="1543050" y="1185861"/>
            <a:ext cx="9169891" cy="1692771"/>
          </a:xfrm>
          <a:prstGeom prst="rect">
            <a:avLst/>
          </a:prstGeom>
          <a:noFill/>
        </p:spPr>
        <p:txBody>
          <a:bodyPr wrap="square" rtlCol="0">
            <a:spAutoFit/>
          </a:bodyPr>
          <a:lstStyle/>
          <a:p>
            <a:pPr algn="ctr"/>
            <a:r>
              <a:rPr lang="en-US" sz="2400" dirty="0"/>
              <a:t>FRONT-END</a:t>
            </a:r>
          </a:p>
          <a:p>
            <a:pPr marL="342900" indent="-342900">
              <a:buFontTx/>
              <a:buChar char="-"/>
            </a:pPr>
            <a:r>
              <a:rPr lang="en-US" sz="2000" dirty="0"/>
              <a:t>Angular 9</a:t>
            </a:r>
          </a:p>
          <a:p>
            <a:pPr marL="342900" indent="-342900">
              <a:buFontTx/>
              <a:buChar char="-"/>
            </a:pPr>
            <a:r>
              <a:rPr lang="en-US" sz="2000" dirty="0"/>
              <a:t>Angular Material and Angular Flex</a:t>
            </a:r>
          </a:p>
          <a:p>
            <a:pPr marL="342900" indent="-342900">
              <a:buFontTx/>
              <a:buChar char="-"/>
            </a:pPr>
            <a:r>
              <a:rPr lang="en-US" sz="2000" dirty="0"/>
              <a:t>Bootstrap</a:t>
            </a:r>
          </a:p>
          <a:p>
            <a:pPr marL="342900" indent="-342900">
              <a:buFontTx/>
              <a:buChar char="-"/>
            </a:pPr>
            <a:r>
              <a:rPr lang="en-US" sz="2000" dirty="0"/>
              <a:t>Photoshop</a:t>
            </a:r>
          </a:p>
        </p:txBody>
      </p:sp>
      <p:sp>
        <p:nvSpPr>
          <p:cNvPr id="4" name="TextBox 3">
            <a:extLst>
              <a:ext uri="{FF2B5EF4-FFF2-40B4-BE49-F238E27FC236}">
                <a16:creationId xmlns:a16="http://schemas.microsoft.com/office/drawing/2014/main" id="{EDFF9E77-DC04-604C-BCA4-1F7D724F9923}"/>
              </a:ext>
            </a:extLst>
          </p:cNvPr>
          <p:cNvSpPr txBox="1"/>
          <p:nvPr/>
        </p:nvSpPr>
        <p:spPr>
          <a:xfrm>
            <a:off x="1509713" y="2809873"/>
            <a:ext cx="9169891" cy="1077218"/>
          </a:xfrm>
          <a:prstGeom prst="rect">
            <a:avLst/>
          </a:prstGeom>
          <a:noFill/>
        </p:spPr>
        <p:txBody>
          <a:bodyPr wrap="square" rtlCol="0">
            <a:spAutoFit/>
          </a:bodyPr>
          <a:lstStyle/>
          <a:p>
            <a:pPr algn="ctr"/>
            <a:r>
              <a:rPr lang="en-US" sz="2400" dirty="0"/>
              <a:t>BACK-END</a:t>
            </a:r>
          </a:p>
          <a:p>
            <a:pPr marL="342900" indent="-342900">
              <a:buFontTx/>
              <a:buChar char="-"/>
            </a:pPr>
            <a:r>
              <a:rPr lang="en-US" sz="2000" dirty="0"/>
              <a:t>Node.js</a:t>
            </a:r>
          </a:p>
          <a:p>
            <a:pPr marL="342900" indent="-342900">
              <a:buFontTx/>
              <a:buChar char="-"/>
            </a:pPr>
            <a:r>
              <a:rPr lang="en-US" sz="2000" dirty="0"/>
              <a:t>Express</a:t>
            </a:r>
          </a:p>
        </p:txBody>
      </p:sp>
      <p:sp>
        <p:nvSpPr>
          <p:cNvPr id="5" name="TextBox 4">
            <a:extLst>
              <a:ext uri="{FF2B5EF4-FFF2-40B4-BE49-F238E27FC236}">
                <a16:creationId xmlns:a16="http://schemas.microsoft.com/office/drawing/2014/main" id="{2BB9F43C-CD17-2945-AAD1-2ACB2BFAA72C}"/>
              </a:ext>
            </a:extLst>
          </p:cNvPr>
          <p:cNvSpPr txBox="1"/>
          <p:nvPr/>
        </p:nvSpPr>
        <p:spPr>
          <a:xfrm>
            <a:off x="1504950" y="3862385"/>
            <a:ext cx="9169891" cy="1384995"/>
          </a:xfrm>
          <a:prstGeom prst="rect">
            <a:avLst/>
          </a:prstGeom>
          <a:noFill/>
        </p:spPr>
        <p:txBody>
          <a:bodyPr wrap="square" rtlCol="0">
            <a:spAutoFit/>
          </a:bodyPr>
          <a:lstStyle/>
          <a:p>
            <a:pPr algn="ctr"/>
            <a:r>
              <a:rPr lang="en-US" sz="2400" dirty="0"/>
              <a:t>DATABASE</a:t>
            </a:r>
          </a:p>
          <a:p>
            <a:pPr marL="342900" indent="-342900">
              <a:buFontTx/>
              <a:buChar char="-"/>
            </a:pPr>
            <a:r>
              <a:rPr lang="en-US" sz="2000" dirty="0"/>
              <a:t>PostgreSQL</a:t>
            </a:r>
          </a:p>
          <a:p>
            <a:pPr marL="342900" indent="-342900">
              <a:buFontTx/>
              <a:buChar char="-"/>
            </a:pPr>
            <a:r>
              <a:rPr lang="en-US" sz="2000" dirty="0" err="1"/>
              <a:t>Sequelize</a:t>
            </a:r>
            <a:endParaRPr lang="en-US" sz="2000" dirty="0"/>
          </a:p>
          <a:p>
            <a:pPr marL="342900" indent="-342900">
              <a:buFontTx/>
              <a:buChar char="-"/>
            </a:pPr>
            <a:r>
              <a:rPr lang="en-US" sz="2000" dirty="0"/>
              <a:t>Heroku server</a:t>
            </a:r>
          </a:p>
        </p:txBody>
      </p:sp>
      <p:sp>
        <p:nvSpPr>
          <p:cNvPr id="6" name="TextBox 5">
            <a:extLst>
              <a:ext uri="{FF2B5EF4-FFF2-40B4-BE49-F238E27FC236}">
                <a16:creationId xmlns:a16="http://schemas.microsoft.com/office/drawing/2014/main" id="{4F375679-52E8-E841-80E0-0135EAAFF53F}"/>
              </a:ext>
            </a:extLst>
          </p:cNvPr>
          <p:cNvSpPr txBox="1"/>
          <p:nvPr/>
        </p:nvSpPr>
        <p:spPr>
          <a:xfrm>
            <a:off x="1547812" y="5362573"/>
            <a:ext cx="9169891" cy="1384995"/>
          </a:xfrm>
          <a:prstGeom prst="rect">
            <a:avLst/>
          </a:prstGeom>
          <a:noFill/>
        </p:spPr>
        <p:txBody>
          <a:bodyPr wrap="square" rtlCol="0">
            <a:spAutoFit/>
          </a:bodyPr>
          <a:lstStyle/>
          <a:p>
            <a:pPr algn="ctr"/>
            <a:r>
              <a:rPr lang="en-US" sz="2400" dirty="0"/>
              <a:t>BROWSER SUPPORT</a:t>
            </a:r>
          </a:p>
          <a:p>
            <a:pPr marL="342900" indent="-342900">
              <a:buFontTx/>
              <a:buChar char="-"/>
            </a:pPr>
            <a:r>
              <a:rPr lang="en-US" sz="2000" dirty="0"/>
              <a:t>Brave</a:t>
            </a:r>
          </a:p>
          <a:p>
            <a:pPr marL="342900" indent="-342900">
              <a:buFontTx/>
              <a:buChar char="-"/>
            </a:pPr>
            <a:r>
              <a:rPr lang="en-US" sz="2000" dirty="0"/>
              <a:t>Chrome</a:t>
            </a:r>
          </a:p>
          <a:p>
            <a:pPr marL="342900" indent="-342900">
              <a:buFontTx/>
              <a:buChar char="-"/>
            </a:pPr>
            <a:r>
              <a:rPr lang="en-US" sz="2000" dirty="0"/>
              <a:t>Safari</a:t>
            </a:r>
          </a:p>
        </p:txBody>
      </p:sp>
    </p:spTree>
    <p:extLst>
      <p:ext uri="{BB962C8B-B14F-4D97-AF65-F5344CB8AC3E}">
        <p14:creationId xmlns:p14="http://schemas.microsoft.com/office/powerpoint/2010/main" val="367327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BDBE38-3BBA-F642-9F70-0ABC380C5CF8}"/>
              </a:ext>
            </a:extLst>
          </p:cNvPr>
          <p:cNvSpPr txBox="1"/>
          <p:nvPr/>
        </p:nvSpPr>
        <p:spPr>
          <a:xfrm>
            <a:off x="2927085" y="242889"/>
            <a:ext cx="6407203" cy="646331"/>
          </a:xfrm>
          <a:prstGeom prst="rect">
            <a:avLst/>
          </a:prstGeom>
          <a:noFill/>
        </p:spPr>
        <p:txBody>
          <a:bodyPr wrap="none" rtlCol="0">
            <a:spAutoFit/>
          </a:bodyPr>
          <a:lstStyle/>
          <a:p>
            <a:pPr algn="ctr"/>
            <a:r>
              <a:rPr lang="en-US" sz="3600" dirty="0"/>
              <a:t>WHY OUR SOLUTION IS UNIQUE?</a:t>
            </a:r>
          </a:p>
        </p:txBody>
      </p:sp>
      <p:sp>
        <p:nvSpPr>
          <p:cNvPr id="9" name="TextBox 8">
            <a:extLst>
              <a:ext uri="{FF2B5EF4-FFF2-40B4-BE49-F238E27FC236}">
                <a16:creationId xmlns:a16="http://schemas.microsoft.com/office/drawing/2014/main" id="{50AD67DA-ECFB-4542-AEE0-379235461D75}"/>
              </a:ext>
            </a:extLst>
          </p:cNvPr>
          <p:cNvSpPr txBox="1"/>
          <p:nvPr/>
        </p:nvSpPr>
        <p:spPr>
          <a:xfrm>
            <a:off x="1514475" y="1032212"/>
            <a:ext cx="9169891" cy="5632311"/>
          </a:xfrm>
          <a:prstGeom prst="rect">
            <a:avLst/>
          </a:prstGeom>
          <a:noFill/>
        </p:spPr>
        <p:txBody>
          <a:bodyPr wrap="square" rtlCol="0">
            <a:spAutoFit/>
          </a:bodyPr>
          <a:lstStyle/>
          <a:p>
            <a:r>
              <a:rPr lang="en-US" sz="2000" dirty="0"/>
              <a:t>The biggest reason why our solution is unique from other solutions, is because we use the façade. And especially the kind of façade that most abusers wouldn’t think much of even if they were to catch the victim using our site. </a:t>
            </a:r>
          </a:p>
          <a:p>
            <a:endParaRPr lang="en-US" sz="2000" dirty="0"/>
          </a:p>
          <a:p>
            <a:r>
              <a:rPr lang="en-US" sz="2000" dirty="0"/>
              <a:t>The way in which we respond to SOS signals is not in a usual manner. We do this silently and without attracting any attention to the victim. We do not call, SMS or make noise, because we don’t want the abuser to get suspicious and possibly harm the victim even more before help arrives. </a:t>
            </a:r>
          </a:p>
          <a:p>
            <a:endParaRPr lang="en-US" sz="2000" dirty="0"/>
          </a:p>
          <a:p>
            <a:r>
              <a:rPr lang="en-US" sz="2000" dirty="0"/>
              <a:t>In practice all the messages and SOS signals will go to an organization that has a 24-hour hotline. The organization will be responsible to contact the correct authorities and in the case of the chat button, communicate with the victim. However for the purposes of this hackathon, all the messages and SOS signals will be sent to us. </a:t>
            </a:r>
          </a:p>
          <a:p>
            <a:endParaRPr lang="en-US" sz="2000" dirty="0"/>
          </a:p>
          <a:p>
            <a:r>
              <a:rPr lang="en-US" sz="2000" dirty="0"/>
              <a:t>Lastly our name and theme are unique. Our theme is chamomile – a beautiful, delicate flower that helps reduce stress and anxiety just like our website, but our name is Daisy. This is a metaphor for the app looking like one thing but being something completely different. </a:t>
            </a:r>
          </a:p>
        </p:txBody>
      </p:sp>
    </p:spTree>
    <p:extLst>
      <p:ext uri="{BB962C8B-B14F-4D97-AF65-F5344CB8AC3E}">
        <p14:creationId xmlns:p14="http://schemas.microsoft.com/office/powerpoint/2010/main" val="149809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525</Words>
  <Application>Microsoft Macintosh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Jacobs</dc:creator>
  <cp:lastModifiedBy>Charlotte Jacobs</cp:lastModifiedBy>
  <cp:revision>7</cp:revision>
  <dcterms:created xsi:type="dcterms:W3CDTF">2020-08-02T06:02:16Z</dcterms:created>
  <dcterms:modified xsi:type="dcterms:W3CDTF">2020-08-02T07:25:18Z</dcterms:modified>
</cp:coreProperties>
</file>