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9" r:id="rId4"/>
    <p:sldId id="257" r:id="rId5"/>
    <p:sldId id="258"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68"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0B94B-E6FD-4B12-BEFF-2C35D1B050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FD8D69-260D-46B0-88A6-2EC004F5F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0F87C3-4226-49DB-AF7F-A51939638FAB}"/>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5" name="フッター プレースホルダー 4">
            <a:extLst>
              <a:ext uri="{FF2B5EF4-FFF2-40B4-BE49-F238E27FC236}">
                <a16:creationId xmlns:a16="http://schemas.microsoft.com/office/drawing/2014/main" id="{094BAB10-CACF-40CD-8B6F-9DC6DA491F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D3424-11A7-48A1-8AEB-C8C9DBFF6D8A}"/>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404904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9335EE-17C3-4E40-8C04-6C9092C9CF3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D8FD4B5-652C-4D8E-A653-421816CF42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5A5E65-E310-4226-B76A-4CD09B77B38A}"/>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5" name="フッター プレースホルダー 4">
            <a:extLst>
              <a:ext uri="{FF2B5EF4-FFF2-40B4-BE49-F238E27FC236}">
                <a16:creationId xmlns:a16="http://schemas.microsoft.com/office/drawing/2014/main" id="{0645BAED-8665-4927-89B0-DA5B1ACD21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BFF0BB-3E1B-46C7-A82F-928FC0D21E17}"/>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406477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BBA47C-2F92-4D15-BB4C-9030ADD2157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8F0A20-736B-49DB-9B88-2D06B1E6BB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797746-4C8A-48D8-A580-EACFE90526C3}"/>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5" name="フッター プレースホルダー 4">
            <a:extLst>
              <a:ext uri="{FF2B5EF4-FFF2-40B4-BE49-F238E27FC236}">
                <a16:creationId xmlns:a16="http://schemas.microsoft.com/office/drawing/2014/main" id="{F90456DD-5A87-4F2B-9BF2-5BEDC15D0E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AC064D-5A5A-4452-8DD9-69B70BFDFF27}"/>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103858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150BC-9883-432C-9F06-BD65F1CE4D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80A378-A315-4E6B-83FB-A82006AE9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093B4A-728D-40B9-B36A-633AC58FEF8E}"/>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5" name="フッター プレースホルダー 4">
            <a:extLst>
              <a:ext uri="{FF2B5EF4-FFF2-40B4-BE49-F238E27FC236}">
                <a16:creationId xmlns:a16="http://schemas.microsoft.com/office/drawing/2014/main" id="{65CBFC4A-C40A-4D30-9CB9-3BF1C691A7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060733-2D97-4245-AD5B-905C2746B726}"/>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384866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A60B7-A680-4221-928D-33FC61B0B3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B360C4-10F9-440D-AEA1-A25585984A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631FBC0-246E-489F-89AB-676B7F9682B6}"/>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5" name="フッター プレースホルダー 4">
            <a:extLst>
              <a:ext uri="{FF2B5EF4-FFF2-40B4-BE49-F238E27FC236}">
                <a16:creationId xmlns:a16="http://schemas.microsoft.com/office/drawing/2014/main" id="{B844C07A-0177-4540-A9E0-A17F917D9D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EAAC7D-3DAD-44F4-8AA3-929FFD5E4EF2}"/>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125734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F9606-33D8-463F-98CE-636CB3C864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E72754-5423-496C-8B07-09024A1AA2B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90142C-6131-4646-B6EA-3EED1DB56CD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EB73C1-BFEA-4A35-8ADD-662D6F7461ED}"/>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6" name="フッター プレースホルダー 5">
            <a:extLst>
              <a:ext uri="{FF2B5EF4-FFF2-40B4-BE49-F238E27FC236}">
                <a16:creationId xmlns:a16="http://schemas.microsoft.com/office/drawing/2014/main" id="{5967133E-49CB-494B-9AF7-CA35953967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D7040F-537D-4EE7-8E40-ACE5F61FE2DC}"/>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300551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939B8-ED73-4F59-9C6C-DE197A9231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E8E3A8-58D3-4765-BD94-5434F0EE5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8CD1F4-7C1F-4EB9-A065-8352DEBECE4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02787DF-1F7F-4402-A1AC-310457B80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EBF5E12-8434-4165-8E3F-E1F9E4688E1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DC9C11-5342-4781-A41B-C8A08B130362}"/>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8" name="フッター プレースホルダー 7">
            <a:extLst>
              <a:ext uri="{FF2B5EF4-FFF2-40B4-BE49-F238E27FC236}">
                <a16:creationId xmlns:a16="http://schemas.microsoft.com/office/drawing/2014/main" id="{667D71DB-20C3-4E4C-B607-782D961956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8DB0484-9D68-4AA4-B229-3C7839C2BA9D}"/>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156996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2C23D-30CF-4D0D-AD17-71E7E7A580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C7A98A-F91C-41C7-A195-3F410D7C9ED2}"/>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4" name="フッター プレースホルダー 3">
            <a:extLst>
              <a:ext uri="{FF2B5EF4-FFF2-40B4-BE49-F238E27FC236}">
                <a16:creationId xmlns:a16="http://schemas.microsoft.com/office/drawing/2014/main" id="{55D14FA7-C657-4463-AD8A-4EAE58714DB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6877FD7-68B7-415E-9561-E75AE28C3726}"/>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24361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061E95-E097-4158-BA20-0646FB17BDEF}"/>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3" name="フッター プレースホルダー 2">
            <a:extLst>
              <a:ext uri="{FF2B5EF4-FFF2-40B4-BE49-F238E27FC236}">
                <a16:creationId xmlns:a16="http://schemas.microsoft.com/office/drawing/2014/main" id="{48ACC955-4D26-4CD4-9020-2B75B6932B3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46D861-44D0-4296-80AA-E02B44685A94}"/>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33550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E823A-6C4A-4964-8555-060172ECCB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C8A6E7-3FCD-4E42-B0C4-2C3973886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2706719-9298-4EDB-8055-6F8D21FD5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95FCBB-0DA1-42AE-B2C2-2D355D96A876}"/>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6" name="フッター プレースホルダー 5">
            <a:extLst>
              <a:ext uri="{FF2B5EF4-FFF2-40B4-BE49-F238E27FC236}">
                <a16:creationId xmlns:a16="http://schemas.microsoft.com/office/drawing/2014/main" id="{43CDD7F1-B101-498A-A3EB-3875F26F7C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2F0129-4A31-4354-B172-CFA9118AAFD4}"/>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425121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75555-CD63-451C-8449-CBDF0622DE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08B7D7C-7961-49F9-B037-FBD5B1141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6A7046-6F1B-466C-949B-D7F22454B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5F5D75-710E-4329-9F51-32DFB0D77A6D}"/>
              </a:ext>
            </a:extLst>
          </p:cNvPr>
          <p:cNvSpPr>
            <a:spLocks noGrp="1"/>
          </p:cNvSpPr>
          <p:nvPr>
            <p:ph type="dt" sz="half" idx="10"/>
          </p:nvPr>
        </p:nvSpPr>
        <p:spPr/>
        <p:txBody>
          <a:bodyPr/>
          <a:lstStyle/>
          <a:p>
            <a:fld id="{CD3E76B9-8665-4605-BA9F-0292FCB3FCAA}" type="datetimeFigureOut">
              <a:rPr kumimoji="1" lang="ja-JP" altLang="en-US" smtClean="0"/>
              <a:t>2020/12/17</a:t>
            </a:fld>
            <a:endParaRPr kumimoji="1" lang="ja-JP" altLang="en-US"/>
          </a:p>
        </p:txBody>
      </p:sp>
      <p:sp>
        <p:nvSpPr>
          <p:cNvPr id="6" name="フッター プレースホルダー 5">
            <a:extLst>
              <a:ext uri="{FF2B5EF4-FFF2-40B4-BE49-F238E27FC236}">
                <a16:creationId xmlns:a16="http://schemas.microsoft.com/office/drawing/2014/main" id="{2D6C7A10-F4CF-4C3E-A013-66F93C2CAD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A6F9BA-A13A-489C-8DF7-2F33F7187D74}"/>
              </a:ext>
            </a:extLst>
          </p:cNvPr>
          <p:cNvSpPr>
            <a:spLocks noGrp="1"/>
          </p:cNvSpPr>
          <p:nvPr>
            <p:ph type="sldNum" sz="quarter" idx="12"/>
          </p:nvPr>
        </p:nvSpPr>
        <p:spPr/>
        <p:txBody>
          <a:body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40230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43BA73-DD2E-40F5-B653-8F3DBFC4E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CADD55-1622-423A-9BFC-440A953EB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314DE2-108F-4A33-B9DF-107A4110F9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E76B9-8665-4605-BA9F-0292FCB3FCAA}" type="datetimeFigureOut">
              <a:rPr kumimoji="1" lang="ja-JP" altLang="en-US" smtClean="0"/>
              <a:t>2020/12/17</a:t>
            </a:fld>
            <a:endParaRPr kumimoji="1" lang="ja-JP" altLang="en-US"/>
          </a:p>
        </p:txBody>
      </p:sp>
      <p:sp>
        <p:nvSpPr>
          <p:cNvPr id="5" name="フッター プレースホルダー 4">
            <a:extLst>
              <a:ext uri="{FF2B5EF4-FFF2-40B4-BE49-F238E27FC236}">
                <a16:creationId xmlns:a16="http://schemas.microsoft.com/office/drawing/2014/main" id="{7408D85C-97F7-49F5-943A-485D71073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E8C907-634F-4B3C-BA7C-17479BBD9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901FB-3557-4A99-94D9-FC027BFD97D3}" type="slidenum">
              <a:rPr kumimoji="1" lang="ja-JP" altLang="en-US" smtClean="0"/>
              <a:t>‹#›</a:t>
            </a:fld>
            <a:endParaRPr kumimoji="1" lang="ja-JP" altLang="en-US"/>
          </a:p>
        </p:txBody>
      </p:sp>
    </p:spTree>
    <p:extLst>
      <p:ext uri="{BB962C8B-B14F-4D97-AF65-F5344CB8AC3E}">
        <p14:creationId xmlns:p14="http://schemas.microsoft.com/office/powerpoint/2010/main" val="60980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witter.com/nGssuYO0bB8j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ukatsu.tech/windows-ffmpe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fmpeg.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63C05CED-AAD9-4EFD-A0B6-727042C64359}"/>
              </a:ext>
            </a:extLst>
          </p:cNvPr>
          <p:cNvSpPr>
            <a:spLocks noGrp="1"/>
          </p:cNvSpPr>
          <p:nvPr>
            <p:ph type="ctrTitle"/>
          </p:nvPr>
        </p:nvSpPr>
        <p:spPr>
          <a:xfrm>
            <a:off x="1524003" y="1999615"/>
            <a:ext cx="9144000" cy="2764028"/>
          </a:xfrm>
        </p:spPr>
        <p:txBody>
          <a:bodyPr anchor="ctr">
            <a:normAutofit/>
          </a:bodyPr>
          <a:lstStyle/>
          <a:p>
            <a:r>
              <a:rPr kumimoji="1" lang="ja-JP" altLang="en-US" sz="6100" dirty="0"/>
              <a:t>アプリをインストール</a:t>
            </a:r>
            <a:br>
              <a:rPr kumimoji="1" lang="en-US" altLang="ja-JP" sz="6100"/>
            </a:br>
            <a:r>
              <a:rPr kumimoji="1" lang="ja-JP" altLang="en-US" sz="6100"/>
              <a:t>していただきありがとうございます。</a:t>
            </a:r>
          </a:p>
        </p:txBody>
      </p:sp>
      <p:sp>
        <p:nvSpPr>
          <p:cNvPr id="3" name="字幕 2">
            <a:extLst>
              <a:ext uri="{FF2B5EF4-FFF2-40B4-BE49-F238E27FC236}">
                <a16:creationId xmlns:a16="http://schemas.microsoft.com/office/drawing/2014/main" id="{E5E84073-C44A-4F5E-AA6B-75C6D611C6D6}"/>
              </a:ext>
            </a:extLst>
          </p:cNvPr>
          <p:cNvSpPr>
            <a:spLocks noGrp="1"/>
          </p:cNvSpPr>
          <p:nvPr>
            <p:ph type="subTitle" idx="1"/>
          </p:nvPr>
        </p:nvSpPr>
        <p:spPr>
          <a:xfrm>
            <a:off x="1966912" y="5645150"/>
            <a:ext cx="8258176" cy="631825"/>
          </a:xfrm>
        </p:spPr>
        <p:txBody>
          <a:bodyPr anchor="ctr">
            <a:normAutofit/>
          </a:bodyPr>
          <a:lstStyle/>
          <a:p>
            <a:r>
              <a:rPr kumimoji="1" lang="ja-JP" altLang="en-US" sz="2800"/>
              <a:t>制作者一同（あらいさん）</a:t>
            </a:r>
            <a:endParaRPr kumimoji="1" lang="en-US" altLang="ja-JP" sz="2800"/>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42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B68B60BC-C61D-443A-AE73-4827BD8A967A}"/>
              </a:ext>
            </a:extLst>
          </p:cNvPr>
          <p:cNvSpPr>
            <a:spLocks noGrp="1"/>
          </p:cNvSpPr>
          <p:nvPr>
            <p:ph type="title"/>
          </p:nvPr>
        </p:nvSpPr>
        <p:spPr>
          <a:xfrm>
            <a:off x="1047280" y="759805"/>
            <a:ext cx="10306520" cy="1325563"/>
          </a:xfrm>
        </p:spPr>
        <p:txBody>
          <a:bodyPr>
            <a:normAutofit/>
          </a:bodyPr>
          <a:lstStyle/>
          <a:p>
            <a:r>
              <a:rPr lang="ja-JP" altLang="en-US" sz="4000" dirty="0">
                <a:solidFill>
                  <a:srgbClr val="FFFFFF"/>
                </a:solidFill>
              </a:rPr>
              <a:t>②</a:t>
            </a:r>
            <a:r>
              <a:rPr lang="en-US" altLang="ja-JP" sz="4000" dirty="0" err="1">
                <a:solidFill>
                  <a:srgbClr val="FFFFFF"/>
                </a:solidFill>
              </a:rPr>
              <a:t>FFmpeg</a:t>
            </a:r>
            <a:r>
              <a:rPr lang="ja-JP" altLang="en-US" sz="4000" dirty="0">
                <a:solidFill>
                  <a:srgbClr val="FFFFFF"/>
                </a:solidFill>
              </a:rPr>
              <a:t>の</a:t>
            </a:r>
            <a:r>
              <a:rPr lang="en-US" altLang="ja-JP" sz="4000" dirty="0">
                <a:solidFill>
                  <a:srgbClr val="FFFFFF"/>
                </a:solidFill>
              </a:rPr>
              <a:t>bin</a:t>
            </a:r>
            <a:r>
              <a:rPr lang="ja-JP" altLang="en-US" sz="4000" dirty="0">
                <a:solidFill>
                  <a:srgbClr val="FFFFFF"/>
                </a:solidFill>
              </a:rPr>
              <a:t>フォルダのパスを通す。</a:t>
            </a:r>
            <a:endParaRPr kumimoji="1" lang="ja-JP" altLang="en-US" sz="4000" dirty="0">
              <a:solidFill>
                <a:srgbClr val="FFFFFF"/>
              </a:solidFill>
            </a:endParaRPr>
          </a:p>
        </p:txBody>
      </p:sp>
      <p:sp>
        <p:nvSpPr>
          <p:cNvPr id="3" name="コンテンツ プレースホルダー 2">
            <a:extLst>
              <a:ext uri="{FF2B5EF4-FFF2-40B4-BE49-F238E27FC236}">
                <a16:creationId xmlns:a16="http://schemas.microsoft.com/office/drawing/2014/main" id="{D04ED030-501E-44CD-8BF6-C1269CEE7AB5}"/>
              </a:ext>
            </a:extLst>
          </p:cNvPr>
          <p:cNvSpPr>
            <a:spLocks noGrp="1"/>
          </p:cNvSpPr>
          <p:nvPr>
            <p:ph idx="1"/>
          </p:nvPr>
        </p:nvSpPr>
        <p:spPr>
          <a:xfrm>
            <a:off x="1424904" y="2494450"/>
            <a:ext cx="4053545" cy="3563159"/>
          </a:xfrm>
        </p:spPr>
        <p:txBody>
          <a:bodyPr>
            <a:normAutofit/>
          </a:bodyPr>
          <a:lstStyle/>
          <a:p>
            <a:r>
              <a:rPr lang="ja-JP" altLang="en-US" sz="2400"/>
              <a:t>こちらの上部にある</a:t>
            </a:r>
            <a:endParaRPr lang="en-US" altLang="ja-JP" sz="2400"/>
          </a:p>
          <a:p>
            <a:pPr marL="0" indent="0">
              <a:buNone/>
            </a:pPr>
            <a:r>
              <a:rPr lang="ja-JP" altLang="en-US" sz="2400" b="1"/>
              <a:t>「ユーザー環境変数」</a:t>
            </a:r>
            <a:endParaRPr lang="en-US" altLang="ja-JP" sz="2400" b="1"/>
          </a:p>
          <a:p>
            <a:pPr marL="0" indent="0">
              <a:buNone/>
            </a:pPr>
            <a:r>
              <a:rPr lang="ja-JP" altLang="en-US" sz="2400"/>
              <a:t>の部分にある</a:t>
            </a:r>
            <a:r>
              <a:rPr lang="ja-JP" altLang="en-US" sz="2400" b="1"/>
              <a:t>「</a:t>
            </a:r>
            <a:r>
              <a:rPr lang="en-US" altLang="ja-JP" sz="2400" b="1"/>
              <a:t>Path</a:t>
            </a:r>
            <a:r>
              <a:rPr lang="ja-JP" altLang="en-US" sz="2400" b="1"/>
              <a:t>」</a:t>
            </a:r>
            <a:endParaRPr lang="en-US" altLang="ja-JP" sz="2400" b="1"/>
          </a:p>
          <a:p>
            <a:pPr marL="0" indent="0">
              <a:buNone/>
            </a:pPr>
            <a:r>
              <a:rPr lang="ja-JP" altLang="en-US" sz="2400"/>
              <a:t>の部分を選択し、</a:t>
            </a:r>
            <a:endParaRPr lang="en-US" altLang="ja-JP" sz="2400"/>
          </a:p>
          <a:p>
            <a:pPr marL="0" indent="0">
              <a:buNone/>
            </a:pPr>
            <a:r>
              <a:rPr lang="ja-JP" altLang="en-US" sz="2400" b="1"/>
              <a:t>「編集」</a:t>
            </a:r>
            <a:r>
              <a:rPr lang="ja-JP" altLang="en-US" sz="2400"/>
              <a:t>を選択</a:t>
            </a:r>
            <a:endParaRPr kumimoji="1" lang="ja-JP" altLang="en-US" sz="2400"/>
          </a:p>
        </p:txBody>
      </p:sp>
      <p:pic>
        <p:nvPicPr>
          <p:cNvPr id="5" name="図 4" descr="スクリーンショットの画面&#10;&#10;自動的に生成された説明">
            <a:extLst>
              <a:ext uri="{FF2B5EF4-FFF2-40B4-BE49-F238E27FC236}">
                <a16:creationId xmlns:a16="http://schemas.microsoft.com/office/drawing/2014/main" id="{9E84AD0E-9531-4226-8B50-578DC9F53171}"/>
              </a:ext>
            </a:extLst>
          </p:cNvPr>
          <p:cNvPicPr>
            <a:picLocks noChangeAspect="1"/>
          </p:cNvPicPr>
          <p:nvPr/>
        </p:nvPicPr>
        <p:blipFill rotWithShape="1">
          <a:blip r:embed="rId2">
            <a:extLst>
              <a:ext uri="{28A0092B-C50C-407E-A947-70E740481C1C}">
                <a14:useLocalDpi xmlns:a14="http://schemas.microsoft.com/office/drawing/2010/main" val="0"/>
              </a:ext>
            </a:extLst>
          </a:blip>
          <a:srcRect t="63" r="-4" b="25851"/>
          <a:stretch/>
        </p:blipFill>
        <p:spPr>
          <a:xfrm>
            <a:off x="5964692" y="2378076"/>
            <a:ext cx="4802404" cy="3846291"/>
          </a:xfrm>
          <a:prstGeom prst="rect">
            <a:avLst/>
          </a:prstGeom>
        </p:spPr>
      </p:pic>
    </p:spTree>
    <p:extLst>
      <p:ext uri="{BB962C8B-B14F-4D97-AF65-F5344CB8AC3E}">
        <p14:creationId xmlns:p14="http://schemas.microsoft.com/office/powerpoint/2010/main" val="31737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89B86C31-5DF0-425E-9AC5-52C7DEA3D02D}"/>
              </a:ext>
            </a:extLst>
          </p:cNvPr>
          <p:cNvSpPr>
            <a:spLocks noGrp="1"/>
          </p:cNvSpPr>
          <p:nvPr>
            <p:ph type="title"/>
          </p:nvPr>
        </p:nvSpPr>
        <p:spPr>
          <a:xfrm>
            <a:off x="1047280" y="759805"/>
            <a:ext cx="10306520" cy="1325563"/>
          </a:xfrm>
        </p:spPr>
        <p:txBody>
          <a:bodyPr>
            <a:normAutofit/>
          </a:bodyPr>
          <a:lstStyle/>
          <a:p>
            <a:r>
              <a:rPr lang="ja-JP" altLang="en-US" sz="4000">
                <a:solidFill>
                  <a:srgbClr val="FFFFFF"/>
                </a:solidFill>
              </a:rPr>
              <a:t>②</a:t>
            </a:r>
            <a:r>
              <a:rPr lang="en-US" altLang="ja-JP" sz="4000">
                <a:solidFill>
                  <a:srgbClr val="FFFFFF"/>
                </a:solidFill>
              </a:rPr>
              <a:t>FFmpeg</a:t>
            </a:r>
            <a:r>
              <a:rPr lang="ja-JP" altLang="en-US" sz="4000">
                <a:solidFill>
                  <a:srgbClr val="FFFFFF"/>
                </a:solidFill>
              </a:rPr>
              <a:t>の</a:t>
            </a:r>
            <a:r>
              <a:rPr lang="en-US" altLang="ja-JP" sz="4000">
                <a:solidFill>
                  <a:srgbClr val="FFFFFF"/>
                </a:solidFill>
              </a:rPr>
              <a:t>bin</a:t>
            </a:r>
            <a:r>
              <a:rPr lang="ja-JP" altLang="en-US" sz="4000">
                <a:solidFill>
                  <a:srgbClr val="FFFFFF"/>
                </a:solidFill>
              </a:rPr>
              <a:t>フォルダのパスを通す。</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5C6A7AF3-67FD-42C4-BA1A-7AB08C2AFF29}"/>
              </a:ext>
            </a:extLst>
          </p:cNvPr>
          <p:cNvSpPr>
            <a:spLocks noGrp="1"/>
          </p:cNvSpPr>
          <p:nvPr>
            <p:ph idx="1"/>
          </p:nvPr>
        </p:nvSpPr>
        <p:spPr>
          <a:xfrm>
            <a:off x="1424904" y="2494450"/>
            <a:ext cx="4053545" cy="3563159"/>
          </a:xfrm>
        </p:spPr>
        <p:txBody>
          <a:bodyPr>
            <a:normAutofit/>
          </a:bodyPr>
          <a:lstStyle/>
          <a:p>
            <a:r>
              <a:rPr lang="ja-JP" altLang="en-US" sz="2400" dirty="0"/>
              <a:t>「参照」をクリックして、</a:t>
            </a:r>
            <a:endParaRPr lang="en-US" altLang="ja-JP" sz="2400" dirty="0"/>
          </a:p>
          <a:p>
            <a:pPr marL="0" indent="0">
              <a:buNone/>
            </a:pPr>
            <a:r>
              <a:rPr lang="ja-JP" altLang="en-US" sz="2400" dirty="0"/>
              <a:t>先程ダウンロードして移動した</a:t>
            </a:r>
            <a:endParaRPr lang="en-US" altLang="ja-JP" sz="2400" dirty="0"/>
          </a:p>
          <a:p>
            <a:pPr marL="0" indent="0">
              <a:buNone/>
            </a:pPr>
            <a:r>
              <a:rPr lang="ja-JP" altLang="en-US" sz="2400" dirty="0"/>
              <a:t>フォルダ内にある</a:t>
            </a:r>
            <a:r>
              <a:rPr lang="en-US" altLang="ja-JP" sz="2400" dirty="0"/>
              <a:t>bin</a:t>
            </a:r>
          </a:p>
          <a:p>
            <a:pPr marL="0" indent="0">
              <a:buNone/>
            </a:pPr>
            <a:r>
              <a:rPr lang="ja-JP" altLang="en-US" sz="2400" dirty="0"/>
              <a:t>というフォルダを選択</a:t>
            </a:r>
            <a:endParaRPr lang="en-US" altLang="ja-JP" sz="2400" dirty="0"/>
          </a:p>
          <a:p>
            <a:pPr marL="0" indent="0">
              <a:buNone/>
            </a:pPr>
            <a:r>
              <a:rPr kumimoji="1" lang="en-US" altLang="ja-JP" sz="2400" dirty="0"/>
              <a:t>OK</a:t>
            </a:r>
            <a:r>
              <a:rPr kumimoji="1" lang="ja-JP" altLang="en-US" sz="2400" dirty="0"/>
              <a:t>を押して、パスが追加されたことを確認したら設定完了</a:t>
            </a:r>
          </a:p>
        </p:txBody>
      </p:sp>
      <p:pic>
        <p:nvPicPr>
          <p:cNvPr id="6" name="図 5" descr="スクリーンショットの画面&#10;&#10;自動的に生成された説明">
            <a:extLst>
              <a:ext uri="{FF2B5EF4-FFF2-40B4-BE49-F238E27FC236}">
                <a16:creationId xmlns:a16="http://schemas.microsoft.com/office/drawing/2014/main" id="{E0EA0B09-9465-4C2B-96FE-04A653532113}"/>
              </a:ext>
            </a:extLst>
          </p:cNvPr>
          <p:cNvPicPr>
            <a:picLocks noChangeAspect="1"/>
          </p:cNvPicPr>
          <p:nvPr/>
        </p:nvPicPr>
        <p:blipFill rotWithShape="1">
          <a:blip r:embed="rId2">
            <a:extLst>
              <a:ext uri="{28A0092B-C50C-407E-A947-70E740481C1C}">
                <a14:useLocalDpi xmlns:a14="http://schemas.microsoft.com/office/drawing/2010/main" val="0"/>
              </a:ext>
            </a:extLst>
          </a:blip>
          <a:srcRect t="159" b="382"/>
          <a:stretch/>
        </p:blipFill>
        <p:spPr>
          <a:xfrm>
            <a:off x="6098892" y="2171076"/>
            <a:ext cx="4889966" cy="4686924"/>
          </a:xfrm>
          <a:prstGeom prst="rect">
            <a:avLst/>
          </a:prstGeom>
        </p:spPr>
      </p:pic>
    </p:spTree>
    <p:extLst>
      <p:ext uri="{BB962C8B-B14F-4D97-AF65-F5344CB8AC3E}">
        <p14:creationId xmlns:p14="http://schemas.microsoft.com/office/powerpoint/2010/main" val="78293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3A7A424F-5453-447F-A7C2-3BA8434AB517}"/>
              </a:ext>
            </a:extLst>
          </p:cNvPr>
          <p:cNvSpPr>
            <a:spLocks noGrp="1"/>
          </p:cNvSpPr>
          <p:nvPr>
            <p:ph type="title"/>
          </p:nvPr>
        </p:nvSpPr>
        <p:spPr>
          <a:xfrm>
            <a:off x="1047280" y="759805"/>
            <a:ext cx="10306520" cy="1325563"/>
          </a:xfrm>
        </p:spPr>
        <p:txBody>
          <a:bodyPr>
            <a:normAutofit/>
          </a:bodyPr>
          <a:lstStyle/>
          <a:p>
            <a:r>
              <a:rPr kumimoji="1" lang="ja-JP" altLang="en-US" sz="4000">
                <a:solidFill>
                  <a:srgbClr val="FFFFFF"/>
                </a:solidFill>
              </a:rPr>
              <a:t>使い方について</a:t>
            </a:r>
          </a:p>
        </p:txBody>
      </p:sp>
      <p:sp>
        <p:nvSpPr>
          <p:cNvPr id="3" name="コンテンツ プレースホルダー 2">
            <a:extLst>
              <a:ext uri="{FF2B5EF4-FFF2-40B4-BE49-F238E27FC236}">
                <a16:creationId xmlns:a16="http://schemas.microsoft.com/office/drawing/2014/main" id="{3F19F03F-5CCA-4151-B30B-85688A443FD5}"/>
              </a:ext>
            </a:extLst>
          </p:cNvPr>
          <p:cNvSpPr>
            <a:spLocks noGrp="1"/>
          </p:cNvSpPr>
          <p:nvPr>
            <p:ph idx="1"/>
          </p:nvPr>
        </p:nvSpPr>
        <p:spPr>
          <a:xfrm>
            <a:off x="1119322" y="2492589"/>
            <a:ext cx="4053545" cy="3563159"/>
          </a:xfrm>
        </p:spPr>
        <p:txBody>
          <a:bodyPr>
            <a:normAutofit/>
          </a:bodyPr>
          <a:lstStyle/>
          <a:p>
            <a:pPr marL="0" indent="0">
              <a:buNone/>
            </a:pPr>
            <a:r>
              <a:rPr kumimoji="1" lang="ja-JP" altLang="en-US" sz="2400" dirty="0"/>
              <a:t>このアプリはユーザーが</a:t>
            </a:r>
            <a:endParaRPr kumimoji="1" lang="en-US" altLang="ja-JP" sz="2400" dirty="0"/>
          </a:p>
          <a:p>
            <a:pPr marL="0" indent="0">
              <a:buNone/>
            </a:pPr>
            <a:r>
              <a:rPr kumimoji="1" lang="ja-JP" altLang="en-US" sz="2400" dirty="0"/>
              <a:t>指定した音量（スレッショルド）以下の動画の</a:t>
            </a:r>
            <a:r>
              <a:rPr lang="ja-JP" altLang="en-US" sz="2400" dirty="0"/>
              <a:t>部分を自動的に</a:t>
            </a:r>
            <a:r>
              <a:rPr lang="ja-JP" altLang="en-US" sz="2400"/>
              <a:t>カットする。</a:t>
            </a:r>
            <a:endParaRPr lang="en-US" altLang="ja-JP" sz="2400" dirty="0"/>
          </a:p>
          <a:p>
            <a:pPr marL="0" indent="0">
              <a:buNone/>
            </a:pPr>
            <a:endParaRPr lang="en-US" altLang="ja-JP" sz="2400" dirty="0"/>
          </a:p>
          <a:p>
            <a:pPr marL="0" indent="0">
              <a:buNone/>
            </a:pPr>
            <a:endParaRPr kumimoji="1" lang="ja-JP" altLang="en-US" sz="2400" dirty="0"/>
          </a:p>
        </p:txBody>
      </p:sp>
      <p:pic>
        <p:nvPicPr>
          <p:cNvPr id="5" name="図 4" descr="スクリーンショットの画面&#10;&#10;自動的に生成された説明">
            <a:extLst>
              <a:ext uri="{FF2B5EF4-FFF2-40B4-BE49-F238E27FC236}">
                <a16:creationId xmlns:a16="http://schemas.microsoft.com/office/drawing/2014/main" id="{EFEC077E-3806-4524-BAAA-E8C66E911656}"/>
              </a:ext>
            </a:extLst>
          </p:cNvPr>
          <p:cNvPicPr>
            <a:picLocks noChangeAspect="1"/>
          </p:cNvPicPr>
          <p:nvPr/>
        </p:nvPicPr>
        <p:blipFill rotWithShape="1">
          <a:blip r:embed="rId2">
            <a:extLst>
              <a:ext uri="{28A0092B-C50C-407E-A947-70E740481C1C}">
                <a14:useLocalDpi xmlns:a14="http://schemas.microsoft.com/office/drawing/2010/main" val="0"/>
              </a:ext>
            </a:extLst>
          </a:blip>
          <a:srcRect l="-731" t="-726" r="-365" b="728"/>
          <a:stretch/>
        </p:blipFill>
        <p:spPr>
          <a:xfrm>
            <a:off x="5005106" y="2516085"/>
            <a:ext cx="7033099" cy="3563372"/>
          </a:xfrm>
          <a:prstGeom prst="rect">
            <a:avLst/>
          </a:prstGeom>
        </p:spPr>
      </p:pic>
    </p:spTree>
    <p:extLst>
      <p:ext uri="{BB962C8B-B14F-4D97-AF65-F5344CB8AC3E}">
        <p14:creationId xmlns:p14="http://schemas.microsoft.com/office/powerpoint/2010/main" val="401199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EBF593-C3A3-4724-881B-1D86E5FE35C5}"/>
              </a:ext>
            </a:extLst>
          </p:cNvPr>
          <p:cNvSpPr>
            <a:spLocks noGrp="1"/>
          </p:cNvSpPr>
          <p:nvPr>
            <p:ph type="title"/>
          </p:nvPr>
        </p:nvSpPr>
        <p:spPr>
          <a:xfrm>
            <a:off x="542545" y="347472"/>
            <a:ext cx="11100815" cy="1801368"/>
          </a:xfrm>
          <a:solidFill>
            <a:schemeClr val="accent1"/>
          </a:solidFill>
        </p:spPr>
        <p:txBody>
          <a:bodyPr>
            <a:normAutofit/>
          </a:bodyPr>
          <a:lstStyle/>
          <a:p>
            <a:r>
              <a:rPr lang="ja-JP" altLang="en-US" dirty="0">
                <a:solidFill>
                  <a:schemeClr val="bg1"/>
                </a:solidFill>
              </a:rPr>
              <a:t>注意</a:t>
            </a:r>
            <a:endParaRPr kumimoji="1" lang="ja-JP" altLang="en-US" dirty="0">
              <a:solidFill>
                <a:schemeClr val="bg1"/>
              </a:solidFill>
            </a:endParaRPr>
          </a:p>
        </p:txBody>
      </p:sp>
      <p:pic>
        <p:nvPicPr>
          <p:cNvPr id="5" name="コンテンツ プレースホルダー 4" descr="スクリーンショットの画面&#10;&#10;自動的に生成された説明">
            <a:extLst>
              <a:ext uri="{FF2B5EF4-FFF2-40B4-BE49-F238E27FC236}">
                <a16:creationId xmlns:a16="http://schemas.microsoft.com/office/drawing/2014/main" id="{B2116E3C-5A71-4FEE-BB56-E6E73403D286}"/>
              </a:ext>
            </a:extLst>
          </p:cNvPr>
          <p:cNvPicPr>
            <a:picLocks noChangeAspect="1"/>
          </p:cNvPicPr>
          <p:nvPr/>
        </p:nvPicPr>
        <p:blipFill rotWithShape="1">
          <a:blip r:embed="rId2">
            <a:extLst>
              <a:ext uri="{28A0092B-C50C-407E-A947-70E740481C1C}">
                <a14:useLocalDpi xmlns:a14="http://schemas.microsoft.com/office/drawing/2010/main" val="0"/>
              </a:ext>
            </a:extLst>
          </a:blip>
          <a:srcRect l="-2" t="1325" r="5" b="45229"/>
          <a:stretch/>
        </p:blipFill>
        <p:spPr>
          <a:xfrm>
            <a:off x="4846320" y="2435497"/>
            <a:ext cx="7081520" cy="3738879"/>
          </a:xfrm>
          <a:prstGeom prst="rect">
            <a:avLst/>
          </a:prstGeom>
        </p:spPr>
      </p:pic>
      <p:sp>
        <p:nvSpPr>
          <p:cNvPr id="15" name="Content Placeholder 8">
            <a:extLst>
              <a:ext uri="{FF2B5EF4-FFF2-40B4-BE49-F238E27FC236}">
                <a16:creationId xmlns:a16="http://schemas.microsoft.com/office/drawing/2014/main" id="{7826F8BC-C6B8-49B7-A417-9558A4813EBE}"/>
              </a:ext>
            </a:extLst>
          </p:cNvPr>
          <p:cNvSpPr>
            <a:spLocks noGrp="1"/>
          </p:cNvSpPr>
          <p:nvPr>
            <p:ph idx="1"/>
          </p:nvPr>
        </p:nvSpPr>
        <p:spPr>
          <a:xfrm>
            <a:off x="851408" y="2435497"/>
            <a:ext cx="3803904" cy="3320869"/>
          </a:xfrm>
        </p:spPr>
        <p:txBody>
          <a:bodyPr anchor="ctr">
            <a:normAutofit/>
          </a:bodyPr>
          <a:lstStyle/>
          <a:p>
            <a:pPr marL="0" indent="0">
              <a:buNone/>
            </a:pPr>
            <a:r>
              <a:rPr lang="ja-JP" altLang="en-US" sz="2200" dirty="0"/>
              <a:t>＊このアプリは操作画面と一緒に出てくる黒い画面がいわば本体なので、それを消すとこの画面も消えてしまう。</a:t>
            </a:r>
            <a:endParaRPr lang="en-US" altLang="ja-JP" sz="2200" dirty="0"/>
          </a:p>
          <a:p>
            <a:pPr marL="0" indent="0">
              <a:buNone/>
            </a:pPr>
            <a:r>
              <a:rPr lang="ja-JP" altLang="en-US" sz="2200" dirty="0"/>
              <a:t>使用中は消さないよう注意。</a:t>
            </a:r>
            <a:endParaRPr lang="en-US" sz="2200" dirty="0"/>
          </a:p>
        </p:txBody>
      </p:sp>
    </p:spTree>
    <p:extLst>
      <p:ext uri="{BB962C8B-B14F-4D97-AF65-F5344CB8AC3E}">
        <p14:creationId xmlns:p14="http://schemas.microsoft.com/office/powerpoint/2010/main" val="160181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EBF593-C3A3-4724-881B-1D86E5FE35C5}"/>
              </a:ext>
            </a:extLst>
          </p:cNvPr>
          <p:cNvSpPr>
            <a:spLocks noGrp="1"/>
          </p:cNvSpPr>
          <p:nvPr>
            <p:ph type="title"/>
          </p:nvPr>
        </p:nvSpPr>
        <p:spPr>
          <a:xfrm>
            <a:off x="542545" y="361623"/>
            <a:ext cx="11171935" cy="1801368"/>
          </a:xfrm>
          <a:solidFill>
            <a:schemeClr val="accent1"/>
          </a:solidFill>
        </p:spPr>
        <p:txBody>
          <a:bodyPr>
            <a:normAutofit/>
          </a:bodyPr>
          <a:lstStyle/>
          <a:p>
            <a:r>
              <a:rPr kumimoji="1" lang="ja-JP" altLang="en-US" dirty="0">
                <a:solidFill>
                  <a:schemeClr val="bg1"/>
                </a:solidFill>
              </a:rPr>
              <a:t>簡単な手順➀</a:t>
            </a:r>
          </a:p>
        </p:txBody>
      </p:sp>
      <p:sp>
        <p:nvSpPr>
          <p:cNvPr id="15" name="Content Placeholder 8">
            <a:extLst>
              <a:ext uri="{FF2B5EF4-FFF2-40B4-BE49-F238E27FC236}">
                <a16:creationId xmlns:a16="http://schemas.microsoft.com/office/drawing/2014/main" id="{7826F8BC-C6B8-49B7-A417-9558A4813EBE}"/>
              </a:ext>
            </a:extLst>
          </p:cNvPr>
          <p:cNvSpPr>
            <a:spLocks noGrp="1"/>
          </p:cNvSpPr>
          <p:nvPr>
            <p:ph idx="1"/>
          </p:nvPr>
        </p:nvSpPr>
        <p:spPr>
          <a:xfrm>
            <a:off x="851408" y="2435497"/>
            <a:ext cx="3803904" cy="2894150"/>
          </a:xfrm>
        </p:spPr>
        <p:txBody>
          <a:bodyPr anchor="ctr">
            <a:normAutofit/>
          </a:bodyPr>
          <a:lstStyle/>
          <a:p>
            <a:pPr marL="0" indent="0">
              <a:buNone/>
            </a:pPr>
            <a:r>
              <a:rPr lang="ja-JP" altLang="en-US" sz="2200" dirty="0"/>
              <a:t>参照ボタン（入力用）を左クリックすると、ファイル選択画面が出てくる。そこからカットしたい動画を選択</a:t>
            </a:r>
            <a:endParaRPr lang="en-US" altLang="ja-JP" sz="2200" dirty="0"/>
          </a:p>
          <a:p>
            <a:pPr marL="0" indent="0">
              <a:buNone/>
            </a:pPr>
            <a:r>
              <a:rPr lang="ja-JP" altLang="en-US" sz="2200" dirty="0"/>
              <a:t>「開く」</a:t>
            </a:r>
            <a:r>
              <a:rPr lang="en-US" altLang="ja-JP" sz="2200" dirty="0"/>
              <a:t>(O)</a:t>
            </a:r>
            <a:r>
              <a:rPr lang="ja-JP" altLang="en-US" sz="2200" dirty="0"/>
              <a:t>を左クリック</a:t>
            </a:r>
            <a:endParaRPr lang="en-US" altLang="ja-JP" sz="2200" dirty="0"/>
          </a:p>
          <a:p>
            <a:pPr marL="0" indent="0">
              <a:buNone/>
            </a:pPr>
            <a:r>
              <a:rPr lang="ja-JP" altLang="en-US" sz="2200" dirty="0"/>
              <a:t>隣の入力欄に、その動画のパスが自動的に入力される。</a:t>
            </a:r>
            <a:endParaRPr lang="en-US" sz="2200" dirty="0"/>
          </a:p>
        </p:txBody>
      </p:sp>
      <p:pic>
        <p:nvPicPr>
          <p:cNvPr id="3" name="図 2">
            <a:extLst>
              <a:ext uri="{FF2B5EF4-FFF2-40B4-BE49-F238E27FC236}">
                <a16:creationId xmlns:a16="http://schemas.microsoft.com/office/drawing/2014/main" id="{748DD503-3B54-490F-BD1F-7F3EECF4BBA4}"/>
              </a:ext>
            </a:extLst>
          </p:cNvPr>
          <p:cNvPicPr>
            <a:picLocks noChangeAspect="1"/>
          </p:cNvPicPr>
          <p:nvPr/>
        </p:nvPicPr>
        <p:blipFill rotWithShape="1">
          <a:blip r:embed="rId2"/>
          <a:srcRect b="38558"/>
          <a:stretch/>
        </p:blipFill>
        <p:spPr>
          <a:xfrm>
            <a:off x="5010912" y="6530"/>
            <a:ext cx="7181087" cy="2803575"/>
          </a:xfrm>
          <a:prstGeom prst="rect">
            <a:avLst/>
          </a:prstGeom>
        </p:spPr>
      </p:pic>
      <p:pic>
        <p:nvPicPr>
          <p:cNvPr id="6" name="図 5" descr="スクリーンショットの画面&#10;&#10;自動的に生成された説明">
            <a:extLst>
              <a:ext uri="{FF2B5EF4-FFF2-40B4-BE49-F238E27FC236}">
                <a16:creationId xmlns:a16="http://schemas.microsoft.com/office/drawing/2014/main" id="{8BC5DB1C-6F33-486F-905B-E22281F2F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3326674"/>
            <a:ext cx="7181086" cy="3566160"/>
          </a:xfrm>
          <a:prstGeom prst="rect">
            <a:avLst/>
          </a:prstGeom>
        </p:spPr>
      </p:pic>
      <p:sp>
        <p:nvSpPr>
          <p:cNvPr id="7" name="矢印: 下 6">
            <a:extLst>
              <a:ext uri="{FF2B5EF4-FFF2-40B4-BE49-F238E27FC236}">
                <a16:creationId xmlns:a16="http://schemas.microsoft.com/office/drawing/2014/main" id="{7FE9A0BB-81D4-4111-B2BF-DD3FB876C788}"/>
              </a:ext>
            </a:extLst>
          </p:cNvPr>
          <p:cNvSpPr/>
          <p:nvPr/>
        </p:nvSpPr>
        <p:spPr>
          <a:xfrm>
            <a:off x="8585779" y="2838408"/>
            <a:ext cx="484632" cy="48826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8" name="正方形/長方形 7">
            <a:extLst>
              <a:ext uri="{FF2B5EF4-FFF2-40B4-BE49-F238E27FC236}">
                <a16:creationId xmlns:a16="http://schemas.microsoft.com/office/drawing/2014/main" id="{42B9E9C2-AC61-4A86-A0B6-DFDC9D59DA1A}"/>
              </a:ext>
            </a:extLst>
          </p:cNvPr>
          <p:cNvSpPr/>
          <p:nvPr/>
        </p:nvSpPr>
        <p:spPr>
          <a:xfrm>
            <a:off x="6705600" y="4406537"/>
            <a:ext cx="5155474" cy="18375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5145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EBF593-C3A3-4724-881B-1D86E5FE35C5}"/>
              </a:ext>
            </a:extLst>
          </p:cNvPr>
          <p:cNvSpPr>
            <a:spLocks noGrp="1"/>
          </p:cNvSpPr>
          <p:nvPr>
            <p:ph type="title"/>
          </p:nvPr>
        </p:nvSpPr>
        <p:spPr>
          <a:xfrm>
            <a:off x="542545" y="347472"/>
            <a:ext cx="11171935" cy="1801368"/>
          </a:xfrm>
          <a:solidFill>
            <a:schemeClr val="accent1"/>
          </a:solidFill>
        </p:spPr>
        <p:txBody>
          <a:bodyPr>
            <a:normAutofit/>
          </a:bodyPr>
          <a:lstStyle/>
          <a:p>
            <a:r>
              <a:rPr kumimoji="1" lang="ja-JP" altLang="en-US" dirty="0">
                <a:solidFill>
                  <a:schemeClr val="bg1"/>
                </a:solidFill>
              </a:rPr>
              <a:t>簡単な手順②</a:t>
            </a:r>
          </a:p>
        </p:txBody>
      </p:sp>
      <p:sp>
        <p:nvSpPr>
          <p:cNvPr id="15" name="Content Placeholder 8">
            <a:extLst>
              <a:ext uri="{FF2B5EF4-FFF2-40B4-BE49-F238E27FC236}">
                <a16:creationId xmlns:a16="http://schemas.microsoft.com/office/drawing/2014/main" id="{7826F8BC-C6B8-49B7-A417-9558A4813EBE}"/>
              </a:ext>
            </a:extLst>
          </p:cNvPr>
          <p:cNvSpPr>
            <a:spLocks noGrp="1"/>
          </p:cNvSpPr>
          <p:nvPr>
            <p:ph idx="1"/>
          </p:nvPr>
        </p:nvSpPr>
        <p:spPr>
          <a:xfrm>
            <a:off x="851408" y="2435496"/>
            <a:ext cx="3803904" cy="4243977"/>
          </a:xfrm>
        </p:spPr>
        <p:txBody>
          <a:bodyPr anchor="t">
            <a:normAutofit/>
          </a:bodyPr>
          <a:lstStyle/>
          <a:p>
            <a:pPr marL="0" indent="0">
              <a:buNone/>
            </a:pPr>
            <a:r>
              <a:rPr lang="ja-JP" altLang="en-US" sz="2200" dirty="0"/>
              <a:t>参照ボタン（出力用）を左クリックすると、フォルダ選択画面が出てくる。</a:t>
            </a:r>
            <a:endParaRPr lang="en-US" altLang="ja-JP" sz="2200" dirty="0"/>
          </a:p>
          <a:p>
            <a:pPr marL="0" indent="0">
              <a:buNone/>
            </a:pPr>
            <a:r>
              <a:rPr lang="ja-JP" altLang="en-US" sz="2200" dirty="0"/>
              <a:t>そこから出力した動画を入れたいフォルダを選択して、ファイル名を入力する。</a:t>
            </a:r>
            <a:endParaRPr lang="en-US" altLang="ja-JP" sz="2200" dirty="0"/>
          </a:p>
          <a:p>
            <a:pPr marL="0" indent="0">
              <a:buNone/>
            </a:pPr>
            <a:r>
              <a:rPr lang="en-US" altLang="ja-JP" sz="2200" dirty="0"/>
              <a:t>(</a:t>
            </a:r>
            <a:r>
              <a:rPr lang="ja-JP" altLang="en-US" sz="2200" dirty="0"/>
              <a:t>既存のファイル名だと上書きされるので注意</a:t>
            </a:r>
            <a:r>
              <a:rPr lang="en-US" altLang="ja-JP" sz="2200" dirty="0"/>
              <a:t>!</a:t>
            </a:r>
            <a:r>
              <a:rPr lang="ja-JP" altLang="en-US" sz="2200" dirty="0"/>
              <a:t>）</a:t>
            </a:r>
            <a:endParaRPr lang="en-US" altLang="ja-JP" sz="2200" dirty="0"/>
          </a:p>
          <a:p>
            <a:pPr marL="0" indent="0">
              <a:buNone/>
            </a:pPr>
            <a:r>
              <a:rPr lang="ja-JP" altLang="en-US" sz="2200" dirty="0"/>
              <a:t>「開く」</a:t>
            </a:r>
            <a:r>
              <a:rPr lang="en-US" altLang="ja-JP" sz="2200" dirty="0"/>
              <a:t>(O)</a:t>
            </a:r>
            <a:r>
              <a:rPr lang="ja-JP" altLang="en-US" sz="2200" dirty="0"/>
              <a:t>を左クリック</a:t>
            </a:r>
            <a:endParaRPr lang="en-US" altLang="ja-JP" sz="2200" dirty="0"/>
          </a:p>
          <a:p>
            <a:pPr marL="0" indent="0">
              <a:buNone/>
            </a:pPr>
            <a:r>
              <a:rPr lang="ja-JP" altLang="en-US" sz="2200" dirty="0"/>
              <a:t>隣の入力欄に、その動画のパスが自動的に入力される。</a:t>
            </a:r>
            <a:endParaRPr lang="en-US" altLang="ja-JP" sz="2200" dirty="0"/>
          </a:p>
          <a:p>
            <a:pPr marL="0" indent="0">
              <a:buNone/>
            </a:pPr>
            <a:endParaRPr lang="en-US" sz="2200" dirty="0"/>
          </a:p>
        </p:txBody>
      </p:sp>
      <p:pic>
        <p:nvPicPr>
          <p:cNvPr id="3" name="図 2">
            <a:extLst>
              <a:ext uri="{FF2B5EF4-FFF2-40B4-BE49-F238E27FC236}">
                <a16:creationId xmlns:a16="http://schemas.microsoft.com/office/drawing/2014/main" id="{748DD503-3B54-490F-BD1F-7F3EECF4BBA4}"/>
              </a:ext>
            </a:extLst>
          </p:cNvPr>
          <p:cNvPicPr>
            <a:picLocks noChangeAspect="1"/>
          </p:cNvPicPr>
          <p:nvPr/>
        </p:nvPicPr>
        <p:blipFill rotWithShape="1">
          <a:blip r:embed="rId2"/>
          <a:srcRect b="38558"/>
          <a:stretch/>
        </p:blipFill>
        <p:spPr>
          <a:xfrm>
            <a:off x="4978400" y="0"/>
            <a:ext cx="6736080" cy="2803575"/>
          </a:xfrm>
          <a:prstGeom prst="rect">
            <a:avLst/>
          </a:prstGeom>
        </p:spPr>
      </p:pic>
      <p:pic>
        <p:nvPicPr>
          <p:cNvPr id="6" name="図 5" descr="スクリーンショットの画面&#10;&#10;自動的に生成された説明">
            <a:extLst>
              <a:ext uri="{FF2B5EF4-FFF2-40B4-BE49-F238E27FC236}">
                <a16:creationId xmlns:a16="http://schemas.microsoft.com/office/drawing/2014/main" id="{8BC5DB1C-6F33-486F-905B-E22281F2F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3326674"/>
            <a:ext cx="6593840" cy="3566160"/>
          </a:xfrm>
          <a:prstGeom prst="rect">
            <a:avLst/>
          </a:prstGeom>
        </p:spPr>
      </p:pic>
      <p:sp>
        <p:nvSpPr>
          <p:cNvPr id="7" name="矢印: 下 6">
            <a:extLst>
              <a:ext uri="{FF2B5EF4-FFF2-40B4-BE49-F238E27FC236}">
                <a16:creationId xmlns:a16="http://schemas.microsoft.com/office/drawing/2014/main" id="{7FE9A0BB-81D4-4111-B2BF-DD3FB876C788}"/>
              </a:ext>
            </a:extLst>
          </p:cNvPr>
          <p:cNvSpPr/>
          <p:nvPr/>
        </p:nvSpPr>
        <p:spPr>
          <a:xfrm>
            <a:off x="8102503" y="2803575"/>
            <a:ext cx="484632" cy="48826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pic>
        <p:nvPicPr>
          <p:cNvPr id="4" name="図 3">
            <a:extLst>
              <a:ext uri="{FF2B5EF4-FFF2-40B4-BE49-F238E27FC236}">
                <a16:creationId xmlns:a16="http://schemas.microsoft.com/office/drawing/2014/main" id="{891FA0A0-53A7-4832-8105-107D833783E8}"/>
              </a:ext>
            </a:extLst>
          </p:cNvPr>
          <p:cNvPicPr>
            <a:picLocks noChangeAspect="1"/>
          </p:cNvPicPr>
          <p:nvPr/>
        </p:nvPicPr>
        <p:blipFill>
          <a:blip r:embed="rId4"/>
          <a:stretch>
            <a:fillRect/>
          </a:stretch>
        </p:blipFill>
        <p:spPr>
          <a:xfrm>
            <a:off x="6402384" y="4334176"/>
            <a:ext cx="5169856" cy="1847248"/>
          </a:xfrm>
          <a:prstGeom prst="rect">
            <a:avLst/>
          </a:prstGeom>
        </p:spPr>
      </p:pic>
    </p:spTree>
    <p:extLst>
      <p:ext uri="{BB962C8B-B14F-4D97-AF65-F5344CB8AC3E}">
        <p14:creationId xmlns:p14="http://schemas.microsoft.com/office/powerpoint/2010/main" val="313913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EBF593-C3A3-4724-881B-1D86E5FE35C5}"/>
              </a:ext>
            </a:extLst>
          </p:cNvPr>
          <p:cNvSpPr>
            <a:spLocks noGrp="1"/>
          </p:cNvSpPr>
          <p:nvPr>
            <p:ph type="title"/>
          </p:nvPr>
        </p:nvSpPr>
        <p:spPr>
          <a:xfrm>
            <a:off x="542545" y="347472"/>
            <a:ext cx="11171935" cy="1801368"/>
          </a:xfrm>
          <a:solidFill>
            <a:schemeClr val="accent1"/>
          </a:solidFill>
        </p:spPr>
        <p:txBody>
          <a:bodyPr>
            <a:normAutofit/>
          </a:bodyPr>
          <a:lstStyle/>
          <a:p>
            <a:r>
              <a:rPr kumimoji="1" lang="ja-JP" altLang="en-US" dirty="0">
                <a:solidFill>
                  <a:schemeClr val="bg1"/>
                </a:solidFill>
              </a:rPr>
              <a:t>簡単な手順③</a:t>
            </a:r>
          </a:p>
        </p:txBody>
      </p:sp>
      <p:sp>
        <p:nvSpPr>
          <p:cNvPr id="15" name="Content Placeholder 8">
            <a:extLst>
              <a:ext uri="{FF2B5EF4-FFF2-40B4-BE49-F238E27FC236}">
                <a16:creationId xmlns:a16="http://schemas.microsoft.com/office/drawing/2014/main" id="{7826F8BC-C6B8-49B7-A417-9558A4813EBE}"/>
              </a:ext>
            </a:extLst>
          </p:cNvPr>
          <p:cNvSpPr>
            <a:spLocks noGrp="1"/>
          </p:cNvSpPr>
          <p:nvPr>
            <p:ph idx="1"/>
          </p:nvPr>
        </p:nvSpPr>
        <p:spPr>
          <a:xfrm>
            <a:off x="542545" y="2148839"/>
            <a:ext cx="4639055" cy="4182292"/>
          </a:xfrm>
        </p:spPr>
        <p:txBody>
          <a:bodyPr anchor="t">
            <a:normAutofit/>
          </a:bodyPr>
          <a:lstStyle/>
          <a:p>
            <a:pPr marL="0" indent="0">
              <a:buNone/>
            </a:pPr>
            <a:r>
              <a:rPr lang="ja-JP" altLang="en-US" sz="2200" dirty="0"/>
              <a:t>スレッショルド計測ボタンを左クリックすると、入力した動画の平均音量に応じてお勧めのスレッショルド値が入力される。</a:t>
            </a:r>
            <a:endParaRPr lang="en-US" altLang="ja-JP" sz="2200" dirty="0"/>
          </a:p>
          <a:p>
            <a:pPr marL="0" indent="0">
              <a:buNone/>
            </a:pPr>
            <a:r>
              <a:rPr lang="ja-JP" altLang="en-US" sz="2200" dirty="0"/>
              <a:t>（簡単な手順➀のカットしたい動画を入力していないとエラーが出る。）</a:t>
            </a:r>
            <a:endParaRPr lang="en-US" altLang="ja-JP" sz="2200" dirty="0"/>
          </a:p>
          <a:p>
            <a:pPr marL="0" indent="0">
              <a:buNone/>
            </a:pPr>
            <a:r>
              <a:rPr lang="ja-JP" altLang="en-US" sz="2200" dirty="0"/>
              <a:t>手動でする場合は、－</a:t>
            </a:r>
            <a:r>
              <a:rPr lang="en-US" altLang="ja-JP" sz="2200" dirty="0"/>
              <a:t>10</a:t>
            </a:r>
            <a:r>
              <a:rPr lang="ja-JP" altLang="en-US" sz="2200" dirty="0"/>
              <a:t>～－</a:t>
            </a:r>
            <a:r>
              <a:rPr lang="en-US" altLang="ja-JP" sz="2200" dirty="0"/>
              <a:t>100</a:t>
            </a:r>
            <a:r>
              <a:rPr lang="ja-JP" altLang="en-US" sz="2200" dirty="0"/>
              <a:t>までの整数を入力する。</a:t>
            </a:r>
            <a:endParaRPr lang="en-US" altLang="ja-JP" sz="2200" dirty="0"/>
          </a:p>
          <a:p>
            <a:pPr marL="0" indent="0">
              <a:buNone/>
            </a:pPr>
            <a:r>
              <a:rPr lang="ja-JP" altLang="en-US" sz="2200" dirty="0"/>
              <a:t>スレッショルド値が大きいほど、より大きな音量の部分もカットされる。</a:t>
            </a:r>
            <a:endParaRPr lang="en-US" altLang="ja-JP" sz="2200" dirty="0"/>
          </a:p>
        </p:txBody>
      </p:sp>
      <p:pic>
        <p:nvPicPr>
          <p:cNvPr id="3" name="図 2">
            <a:extLst>
              <a:ext uri="{FF2B5EF4-FFF2-40B4-BE49-F238E27FC236}">
                <a16:creationId xmlns:a16="http://schemas.microsoft.com/office/drawing/2014/main" id="{748DD503-3B54-490F-BD1F-7F3EECF4BBA4}"/>
              </a:ext>
            </a:extLst>
          </p:cNvPr>
          <p:cNvPicPr>
            <a:picLocks noChangeAspect="1"/>
          </p:cNvPicPr>
          <p:nvPr/>
        </p:nvPicPr>
        <p:blipFill rotWithShape="1">
          <a:blip r:embed="rId2"/>
          <a:srcRect b="38558"/>
          <a:stretch/>
        </p:blipFill>
        <p:spPr>
          <a:xfrm>
            <a:off x="5335452" y="2246811"/>
            <a:ext cx="6736080" cy="3494747"/>
          </a:xfrm>
          <a:prstGeom prst="rect">
            <a:avLst/>
          </a:prstGeom>
        </p:spPr>
      </p:pic>
    </p:spTree>
    <p:extLst>
      <p:ext uri="{BB962C8B-B14F-4D97-AF65-F5344CB8AC3E}">
        <p14:creationId xmlns:p14="http://schemas.microsoft.com/office/powerpoint/2010/main" val="351026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EBF593-C3A3-4724-881B-1D86E5FE35C5}"/>
              </a:ext>
            </a:extLst>
          </p:cNvPr>
          <p:cNvSpPr>
            <a:spLocks noGrp="1"/>
          </p:cNvSpPr>
          <p:nvPr>
            <p:ph type="title"/>
          </p:nvPr>
        </p:nvSpPr>
        <p:spPr>
          <a:xfrm>
            <a:off x="542545" y="347472"/>
            <a:ext cx="11171935" cy="1801368"/>
          </a:xfrm>
          <a:solidFill>
            <a:schemeClr val="accent1"/>
          </a:solidFill>
        </p:spPr>
        <p:txBody>
          <a:bodyPr>
            <a:normAutofit/>
          </a:bodyPr>
          <a:lstStyle/>
          <a:p>
            <a:r>
              <a:rPr kumimoji="1" lang="ja-JP" altLang="en-US" dirty="0">
                <a:solidFill>
                  <a:schemeClr val="bg1"/>
                </a:solidFill>
              </a:rPr>
              <a:t>簡単な手順④</a:t>
            </a:r>
          </a:p>
        </p:txBody>
      </p:sp>
      <p:sp>
        <p:nvSpPr>
          <p:cNvPr id="15" name="Content Placeholder 8">
            <a:extLst>
              <a:ext uri="{FF2B5EF4-FFF2-40B4-BE49-F238E27FC236}">
                <a16:creationId xmlns:a16="http://schemas.microsoft.com/office/drawing/2014/main" id="{7826F8BC-C6B8-49B7-A417-9558A4813EBE}"/>
              </a:ext>
            </a:extLst>
          </p:cNvPr>
          <p:cNvSpPr>
            <a:spLocks noGrp="1"/>
          </p:cNvSpPr>
          <p:nvPr>
            <p:ph idx="1"/>
          </p:nvPr>
        </p:nvSpPr>
        <p:spPr>
          <a:xfrm>
            <a:off x="851408" y="2148839"/>
            <a:ext cx="4330192" cy="4182292"/>
          </a:xfrm>
        </p:spPr>
        <p:txBody>
          <a:bodyPr anchor="t">
            <a:normAutofit/>
          </a:bodyPr>
          <a:lstStyle/>
          <a:p>
            <a:pPr marL="0" indent="0">
              <a:buNone/>
            </a:pPr>
            <a:r>
              <a:rPr lang="ja-JP" altLang="en-US" sz="2200" dirty="0"/>
              <a:t>無音区間入力欄に、</a:t>
            </a:r>
            <a:r>
              <a:rPr lang="en-US" altLang="ja-JP" sz="2200" dirty="0"/>
              <a:t>0.1~3.0</a:t>
            </a:r>
            <a:r>
              <a:rPr lang="ja-JP" altLang="en-US" sz="2200" dirty="0"/>
              <a:t>までの小数点第一位の小数を入力する。</a:t>
            </a:r>
            <a:r>
              <a:rPr lang="en-US" altLang="ja-JP" sz="2200" dirty="0"/>
              <a:t>(</a:t>
            </a:r>
            <a:r>
              <a:rPr lang="ja-JP" altLang="en-US" sz="2200" dirty="0"/>
              <a:t>例 </a:t>
            </a:r>
            <a:r>
              <a:rPr lang="en-US" altLang="ja-JP" sz="2200" dirty="0"/>
              <a:t>: 0.2,0.4,1.3,etc,,,)</a:t>
            </a:r>
          </a:p>
          <a:p>
            <a:pPr marL="0" indent="0">
              <a:buNone/>
            </a:pPr>
            <a:r>
              <a:rPr lang="en-US" altLang="ja-JP" sz="2200" dirty="0"/>
              <a:t>0.2~0.4</a:t>
            </a:r>
            <a:r>
              <a:rPr lang="ja-JP" altLang="en-US" sz="2200" dirty="0"/>
              <a:t>だと</a:t>
            </a:r>
            <a:r>
              <a:rPr lang="en-US" altLang="ja-JP" sz="2200" dirty="0"/>
              <a:t>YouTube</a:t>
            </a:r>
            <a:r>
              <a:rPr lang="ja-JP" altLang="en-US" sz="2200" dirty="0"/>
              <a:t>でよく見るカット編集</a:t>
            </a:r>
            <a:endParaRPr lang="en-US" altLang="ja-JP" sz="2200" dirty="0"/>
          </a:p>
          <a:p>
            <a:pPr marL="0" indent="0">
              <a:buNone/>
            </a:pPr>
            <a:r>
              <a:rPr lang="en-US" altLang="ja-JP" sz="2200" dirty="0"/>
              <a:t>0.5~1.0</a:t>
            </a:r>
            <a:r>
              <a:rPr lang="ja-JP" altLang="en-US" sz="2200" dirty="0"/>
              <a:t>だと一人語りだと自然にしゃべっている感じ</a:t>
            </a:r>
            <a:endParaRPr lang="en-US" altLang="ja-JP" sz="2200" dirty="0"/>
          </a:p>
          <a:p>
            <a:pPr marL="0" indent="0">
              <a:buNone/>
            </a:pPr>
            <a:r>
              <a:rPr lang="en-US" altLang="ja-JP" sz="2200" dirty="0"/>
              <a:t>1.0</a:t>
            </a:r>
            <a:r>
              <a:rPr lang="ja-JP" altLang="en-US" sz="2200" dirty="0"/>
              <a:t>～は</a:t>
            </a:r>
            <a:r>
              <a:rPr lang="en-US" altLang="ja-JP" sz="2200" dirty="0"/>
              <a:t>2</a:t>
            </a:r>
            <a:r>
              <a:rPr lang="ja-JP" altLang="en-US" sz="2200" dirty="0"/>
              <a:t>人以上での会話を自然にカットしたいときに</a:t>
            </a: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p:txBody>
      </p:sp>
      <p:pic>
        <p:nvPicPr>
          <p:cNvPr id="3" name="図 2">
            <a:extLst>
              <a:ext uri="{FF2B5EF4-FFF2-40B4-BE49-F238E27FC236}">
                <a16:creationId xmlns:a16="http://schemas.microsoft.com/office/drawing/2014/main" id="{748DD503-3B54-490F-BD1F-7F3EECF4BBA4}"/>
              </a:ext>
            </a:extLst>
          </p:cNvPr>
          <p:cNvPicPr>
            <a:picLocks noChangeAspect="1"/>
          </p:cNvPicPr>
          <p:nvPr/>
        </p:nvPicPr>
        <p:blipFill rotWithShape="1">
          <a:blip r:embed="rId2"/>
          <a:srcRect b="38558"/>
          <a:stretch/>
        </p:blipFill>
        <p:spPr>
          <a:xfrm>
            <a:off x="5335452" y="2246811"/>
            <a:ext cx="6736080" cy="3494747"/>
          </a:xfrm>
          <a:prstGeom prst="rect">
            <a:avLst/>
          </a:prstGeom>
        </p:spPr>
      </p:pic>
    </p:spTree>
    <p:extLst>
      <p:ext uri="{BB962C8B-B14F-4D97-AF65-F5344CB8AC3E}">
        <p14:creationId xmlns:p14="http://schemas.microsoft.com/office/powerpoint/2010/main" val="34609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EBF593-C3A3-4724-881B-1D86E5FE35C5}"/>
              </a:ext>
            </a:extLst>
          </p:cNvPr>
          <p:cNvSpPr>
            <a:spLocks noGrp="1"/>
          </p:cNvSpPr>
          <p:nvPr>
            <p:ph type="title"/>
          </p:nvPr>
        </p:nvSpPr>
        <p:spPr>
          <a:xfrm>
            <a:off x="542545" y="347472"/>
            <a:ext cx="11171935" cy="1801368"/>
          </a:xfrm>
          <a:solidFill>
            <a:schemeClr val="accent1"/>
          </a:solidFill>
        </p:spPr>
        <p:txBody>
          <a:bodyPr>
            <a:normAutofit/>
          </a:bodyPr>
          <a:lstStyle/>
          <a:p>
            <a:r>
              <a:rPr kumimoji="1" lang="ja-JP" altLang="en-US" dirty="0">
                <a:solidFill>
                  <a:schemeClr val="bg1"/>
                </a:solidFill>
              </a:rPr>
              <a:t>簡単な手順➄</a:t>
            </a:r>
          </a:p>
        </p:txBody>
      </p:sp>
      <p:sp>
        <p:nvSpPr>
          <p:cNvPr id="15" name="Content Placeholder 8">
            <a:extLst>
              <a:ext uri="{FF2B5EF4-FFF2-40B4-BE49-F238E27FC236}">
                <a16:creationId xmlns:a16="http://schemas.microsoft.com/office/drawing/2014/main" id="{7826F8BC-C6B8-49B7-A417-9558A4813EBE}"/>
              </a:ext>
            </a:extLst>
          </p:cNvPr>
          <p:cNvSpPr>
            <a:spLocks noGrp="1"/>
          </p:cNvSpPr>
          <p:nvPr>
            <p:ph idx="1"/>
          </p:nvPr>
        </p:nvSpPr>
        <p:spPr>
          <a:xfrm>
            <a:off x="851408" y="2148839"/>
            <a:ext cx="4330192" cy="4182292"/>
          </a:xfrm>
        </p:spPr>
        <p:txBody>
          <a:bodyPr anchor="t">
            <a:normAutofit/>
          </a:bodyPr>
          <a:lstStyle/>
          <a:p>
            <a:pPr marL="0" indent="0">
              <a:buNone/>
            </a:pPr>
            <a:endParaRPr lang="en-US" altLang="ja-JP" sz="2200" dirty="0"/>
          </a:p>
          <a:p>
            <a:pPr marL="0" indent="0">
              <a:buNone/>
            </a:pPr>
            <a:endParaRPr lang="en-US" altLang="ja-JP" sz="2200" dirty="0"/>
          </a:p>
          <a:p>
            <a:pPr marL="0" indent="0">
              <a:buNone/>
            </a:pPr>
            <a:endParaRPr lang="en-US" altLang="ja-JP" sz="2200" dirty="0"/>
          </a:p>
        </p:txBody>
      </p:sp>
      <p:pic>
        <p:nvPicPr>
          <p:cNvPr id="3" name="図 2">
            <a:extLst>
              <a:ext uri="{FF2B5EF4-FFF2-40B4-BE49-F238E27FC236}">
                <a16:creationId xmlns:a16="http://schemas.microsoft.com/office/drawing/2014/main" id="{748DD503-3B54-490F-BD1F-7F3EECF4BBA4}"/>
              </a:ext>
            </a:extLst>
          </p:cNvPr>
          <p:cNvPicPr>
            <a:picLocks noChangeAspect="1"/>
          </p:cNvPicPr>
          <p:nvPr/>
        </p:nvPicPr>
        <p:blipFill rotWithShape="1">
          <a:blip r:embed="rId2"/>
          <a:srcRect b="38558"/>
          <a:stretch/>
        </p:blipFill>
        <p:spPr>
          <a:xfrm>
            <a:off x="5181600" y="1"/>
            <a:ext cx="6736080" cy="3256816"/>
          </a:xfrm>
          <a:prstGeom prst="rect">
            <a:avLst/>
          </a:prstGeom>
        </p:spPr>
      </p:pic>
      <p:sp>
        <p:nvSpPr>
          <p:cNvPr id="4" name="テキスト ボックス 3">
            <a:extLst>
              <a:ext uri="{FF2B5EF4-FFF2-40B4-BE49-F238E27FC236}">
                <a16:creationId xmlns:a16="http://schemas.microsoft.com/office/drawing/2014/main" id="{86913EED-DCED-40B7-8A48-73ABC2FDD7BE}"/>
              </a:ext>
            </a:extLst>
          </p:cNvPr>
          <p:cNvSpPr txBox="1"/>
          <p:nvPr/>
        </p:nvSpPr>
        <p:spPr>
          <a:xfrm>
            <a:off x="931671" y="2393316"/>
            <a:ext cx="3648891" cy="3447098"/>
          </a:xfrm>
          <a:prstGeom prst="rect">
            <a:avLst/>
          </a:prstGeom>
          <a:noFill/>
        </p:spPr>
        <p:txBody>
          <a:bodyPr wrap="square" rtlCol="0">
            <a:spAutoFit/>
          </a:bodyPr>
          <a:lstStyle/>
          <a:p>
            <a:r>
              <a:rPr kumimoji="1" lang="ja-JP" altLang="en-US" sz="2000" dirty="0"/>
              <a:t>実行ボタンを左クリックする。</a:t>
            </a:r>
            <a:endParaRPr kumimoji="1" lang="en-US" altLang="ja-JP" sz="2000" dirty="0"/>
          </a:p>
          <a:p>
            <a:r>
              <a:rPr lang="ja-JP" altLang="en-US" sz="2000" dirty="0"/>
              <a:t>しばらくすると、コンソール画面</a:t>
            </a:r>
            <a:r>
              <a:rPr lang="en-US" altLang="ja-JP" sz="2000" dirty="0"/>
              <a:t>(</a:t>
            </a:r>
            <a:r>
              <a:rPr lang="ja-JP" altLang="en-US" sz="2000" dirty="0"/>
              <a:t>起動したときに一緒に出てくる黒い画面）に動画書き出しの進捗状況が表示される。</a:t>
            </a:r>
            <a:endParaRPr lang="en-US" altLang="ja-JP" sz="2000" dirty="0"/>
          </a:p>
          <a:p>
            <a:r>
              <a:rPr kumimoji="1" lang="ja-JP" altLang="en-US" sz="2000" dirty="0"/>
              <a:t>出力が完了すると、「動画を出力しました</a:t>
            </a:r>
            <a:r>
              <a:rPr kumimoji="1" lang="en-US" altLang="ja-JP" sz="2000" dirty="0"/>
              <a:t>!</a:t>
            </a:r>
            <a:r>
              <a:rPr kumimoji="1" lang="ja-JP" altLang="en-US" sz="2000" dirty="0"/>
              <a:t>」というポップアップが出てくるのでそれまで待つ。</a:t>
            </a:r>
            <a:endParaRPr kumimoji="1" lang="en-US" altLang="ja-JP" sz="2000" dirty="0"/>
          </a:p>
          <a:p>
            <a:endParaRPr kumimoji="1" lang="en-US" altLang="ja-JP" sz="2000" dirty="0"/>
          </a:p>
          <a:p>
            <a:endParaRPr kumimoji="1" lang="ja-JP" altLang="en-US" dirty="0"/>
          </a:p>
        </p:txBody>
      </p:sp>
      <p:pic>
        <p:nvPicPr>
          <p:cNvPr id="6" name="図 5" descr="コンピューターのスクリーンショット&#10;&#10;自動的に生成された説明">
            <a:extLst>
              <a:ext uri="{FF2B5EF4-FFF2-40B4-BE49-F238E27FC236}">
                <a16:creationId xmlns:a16="http://schemas.microsoft.com/office/drawing/2014/main" id="{71F15048-B264-4EE8-A96C-CA8065A5F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462" y="3256817"/>
            <a:ext cx="7352357" cy="3611641"/>
          </a:xfrm>
          <a:prstGeom prst="rect">
            <a:avLst/>
          </a:prstGeom>
        </p:spPr>
      </p:pic>
      <p:sp>
        <p:nvSpPr>
          <p:cNvPr id="7" name="四角形: 角を丸くする 6">
            <a:extLst>
              <a:ext uri="{FF2B5EF4-FFF2-40B4-BE49-F238E27FC236}">
                <a16:creationId xmlns:a16="http://schemas.microsoft.com/office/drawing/2014/main" id="{732708AC-9705-4CDE-AA50-0C613FE7C884}"/>
              </a:ext>
            </a:extLst>
          </p:cNvPr>
          <p:cNvSpPr/>
          <p:nvPr/>
        </p:nvSpPr>
        <p:spPr>
          <a:xfrm>
            <a:off x="7582988" y="3471376"/>
            <a:ext cx="966652" cy="1784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A8878AD-D9A2-4884-9023-DA75D4304169}"/>
              </a:ext>
            </a:extLst>
          </p:cNvPr>
          <p:cNvSpPr/>
          <p:nvPr/>
        </p:nvSpPr>
        <p:spPr>
          <a:xfrm>
            <a:off x="7317376" y="4082025"/>
            <a:ext cx="966652" cy="1784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14826EF-4625-4E6B-A3ED-1BA410F86659}"/>
              </a:ext>
            </a:extLst>
          </p:cNvPr>
          <p:cNvSpPr/>
          <p:nvPr/>
        </p:nvSpPr>
        <p:spPr>
          <a:xfrm>
            <a:off x="7582988" y="4234314"/>
            <a:ext cx="966652" cy="1784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BF2072D-4B9B-4A18-9CEF-CB80BC0FB725}"/>
              </a:ext>
            </a:extLst>
          </p:cNvPr>
          <p:cNvSpPr/>
          <p:nvPr/>
        </p:nvSpPr>
        <p:spPr>
          <a:xfrm>
            <a:off x="7481388" y="4615558"/>
            <a:ext cx="966652" cy="1784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73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B59A7-1C48-4DDA-809A-DEC49ED98521}"/>
              </a:ext>
            </a:extLst>
          </p:cNvPr>
          <p:cNvSpPr>
            <a:spLocks noGrp="1"/>
          </p:cNvSpPr>
          <p:nvPr>
            <p:ph type="title"/>
          </p:nvPr>
        </p:nvSpPr>
        <p:spPr>
          <a:solidFill>
            <a:schemeClr val="accent1"/>
          </a:solidFill>
        </p:spPr>
        <p:txBody>
          <a:bodyPr/>
          <a:lstStyle/>
          <a:p>
            <a:r>
              <a:rPr kumimoji="1" lang="ja-JP" altLang="en-US" dirty="0">
                <a:solidFill>
                  <a:schemeClr val="bg1"/>
                </a:solidFill>
              </a:rPr>
              <a:t>ワンポイントアドバイス</a:t>
            </a:r>
          </a:p>
        </p:txBody>
      </p:sp>
      <p:sp>
        <p:nvSpPr>
          <p:cNvPr id="3" name="コンテンツ プレースホルダー 2">
            <a:extLst>
              <a:ext uri="{FF2B5EF4-FFF2-40B4-BE49-F238E27FC236}">
                <a16:creationId xmlns:a16="http://schemas.microsoft.com/office/drawing/2014/main" id="{DAF85AA2-BDB4-4BF6-9472-27D062ECF498}"/>
              </a:ext>
            </a:extLst>
          </p:cNvPr>
          <p:cNvSpPr>
            <a:spLocks noGrp="1"/>
          </p:cNvSpPr>
          <p:nvPr>
            <p:ph idx="1"/>
          </p:nvPr>
        </p:nvSpPr>
        <p:spPr/>
        <p:txBody>
          <a:bodyPr>
            <a:normAutofit fontScale="92500"/>
          </a:bodyPr>
          <a:lstStyle/>
          <a:p>
            <a:r>
              <a:rPr kumimoji="1" lang="ja-JP" altLang="en-US" sz="3500" dirty="0"/>
              <a:t>スレッショルドの値はなるべく小さくするのがオススメ。（カットした時に出るプチッというノイズが小さくなるため。）</a:t>
            </a:r>
            <a:endParaRPr kumimoji="1" lang="en-US" altLang="ja-JP" sz="3500" dirty="0"/>
          </a:p>
          <a:p>
            <a:r>
              <a:rPr kumimoji="1" lang="en-US" altLang="ja-JP" sz="3500" dirty="0"/>
              <a:t>4K</a:t>
            </a:r>
            <a:r>
              <a:rPr kumimoji="1" lang="ja-JP" altLang="en-US" sz="3500" dirty="0"/>
              <a:t>などの高画質の動画を入力すると、カットした動画の出力にかなりの時間がかかってしまう。エンコード（動画の書き出し）がやけに長いと感じたら、そこを確認。</a:t>
            </a:r>
            <a:endParaRPr kumimoji="1" lang="en-US" altLang="ja-JP" sz="3500" dirty="0"/>
          </a:p>
          <a:p>
            <a:r>
              <a:rPr kumimoji="1" lang="ja-JP" altLang="en-US" sz="3500" dirty="0"/>
              <a:t>他のアプリやソフト、インターネットブラウザなどを開いていると、処理速度が低下する可能性がある。</a:t>
            </a:r>
            <a:endParaRPr kumimoji="1" lang="en-US" altLang="ja-JP" sz="3500" dirty="0"/>
          </a:p>
          <a:p>
            <a:endParaRPr kumimoji="1" lang="en-US" altLang="ja-JP" sz="3600" dirty="0"/>
          </a:p>
          <a:p>
            <a:endParaRPr kumimoji="1" lang="ja-JP" altLang="en-US" dirty="0"/>
          </a:p>
        </p:txBody>
      </p:sp>
    </p:spTree>
    <p:extLst>
      <p:ext uri="{BB962C8B-B14F-4D97-AF65-F5344CB8AC3E}">
        <p14:creationId xmlns:p14="http://schemas.microsoft.com/office/powerpoint/2010/main" val="358809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C987ED8D-32DB-4F54-AEB0-C1690647412E}"/>
              </a:ext>
            </a:extLst>
          </p:cNvPr>
          <p:cNvSpPr>
            <a:spLocks noGrp="1"/>
          </p:cNvSpPr>
          <p:nvPr>
            <p:ph type="title"/>
          </p:nvPr>
        </p:nvSpPr>
        <p:spPr>
          <a:xfrm>
            <a:off x="958506" y="800392"/>
            <a:ext cx="10264697" cy="1212102"/>
          </a:xfrm>
        </p:spPr>
        <p:txBody>
          <a:bodyPr>
            <a:normAutofit/>
          </a:bodyPr>
          <a:lstStyle/>
          <a:p>
            <a:r>
              <a:rPr kumimoji="1" lang="ja-JP" altLang="en-US" sz="4000" dirty="0">
                <a:solidFill>
                  <a:srgbClr val="FFFFFF"/>
                </a:solidFill>
              </a:rPr>
              <a:t>はじめに</a:t>
            </a:r>
          </a:p>
        </p:txBody>
      </p:sp>
      <p:sp>
        <p:nvSpPr>
          <p:cNvPr id="3" name="コンテンツ プレースホルダー 2">
            <a:extLst>
              <a:ext uri="{FF2B5EF4-FFF2-40B4-BE49-F238E27FC236}">
                <a16:creationId xmlns:a16="http://schemas.microsoft.com/office/drawing/2014/main" id="{F9A74ACC-0FCC-447E-BF71-E9BC562D8F94}"/>
              </a:ext>
            </a:extLst>
          </p:cNvPr>
          <p:cNvSpPr>
            <a:spLocks noGrp="1"/>
          </p:cNvSpPr>
          <p:nvPr>
            <p:ph idx="1"/>
          </p:nvPr>
        </p:nvSpPr>
        <p:spPr>
          <a:xfrm>
            <a:off x="1367624" y="2490436"/>
            <a:ext cx="6232055" cy="3951003"/>
          </a:xfrm>
        </p:spPr>
        <p:txBody>
          <a:bodyPr anchor="ctr">
            <a:normAutofit/>
          </a:bodyPr>
          <a:lstStyle/>
          <a:p>
            <a:pPr marL="0" indent="0">
              <a:buNone/>
            </a:pPr>
            <a:r>
              <a:rPr kumimoji="1" lang="ja-JP" altLang="en-US" sz="3600" dirty="0"/>
              <a:t>このアプリは動画の音量を計測し、音量が基準以下の区間をカットして出力するものです。</a:t>
            </a:r>
            <a:endParaRPr kumimoji="1" lang="en-US" altLang="ja-JP" sz="3600" dirty="0"/>
          </a:p>
        </p:txBody>
      </p:sp>
      <p:pic>
        <p:nvPicPr>
          <p:cNvPr id="5" name="図 4" descr="クマ が含まれている画像&#10;&#10;自動的に生成された説明">
            <a:extLst>
              <a:ext uri="{FF2B5EF4-FFF2-40B4-BE49-F238E27FC236}">
                <a16:creationId xmlns:a16="http://schemas.microsoft.com/office/drawing/2014/main" id="{ECE3AB8A-1822-4FF4-90EA-057271332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520" y="2701126"/>
            <a:ext cx="3742855" cy="3356482"/>
          </a:xfrm>
          <a:prstGeom prst="rect">
            <a:avLst/>
          </a:prstGeom>
        </p:spPr>
      </p:pic>
    </p:spTree>
    <p:extLst>
      <p:ext uri="{BB962C8B-B14F-4D97-AF65-F5344CB8AC3E}">
        <p14:creationId xmlns:p14="http://schemas.microsoft.com/office/powerpoint/2010/main" val="287575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B59A7-1C48-4DDA-809A-DEC49ED98521}"/>
              </a:ext>
            </a:extLst>
          </p:cNvPr>
          <p:cNvSpPr>
            <a:spLocks noGrp="1"/>
          </p:cNvSpPr>
          <p:nvPr>
            <p:ph type="title"/>
          </p:nvPr>
        </p:nvSpPr>
        <p:spPr>
          <a:solidFill>
            <a:schemeClr val="accent1"/>
          </a:solidFill>
        </p:spPr>
        <p:txBody>
          <a:bodyPr/>
          <a:lstStyle/>
          <a:p>
            <a:r>
              <a:rPr kumimoji="1" lang="ja-JP" altLang="en-US" dirty="0">
                <a:solidFill>
                  <a:schemeClr val="bg1"/>
                </a:solidFill>
              </a:rPr>
              <a:t>お問い合わせ先</a:t>
            </a:r>
          </a:p>
        </p:txBody>
      </p:sp>
      <p:sp>
        <p:nvSpPr>
          <p:cNvPr id="3" name="コンテンツ プレースホルダー 2">
            <a:extLst>
              <a:ext uri="{FF2B5EF4-FFF2-40B4-BE49-F238E27FC236}">
                <a16:creationId xmlns:a16="http://schemas.microsoft.com/office/drawing/2014/main" id="{DAF85AA2-BDB4-4BF6-9472-27D062ECF498}"/>
              </a:ext>
            </a:extLst>
          </p:cNvPr>
          <p:cNvSpPr>
            <a:spLocks noGrp="1"/>
          </p:cNvSpPr>
          <p:nvPr>
            <p:ph idx="1"/>
          </p:nvPr>
        </p:nvSpPr>
        <p:spPr/>
        <p:txBody>
          <a:bodyPr>
            <a:normAutofit/>
          </a:bodyPr>
          <a:lstStyle/>
          <a:p>
            <a:pPr marL="0" indent="0">
              <a:buNone/>
            </a:pPr>
            <a:r>
              <a:rPr lang="ja-JP" altLang="en-US" sz="3600" dirty="0"/>
              <a:t> </a:t>
            </a:r>
            <a:r>
              <a:rPr kumimoji="1" lang="ja-JP" altLang="en-US" sz="3600" dirty="0"/>
              <a:t>制作者</a:t>
            </a:r>
            <a:r>
              <a:rPr kumimoji="1" lang="en-US" altLang="ja-JP" sz="3600" dirty="0"/>
              <a:t>Twitter</a:t>
            </a:r>
          </a:p>
          <a:p>
            <a:r>
              <a:rPr lang="en-US" altLang="ja-JP" sz="2400" dirty="0">
                <a:hlinkClick r:id="rId2"/>
              </a:rPr>
              <a:t>https://twitter.com/nGssuYO0bB8jDEd</a:t>
            </a:r>
            <a:endParaRPr lang="en-US" altLang="ja-JP" sz="2400" dirty="0"/>
          </a:p>
          <a:p>
            <a:pPr marL="0" indent="0">
              <a:buNone/>
            </a:pPr>
            <a:endParaRPr kumimoji="1" lang="en-US" altLang="ja-JP" sz="2400" dirty="0"/>
          </a:p>
          <a:p>
            <a:pPr marL="0" indent="0">
              <a:buNone/>
            </a:pPr>
            <a:r>
              <a:rPr kumimoji="1" lang="ja-JP" altLang="en-US" sz="2400"/>
              <a:t>場合</a:t>
            </a:r>
            <a:r>
              <a:rPr kumimoji="1" lang="ja-JP" altLang="en-US" sz="2400" dirty="0"/>
              <a:t>はコメント欄、</a:t>
            </a:r>
            <a:r>
              <a:rPr kumimoji="1" lang="en-US" altLang="ja-JP" sz="2400" dirty="0"/>
              <a:t>Twitter</a:t>
            </a:r>
            <a:r>
              <a:rPr kumimoji="1" lang="ja-JP" altLang="en-US" sz="2400" dirty="0"/>
              <a:t>の場合は</a:t>
            </a:r>
            <a:r>
              <a:rPr kumimoji="1" lang="en-US" altLang="ja-JP" sz="2400" dirty="0"/>
              <a:t>DM</a:t>
            </a:r>
            <a:r>
              <a:rPr lang="ja-JP" altLang="en-US" sz="2400" dirty="0"/>
              <a:t>でご質問ください。</a:t>
            </a:r>
            <a:endParaRPr lang="en-US" altLang="ja-JP" sz="2400" dirty="0"/>
          </a:p>
          <a:p>
            <a:pPr marL="0" indent="0">
              <a:buNone/>
            </a:pPr>
            <a:r>
              <a:rPr lang="ja-JP" altLang="en-US" sz="2400" dirty="0"/>
              <a:t>場合によっては対応できない可能性もあります。ご了承ください。</a:t>
            </a:r>
            <a:endParaRPr kumimoji="1" lang="en-US" altLang="ja-JP" sz="3600" dirty="0"/>
          </a:p>
          <a:p>
            <a:endParaRPr kumimoji="1" lang="ja-JP" altLang="en-US" dirty="0"/>
          </a:p>
        </p:txBody>
      </p:sp>
    </p:spTree>
    <p:extLst>
      <p:ext uri="{BB962C8B-B14F-4D97-AF65-F5344CB8AC3E}">
        <p14:creationId xmlns:p14="http://schemas.microsoft.com/office/powerpoint/2010/main" val="145179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a:extLst>
              <a:ext uri="{FF2B5EF4-FFF2-40B4-BE49-F238E27FC236}">
                <a16:creationId xmlns:a16="http://schemas.microsoft.com/office/drawing/2014/main" id="{C987ED8D-32DB-4F54-AEB0-C1690647412E}"/>
              </a:ext>
            </a:extLst>
          </p:cNvPr>
          <p:cNvSpPr>
            <a:spLocks noGrp="1"/>
          </p:cNvSpPr>
          <p:nvPr>
            <p:ph type="title"/>
          </p:nvPr>
        </p:nvSpPr>
        <p:spPr>
          <a:xfrm>
            <a:off x="958506" y="800392"/>
            <a:ext cx="10264697" cy="1212102"/>
          </a:xfrm>
        </p:spPr>
        <p:txBody>
          <a:bodyPr>
            <a:normAutofit/>
          </a:bodyPr>
          <a:lstStyle/>
          <a:p>
            <a:r>
              <a:rPr lang="ja-JP" altLang="en-US" sz="4000" dirty="0">
                <a:solidFill>
                  <a:srgbClr val="FFFFFF"/>
                </a:solidFill>
              </a:rPr>
              <a:t>このアプリを使用するための前準備</a:t>
            </a:r>
            <a:endParaRPr kumimoji="1" lang="ja-JP" altLang="en-US" sz="4000" dirty="0">
              <a:solidFill>
                <a:srgbClr val="FFFFFF"/>
              </a:solidFill>
            </a:endParaRPr>
          </a:p>
        </p:txBody>
      </p:sp>
      <p:sp>
        <p:nvSpPr>
          <p:cNvPr id="3" name="コンテンツ プレースホルダー 2">
            <a:extLst>
              <a:ext uri="{FF2B5EF4-FFF2-40B4-BE49-F238E27FC236}">
                <a16:creationId xmlns:a16="http://schemas.microsoft.com/office/drawing/2014/main" id="{F9A74ACC-0FCC-447E-BF71-E9BC562D8F94}"/>
              </a:ext>
            </a:extLst>
          </p:cNvPr>
          <p:cNvSpPr>
            <a:spLocks noGrp="1"/>
          </p:cNvSpPr>
          <p:nvPr>
            <p:ph idx="1"/>
          </p:nvPr>
        </p:nvSpPr>
        <p:spPr>
          <a:xfrm>
            <a:off x="1367624" y="2490436"/>
            <a:ext cx="9708995" cy="3567173"/>
          </a:xfrm>
        </p:spPr>
        <p:txBody>
          <a:bodyPr anchor="ctr">
            <a:normAutofit fontScale="92500" lnSpcReduction="20000"/>
          </a:bodyPr>
          <a:lstStyle/>
          <a:p>
            <a:pPr marL="0" indent="0">
              <a:buNone/>
            </a:pPr>
            <a:r>
              <a:rPr kumimoji="1" lang="ja-JP" altLang="en-US" sz="4800" dirty="0"/>
              <a:t>➀</a:t>
            </a:r>
            <a:r>
              <a:rPr kumimoji="1" lang="en-US" altLang="ja-JP" sz="4800" dirty="0" err="1"/>
              <a:t>FFmpeg</a:t>
            </a:r>
            <a:r>
              <a:rPr kumimoji="1" lang="ja-JP" altLang="en-US" sz="4800" dirty="0"/>
              <a:t>をインストールする。</a:t>
            </a:r>
            <a:endParaRPr kumimoji="1" lang="en-US" altLang="ja-JP" sz="4800" dirty="0"/>
          </a:p>
          <a:p>
            <a:pPr marL="0" indent="0">
              <a:buNone/>
            </a:pPr>
            <a:endParaRPr lang="en-US" altLang="ja-JP" sz="4800" dirty="0"/>
          </a:p>
          <a:p>
            <a:pPr marL="0" indent="0">
              <a:buNone/>
            </a:pPr>
            <a:r>
              <a:rPr lang="ja-JP" altLang="en-US" sz="4800" dirty="0"/>
              <a:t>②</a:t>
            </a:r>
            <a:r>
              <a:rPr lang="en-US" altLang="ja-JP" sz="4800" dirty="0" err="1"/>
              <a:t>FFmpeg</a:t>
            </a:r>
            <a:r>
              <a:rPr lang="ja-JP" altLang="en-US" sz="4800" dirty="0"/>
              <a:t>の</a:t>
            </a:r>
            <a:r>
              <a:rPr lang="en-US" altLang="ja-JP" sz="4800" dirty="0"/>
              <a:t>bin</a:t>
            </a:r>
            <a:r>
              <a:rPr lang="ja-JP" altLang="en-US" sz="4800" dirty="0"/>
              <a:t>フォルダのパスを通す。</a:t>
            </a:r>
            <a:endParaRPr lang="en-US" altLang="ja-JP" sz="4800" dirty="0"/>
          </a:p>
          <a:p>
            <a:pPr marL="0" indent="0">
              <a:buNone/>
            </a:pPr>
            <a:endParaRPr lang="en-US" altLang="ja-JP" sz="2400" dirty="0">
              <a:hlinkClick r:id="rId2">
                <a:extLst>
                  <a:ext uri="{A12FA001-AC4F-418D-AE19-62706E023703}">
                    <ahyp:hlinkClr xmlns:ahyp="http://schemas.microsoft.com/office/drawing/2018/hyperlinkcolor" val="tx"/>
                  </a:ext>
                </a:extLst>
              </a:hlinkClick>
            </a:endParaRPr>
          </a:p>
          <a:p>
            <a:pPr marL="0" indent="0">
              <a:buNone/>
            </a:pPr>
            <a:r>
              <a:rPr lang="ja-JP" altLang="en-US" sz="2400" dirty="0">
                <a:hlinkClick r:id="rId2">
                  <a:extLst>
                    <a:ext uri="{A12FA001-AC4F-418D-AE19-62706E023703}">
                      <ahyp:hlinkClr xmlns:ahyp="http://schemas.microsoft.com/office/drawing/2018/hyperlinkcolor" val="tx"/>
                    </a:ext>
                  </a:extLst>
                </a:hlinkClick>
              </a:rPr>
              <a:t>この操作の説明をわかりやすくしているサイト様</a:t>
            </a:r>
            <a:endParaRPr lang="en-US" altLang="ja-JP" sz="2400" dirty="0">
              <a:hlinkClick r:id="rId2">
                <a:extLst>
                  <a:ext uri="{A12FA001-AC4F-418D-AE19-62706E023703}">
                    <ahyp:hlinkClr xmlns:ahyp="http://schemas.microsoft.com/office/drawing/2018/hyperlinkcolor" val="tx"/>
                  </a:ext>
                </a:extLst>
              </a:hlinkClick>
            </a:endParaRPr>
          </a:p>
          <a:p>
            <a:pPr marL="0" indent="0">
              <a:buNone/>
            </a:pPr>
            <a:r>
              <a:rPr lang="en-US" altLang="ja-JP" sz="2400" dirty="0">
                <a:hlinkClick r:id="rId2">
                  <a:extLst>
                    <a:ext uri="{A12FA001-AC4F-418D-AE19-62706E023703}">
                      <ahyp:hlinkClr xmlns:ahyp="http://schemas.microsoft.com/office/drawing/2018/hyperlinkcolor" val="tx"/>
                    </a:ext>
                  </a:extLst>
                </a:hlinkClick>
              </a:rPr>
              <a:t>https://fukatsu.tech/windows-ffmpeg</a:t>
            </a:r>
            <a:endParaRPr kumimoji="1" lang="en-US" altLang="ja-JP" sz="2400" dirty="0"/>
          </a:p>
        </p:txBody>
      </p:sp>
    </p:spTree>
    <p:extLst>
      <p:ext uri="{BB962C8B-B14F-4D97-AF65-F5344CB8AC3E}">
        <p14:creationId xmlns:p14="http://schemas.microsoft.com/office/powerpoint/2010/main" val="30645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A61530E2-F23B-4747-9D87-F235E29127F8}"/>
              </a:ext>
            </a:extLst>
          </p:cNvPr>
          <p:cNvSpPr>
            <a:spLocks noGrp="1"/>
          </p:cNvSpPr>
          <p:nvPr>
            <p:ph type="title"/>
          </p:nvPr>
        </p:nvSpPr>
        <p:spPr>
          <a:xfrm>
            <a:off x="1047280" y="759805"/>
            <a:ext cx="10306520" cy="1325563"/>
          </a:xfrm>
        </p:spPr>
        <p:txBody>
          <a:bodyPr>
            <a:normAutofit/>
          </a:bodyPr>
          <a:lstStyle/>
          <a:p>
            <a:r>
              <a:rPr lang="ja-JP" altLang="en-US" sz="4000">
                <a:solidFill>
                  <a:srgbClr val="FFFFFF"/>
                </a:solidFill>
              </a:rPr>
              <a:t>➀</a:t>
            </a:r>
            <a:r>
              <a:rPr lang="en-US" altLang="ja-JP" sz="4000">
                <a:solidFill>
                  <a:srgbClr val="FFFFFF"/>
                </a:solidFill>
              </a:rPr>
              <a:t>FFmpeg</a:t>
            </a:r>
            <a:r>
              <a:rPr lang="ja-JP" altLang="en-US" sz="4000">
                <a:solidFill>
                  <a:srgbClr val="FFFFFF"/>
                </a:solidFill>
              </a:rPr>
              <a:t>をインストールする。</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61627919-CCA9-43F8-8BB8-21E576733D15}"/>
              </a:ext>
            </a:extLst>
          </p:cNvPr>
          <p:cNvSpPr>
            <a:spLocks noGrp="1"/>
          </p:cNvSpPr>
          <p:nvPr>
            <p:ph idx="1"/>
          </p:nvPr>
        </p:nvSpPr>
        <p:spPr>
          <a:xfrm>
            <a:off x="1424904" y="2494450"/>
            <a:ext cx="4053545" cy="3563159"/>
          </a:xfrm>
        </p:spPr>
        <p:txBody>
          <a:bodyPr>
            <a:normAutofit/>
          </a:bodyPr>
          <a:lstStyle/>
          <a:p>
            <a:pPr marL="0" indent="0">
              <a:buNone/>
            </a:pPr>
            <a:r>
              <a:rPr lang="ja-JP" altLang="en-US" sz="2400" dirty="0">
                <a:hlinkClick r:id="rId2">
                  <a:extLst>
                    <a:ext uri="{A12FA001-AC4F-418D-AE19-62706E023703}">
                      <ahyp:hlinkClr xmlns:ahyp="http://schemas.microsoft.com/office/drawing/2018/hyperlinkcolor" val="tx"/>
                    </a:ext>
                  </a:extLst>
                </a:hlinkClick>
              </a:rPr>
              <a:t>公式サイトにアクセスする</a:t>
            </a:r>
            <a:endParaRPr lang="en-US" altLang="ja-JP" sz="2400" dirty="0">
              <a:hlinkClick r:id="rId2">
                <a:extLst>
                  <a:ext uri="{A12FA001-AC4F-418D-AE19-62706E023703}">
                    <ahyp:hlinkClr xmlns:ahyp="http://schemas.microsoft.com/office/drawing/2018/hyperlinkcolor" val="tx"/>
                  </a:ext>
                </a:extLst>
              </a:hlinkClick>
            </a:endParaRPr>
          </a:p>
          <a:p>
            <a:pPr marL="0" indent="0">
              <a:buNone/>
            </a:pPr>
            <a:r>
              <a:rPr lang="en-US" altLang="ja-JP" sz="2400" dirty="0">
                <a:hlinkClick r:id="rId2">
                  <a:extLst>
                    <a:ext uri="{A12FA001-AC4F-418D-AE19-62706E023703}">
                      <ahyp:hlinkClr xmlns:ahyp="http://schemas.microsoft.com/office/drawing/2018/hyperlinkcolor" val="tx"/>
                    </a:ext>
                  </a:extLst>
                </a:hlinkClick>
              </a:rPr>
              <a:t>https://ffmpeg.org/</a:t>
            </a:r>
            <a:endParaRPr lang="en-US" altLang="ja-JP" sz="2400" dirty="0"/>
          </a:p>
          <a:p>
            <a:pPr marL="0" indent="0">
              <a:buNone/>
            </a:pPr>
            <a:r>
              <a:rPr kumimoji="1" lang="ja-JP" altLang="en-US" sz="2400" dirty="0"/>
              <a:t>ダウンロードボタンを押す</a:t>
            </a:r>
          </a:p>
        </p:txBody>
      </p:sp>
      <p:pic>
        <p:nvPicPr>
          <p:cNvPr id="4" name="図 3">
            <a:extLst>
              <a:ext uri="{FF2B5EF4-FFF2-40B4-BE49-F238E27FC236}">
                <a16:creationId xmlns:a16="http://schemas.microsoft.com/office/drawing/2014/main" id="{800923AA-D00D-481E-9745-35C34C5FDFED}"/>
              </a:ext>
            </a:extLst>
          </p:cNvPr>
          <p:cNvPicPr>
            <a:picLocks noChangeAspect="1"/>
          </p:cNvPicPr>
          <p:nvPr/>
        </p:nvPicPr>
        <p:blipFill rotWithShape="1">
          <a:blip r:embed="rId3"/>
          <a:srcRect l="36320" r="1" b="1"/>
          <a:stretch/>
        </p:blipFill>
        <p:spPr>
          <a:xfrm>
            <a:off x="6098892" y="2492376"/>
            <a:ext cx="4802404" cy="3563372"/>
          </a:xfrm>
          <a:prstGeom prst="rect">
            <a:avLst/>
          </a:prstGeom>
        </p:spPr>
      </p:pic>
    </p:spTree>
    <p:extLst>
      <p:ext uri="{BB962C8B-B14F-4D97-AF65-F5344CB8AC3E}">
        <p14:creationId xmlns:p14="http://schemas.microsoft.com/office/powerpoint/2010/main" val="411619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794AF4A1-098F-42D2-9070-254CC3B8805B}"/>
              </a:ext>
            </a:extLst>
          </p:cNvPr>
          <p:cNvSpPr>
            <a:spLocks noGrp="1"/>
          </p:cNvSpPr>
          <p:nvPr>
            <p:ph type="title"/>
          </p:nvPr>
        </p:nvSpPr>
        <p:spPr>
          <a:xfrm>
            <a:off x="1047280" y="759805"/>
            <a:ext cx="10306520" cy="1325563"/>
          </a:xfrm>
        </p:spPr>
        <p:txBody>
          <a:bodyPr>
            <a:normAutofit/>
          </a:bodyPr>
          <a:lstStyle/>
          <a:p>
            <a:r>
              <a:rPr lang="ja-JP" altLang="en-US" sz="4000" dirty="0">
                <a:solidFill>
                  <a:srgbClr val="FFFFFF"/>
                </a:solidFill>
              </a:rPr>
              <a:t>➀</a:t>
            </a:r>
            <a:r>
              <a:rPr lang="en-US" altLang="ja-JP" sz="4000" dirty="0" err="1">
                <a:solidFill>
                  <a:srgbClr val="FFFFFF"/>
                </a:solidFill>
              </a:rPr>
              <a:t>FFmpeg</a:t>
            </a:r>
            <a:r>
              <a:rPr lang="ja-JP" altLang="en-US" sz="4000" dirty="0">
                <a:solidFill>
                  <a:srgbClr val="FFFFFF"/>
                </a:solidFill>
              </a:rPr>
              <a:t>をインストールする。</a:t>
            </a:r>
            <a:endParaRPr kumimoji="1" lang="ja-JP" altLang="en-US" sz="4000" dirty="0">
              <a:solidFill>
                <a:srgbClr val="FFFFFF"/>
              </a:solidFill>
            </a:endParaRPr>
          </a:p>
        </p:txBody>
      </p:sp>
      <p:sp>
        <p:nvSpPr>
          <p:cNvPr id="3" name="コンテンツ プレースホルダー 2">
            <a:extLst>
              <a:ext uri="{FF2B5EF4-FFF2-40B4-BE49-F238E27FC236}">
                <a16:creationId xmlns:a16="http://schemas.microsoft.com/office/drawing/2014/main" id="{A9BF6C19-BECE-460D-884C-771CA271333E}"/>
              </a:ext>
            </a:extLst>
          </p:cNvPr>
          <p:cNvSpPr>
            <a:spLocks noGrp="1"/>
          </p:cNvSpPr>
          <p:nvPr>
            <p:ph idx="1"/>
          </p:nvPr>
        </p:nvSpPr>
        <p:spPr>
          <a:xfrm>
            <a:off x="1424904" y="2494450"/>
            <a:ext cx="4053545" cy="3563159"/>
          </a:xfrm>
        </p:spPr>
        <p:txBody>
          <a:bodyPr>
            <a:normAutofit/>
          </a:bodyPr>
          <a:lstStyle/>
          <a:p>
            <a:r>
              <a:rPr lang="en-US" altLang="ja-JP" sz="2400" dirty="0"/>
              <a:t>OS</a:t>
            </a:r>
            <a:r>
              <a:rPr lang="ja-JP" altLang="en-US" sz="2400" dirty="0"/>
              <a:t>ごとにパッケージ</a:t>
            </a:r>
            <a:endParaRPr lang="en-US" altLang="ja-JP" sz="2400" dirty="0"/>
          </a:p>
          <a:p>
            <a:pPr marL="0" indent="0">
              <a:buNone/>
            </a:pPr>
            <a:r>
              <a:rPr lang="ja-JP" altLang="en-US" sz="2400" dirty="0"/>
              <a:t>が違うので</a:t>
            </a:r>
            <a:r>
              <a:rPr lang="en-US" altLang="ja-JP" sz="2400" dirty="0"/>
              <a:t>Windows</a:t>
            </a:r>
          </a:p>
          <a:p>
            <a:pPr marL="0" indent="0">
              <a:buNone/>
            </a:pPr>
            <a:r>
              <a:rPr lang="ja-JP" altLang="en-US" sz="2400" dirty="0"/>
              <a:t>アイコンの画像を選択</a:t>
            </a:r>
            <a:endParaRPr kumimoji="1" lang="ja-JP" altLang="en-US" sz="2400" dirty="0"/>
          </a:p>
        </p:txBody>
      </p:sp>
      <p:pic>
        <p:nvPicPr>
          <p:cNvPr id="7" name="図 6" descr="モニター画面に映るウェブサイトのスクリーンショット&#10;&#10;自動的に生成された説明">
            <a:extLst>
              <a:ext uri="{FF2B5EF4-FFF2-40B4-BE49-F238E27FC236}">
                <a16:creationId xmlns:a16="http://schemas.microsoft.com/office/drawing/2014/main" id="{42F2F2D2-BEA0-4D6F-A08E-F326BFA0538A}"/>
              </a:ext>
            </a:extLst>
          </p:cNvPr>
          <p:cNvPicPr>
            <a:picLocks noChangeAspect="1"/>
          </p:cNvPicPr>
          <p:nvPr/>
        </p:nvPicPr>
        <p:blipFill rotWithShape="1">
          <a:blip r:embed="rId2">
            <a:extLst>
              <a:ext uri="{28A0092B-C50C-407E-A947-70E740481C1C}">
                <a14:useLocalDpi xmlns:a14="http://schemas.microsoft.com/office/drawing/2010/main" val="0"/>
              </a:ext>
            </a:extLst>
          </a:blip>
          <a:srcRect l="12296" r="23349" b="-2"/>
          <a:stretch/>
        </p:blipFill>
        <p:spPr>
          <a:xfrm>
            <a:off x="6098892" y="2492376"/>
            <a:ext cx="4802404" cy="3563372"/>
          </a:xfrm>
          <a:prstGeom prst="rect">
            <a:avLst/>
          </a:prstGeom>
        </p:spPr>
      </p:pic>
    </p:spTree>
    <p:extLst>
      <p:ext uri="{BB962C8B-B14F-4D97-AF65-F5344CB8AC3E}">
        <p14:creationId xmlns:p14="http://schemas.microsoft.com/office/powerpoint/2010/main" val="248216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3A759D8E-E6EB-4065-9ACA-68C194DBA015}"/>
              </a:ext>
            </a:extLst>
          </p:cNvPr>
          <p:cNvSpPr>
            <a:spLocks noGrp="1"/>
          </p:cNvSpPr>
          <p:nvPr>
            <p:ph type="title"/>
          </p:nvPr>
        </p:nvSpPr>
        <p:spPr>
          <a:xfrm>
            <a:off x="1047280" y="759805"/>
            <a:ext cx="10306520" cy="1325563"/>
          </a:xfrm>
        </p:spPr>
        <p:txBody>
          <a:bodyPr>
            <a:normAutofit/>
          </a:bodyPr>
          <a:lstStyle/>
          <a:p>
            <a:r>
              <a:rPr lang="ja-JP" altLang="en-US" sz="4000" dirty="0">
                <a:solidFill>
                  <a:srgbClr val="FFFFFF"/>
                </a:solidFill>
              </a:rPr>
              <a:t>➀</a:t>
            </a:r>
            <a:r>
              <a:rPr lang="en-US" altLang="ja-JP" sz="4000" dirty="0" err="1">
                <a:solidFill>
                  <a:srgbClr val="FFFFFF"/>
                </a:solidFill>
              </a:rPr>
              <a:t>FFmpeg</a:t>
            </a:r>
            <a:r>
              <a:rPr lang="ja-JP" altLang="en-US" sz="4000" dirty="0">
                <a:solidFill>
                  <a:srgbClr val="FFFFFF"/>
                </a:solidFill>
              </a:rPr>
              <a:t>をインストールする。</a:t>
            </a:r>
            <a:endParaRPr kumimoji="1" lang="ja-JP" altLang="en-US" sz="4000" dirty="0">
              <a:solidFill>
                <a:srgbClr val="FFFFFF"/>
              </a:solidFill>
            </a:endParaRPr>
          </a:p>
        </p:txBody>
      </p:sp>
      <p:sp>
        <p:nvSpPr>
          <p:cNvPr id="3" name="コンテンツ プレースホルダー 2">
            <a:extLst>
              <a:ext uri="{FF2B5EF4-FFF2-40B4-BE49-F238E27FC236}">
                <a16:creationId xmlns:a16="http://schemas.microsoft.com/office/drawing/2014/main" id="{61997ACC-307B-4967-9F59-C99C0B4BF122}"/>
              </a:ext>
            </a:extLst>
          </p:cNvPr>
          <p:cNvSpPr>
            <a:spLocks noGrp="1"/>
          </p:cNvSpPr>
          <p:nvPr>
            <p:ph idx="1"/>
          </p:nvPr>
        </p:nvSpPr>
        <p:spPr>
          <a:xfrm>
            <a:off x="1424904" y="2494450"/>
            <a:ext cx="4053545" cy="3563159"/>
          </a:xfrm>
        </p:spPr>
        <p:txBody>
          <a:bodyPr>
            <a:normAutofit/>
          </a:bodyPr>
          <a:lstStyle/>
          <a:p>
            <a:r>
              <a:rPr lang="ja-JP" altLang="en-US" sz="2400" b="1" dirty="0"/>
              <a:t>「</a:t>
            </a:r>
            <a:r>
              <a:rPr lang="en-US" altLang="ja-JP" sz="2400" b="1" dirty="0"/>
              <a:t>Windows Packages</a:t>
            </a:r>
            <a:r>
              <a:rPr lang="ja-JP" altLang="en-US" sz="2400" b="1" dirty="0"/>
              <a:t>」</a:t>
            </a:r>
            <a:endParaRPr lang="en-US" altLang="ja-JP" sz="2400" b="1" dirty="0"/>
          </a:p>
          <a:p>
            <a:pPr marL="0" indent="0">
              <a:buNone/>
            </a:pPr>
            <a:r>
              <a:rPr lang="ja-JP" altLang="en-US" sz="2400" dirty="0"/>
              <a:t>という項目が出てくるので、</a:t>
            </a:r>
            <a:endParaRPr lang="en-US" altLang="ja-JP" sz="2400" dirty="0"/>
          </a:p>
          <a:p>
            <a:pPr marL="0" indent="0">
              <a:buNone/>
            </a:pPr>
            <a:r>
              <a:rPr lang="ja-JP" altLang="en-US" sz="2400" b="1" dirty="0"/>
              <a:t>「</a:t>
            </a:r>
            <a:r>
              <a:rPr lang="en-US" altLang="ja-JP" sz="2400" b="1" dirty="0"/>
              <a:t>Windows Builds</a:t>
            </a:r>
            <a:r>
              <a:rPr lang="ja-JP" altLang="en-US" sz="2400" b="1" dirty="0"/>
              <a:t>」</a:t>
            </a:r>
            <a:r>
              <a:rPr lang="ja-JP" altLang="en-US" sz="2400" dirty="0"/>
              <a:t>を</a:t>
            </a:r>
            <a:endParaRPr lang="en-US" altLang="ja-JP" sz="2400" dirty="0"/>
          </a:p>
          <a:p>
            <a:pPr marL="0" indent="0">
              <a:buNone/>
            </a:pPr>
            <a:r>
              <a:rPr lang="ja-JP" altLang="en-US" sz="2400" dirty="0"/>
              <a:t>クリック</a:t>
            </a:r>
            <a:endParaRPr kumimoji="1" lang="ja-JP" altLang="en-US" sz="2400" dirty="0"/>
          </a:p>
        </p:txBody>
      </p:sp>
      <p:pic>
        <p:nvPicPr>
          <p:cNvPr id="5" name="図 4" descr="モニター画面に映るウェブサイトのスクリーンショット&#10;&#10;自動的に生成された説明">
            <a:extLst>
              <a:ext uri="{FF2B5EF4-FFF2-40B4-BE49-F238E27FC236}">
                <a16:creationId xmlns:a16="http://schemas.microsoft.com/office/drawing/2014/main" id="{F6C36068-7F01-4803-B209-59510BE5B74C}"/>
              </a:ext>
            </a:extLst>
          </p:cNvPr>
          <p:cNvPicPr>
            <a:picLocks noChangeAspect="1"/>
          </p:cNvPicPr>
          <p:nvPr/>
        </p:nvPicPr>
        <p:blipFill rotWithShape="1">
          <a:blip r:embed="rId2">
            <a:extLst>
              <a:ext uri="{28A0092B-C50C-407E-A947-70E740481C1C}">
                <a14:useLocalDpi xmlns:a14="http://schemas.microsoft.com/office/drawing/2010/main" val="0"/>
              </a:ext>
            </a:extLst>
          </a:blip>
          <a:srcRect l="-684" r="42641" b="-2"/>
          <a:stretch/>
        </p:blipFill>
        <p:spPr>
          <a:xfrm>
            <a:off x="5755746" y="2543175"/>
            <a:ext cx="5598054" cy="3430706"/>
          </a:xfrm>
          <a:prstGeom prst="rect">
            <a:avLst/>
          </a:prstGeom>
        </p:spPr>
      </p:pic>
    </p:spTree>
    <p:extLst>
      <p:ext uri="{BB962C8B-B14F-4D97-AF65-F5344CB8AC3E}">
        <p14:creationId xmlns:p14="http://schemas.microsoft.com/office/powerpoint/2010/main" val="225484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A350D930-C1A0-4B79-8530-F5409A850B68}"/>
              </a:ext>
            </a:extLst>
          </p:cNvPr>
          <p:cNvSpPr>
            <a:spLocks noGrp="1"/>
          </p:cNvSpPr>
          <p:nvPr>
            <p:ph type="title"/>
          </p:nvPr>
        </p:nvSpPr>
        <p:spPr>
          <a:xfrm>
            <a:off x="1047280" y="759805"/>
            <a:ext cx="10306520" cy="1325563"/>
          </a:xfrm>
        </p:spPr>
        <p:txBody>
          <a:bodyPr>
            <a:normAutofit/>
          </a:bodyPr>
          <a:lstStyle/>
          <a:p>
            <a:r>
              <a:rPr lang="ja-JP" altLang="en-US" sz="4000">
                <a:solidFill>
                  <a:srgbClr val="FFFFFF"/>
                </a:solidFill>
              </a:rPr>
              <a:t>➀</a:t>
            </a:r>
            <a:r>
              <a:rPr lang="en-US" altLang="ja-JP" sz="4000">
                <a:solidFill>
                  <a:srgbClr val="FFFFFF"/>
                </a:solidFill>
              </a:rPr>
              <a:t>FFmpeg</a:t>
            </a:r>
            <a:r>
              <a:rPr lang="ja-JP" altLang="en-US" sz="4000">
                <a:solidFill>
                  <a:srgbClr val="FFFFFF"/>
                </a:solidFill>
              </a:rPr>
              <a:t>をインストールする。</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FC3E8E5D-F1E0-4FD1-AC62-27D73FD91496}"/>
              </a:ext>
            </a:extLst>
          </p:cNvPr>
          <p:cNvSpPr>
            <a:spLocks noGrp="1"/>
          </p:cNvSpPr>
          <p:nvPr>
            <p:ph idx="1"/>
          </p:nvPr>
        </p:nvSpPr>
        <p:spPr>
          <a:xfrm>
            <a:off x="1424904" y="2494450"/>
            <a:ext cx="4053545" cy="4129870"/>
          </a:xfrm>
        </p:spPr>
        <p:txBody>
          <a:bodyPr>
            <a:normAutofit fontScale="92500" lnSpcReduction="10000"/>
          </a:bodyPr>
          <a:lstStyle/>
          <a:p>
            <a:r>
              <a:rPr lang="en-US" altLang="ja-JP" sz="2400" dirty="0"/>
              <a:t>Windows</a:t>
            </a:r>
            <a:r>
              <a:rPr lang="ja-JP" altLang="en-US" sz="2400" dirty="0"/>
              <a:t>用に</a:t>
            </a:r>
            <a:r>
              <a:rPr lang="en-US" altLang="ja-JP" sz="2400" dirty="0" err="1"/>
              <a:t>FFmpeg</a:t>
            </a:r>
            <a:r>
              <a:rPr lang="ja-JP" altLang="en-US" sz="2400" dirty="0"/>
              <a:t>のソフトを配布しているサイトのページに移動。</a:t>
            </a:r>
            <a:endParaRPr lang="en-US" altLang="ja-JP" sz="2400" dirty="0"/>
          </a:p>
          <a:p>
            <a:pPr marL="0" indent="0">
              <a:buNone/>
            </a:pPr>
            <a:r>
              <a:rPr lang="ja-JP" altLang="en-US" sz="2400" dirty="0"/>
              <a:t>「</a:t>
            </a:r>
            <a:r>
              <a:rPr lang="en-US" altLang="ja-JP" sz="2400" dirty="0"/>
              <a:t>Version</a:t>
            </a:r>
            <a:r>
              <a:rPr lang="ja-JP" altLang="en-US" sz="2400" dirty="0"/>
              <a:t>」は下「</a:t>
            </a:r>
            <a:r>
              <a:rPr lang="en-US" altLang="ja-JP" sz="2400" dirty="0"/>
              <a:t>Architecture</a:t>
            </a:r>
            <a:r>
              <a:rPr lang="ja-JP" altLang="en-US" sz="2400" dirty="0"/>
              <a:t>は</a:t>
            </a:r>
            <a:r>
              <a:rPr lang="en-US" altLang="ja-JP" sz="2400" i="1" dirty="0"/>
              <a:t>Windows64bit</a:t>
            </a:r>
          </a:p>
          <a:p>
            <a:pPr marL="0" indent="0">
              <a:buNone/>
            </a:pPr>
            <a:r>
              <a:rPr lang="ja-JP" altLang="en-US" sz="2400" dirty="0"/>
              <a:t>「</a:t>
            </a:r>
            <a:r>
              <a:rPr lang="en-US" altLang="ja-JP" sz="2400" dirty="0"/>
              <a:t>Linking</a:t>
            </a:r>
            <a:r>
              <a:rPr lang="ja-JP" altLang="en-US" sz="2400" dirty="0"/>
              <a:t>」は</a:t>
            </a:r>
            <a:r>
              <a:rPr lang="en-US" altLang="ja-JP" sz="2400" dirty="0"/>
              <a:t>Static</a:t>
            </a:r>
          </a:p>
          <a:p>
            <a:pPr marL="0" indent="0">
              <a:buNone/>
            </a:pPr>
            <a:r>
              <a:rPr lang="ja-JP" altLang="en-US" sz="2400" dirty="0"/>
              <a:t>を選択してダウンロード</a:t>
            </a:r>
            <a:endParaRPr lang="en-US" altLang="ja-JP" sz="2400" dirty="0"/>
          </a:p>
          <a:p>
            <a:pPr marL="0" indent="0">
              <a:buNone/>
            </a:pPr>
            <a:endParaRPr lang="en-US" altLang="ja-JP" sz="1900" dirty="0"/>
          </a:p>
          <a:p>
            <a:pPr marL="0" indent="0">
              <a:buNone/>
            </a:pPr>
            <a:r>
              <a:rPr lang="ja-JP" altLang="en-US" sz="1900" dirty="0"/>
              <a:t>＊「ダウンロード」ボタンが表示されることがあるが、こちらはダミーの広告なので注意。</a:t>
            </a:r>
          </a:p>
          <a:p>
            <a:pPr marL="0" indent="0">
              <a:buNone/>
            </a:pPr>
            <a:r>
              <a:rPr lang="ja-JP" altLang="en-US" sz="1900" dirty="0"/>
              <a:t>「</a:t>
            </a:r>
            <a:r>
              <a:rPr lang="en-US" altLang="ja-JP" sz="1900" dirty="0"/>
              <a:t>Download Build</a:t>
            </a:r>
            <a:r>
              <a:rPr lang="ja-JP" altLang="en-US" sz="1900" dirty="0"/>
              <a:t>」をクリック</a:t>
            </a:r>
            <a:endParaRPr kumimoji="1" lang="ja-JP" altLang="en-US" sz="1900" dirty="0"/>
          </a:p>
        </p:txBody>
      </p:sp>
      <p:pic>
        <p:nvPicPr>
          <p:cNvPr id="6" name="図 5" descr="スクリーンショットの画面&#10;&#10;自動的に生成された説明">
            <a:extLst>
              <a:ext uri="{FF2B5EF4-FFF2-40B4-BE49-F238E27FC236}">
                <a16:creationId xmlns:a16="http://schemas.microsoft.com/office/drawing/2014/main" id="{4A1B2455-FDF2-4000-AEF3-752DD539FDE4}"/>
              </a:ext>
            </a:extLst>
          </p:cNvPr>
          <p:cNvPicPr>
            <a:picLocks noChangeAspect="1"/>
          </p:cNvPicPr>
          <p:nvPr/>
        </p:nvPicPr>
        <p:blipFill rotWithShape="1">
          <a:blip r:embed="rId2">
            <a:extLst>
              <a:ext uri="{28A0092B-C50C-407E-A947-70E740481C1C}">
                <a14:useLocalDpi xmlns:a14="http://schemas.microsoft.com/office/drawing/2010/main" val="0"/>
              </a:ext>
            </a:extLst>
          </a:blip>
          <a:srcRect l="12360" t="10696" r="12351" b="-10698"/>
          <a:stretch/>
        </p:blipFill>
        <p:spPr>
          <a:xfrm>
            <a:off x="6299200" y="2494237"/>
            <a:ext cx="5618479" cy="3563372"/>
          </a:xfrm>
          <a:prstGeom prst="rect">
            <a:avLst/>
          </a:prstGeom>
        </p:spPr>
      </p:pic>
      <p:sp>
        <p:nvSpPr>
          <p:cNvPr id="7" name="矢印: 右 6">
            <a:extLst>
              <a:ext uri="{FF2B5EF4-FFF2-40B4-BE49-F238E27FC236}">
                <a16:creationId xmlns:a16="http://schemas.microsoft.com/office/drawing/2014/main" id="{9CBBE180-3E2D-4AFC-9B3A-262503B20D9E}"/>
              </a:ext>
            </a:extLst>
          </p:cNvPr>
          <p:cNvSpPr/>
          <p:nvPr/>
        </p:nvSpPr>
        <p:spPr>
          <a:xfrm rot="20689924">
            <a:off x="8353427" y="4345317"/>
            <a:ext cx="563155" cy="2456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highlight>
                <a:srgbClr val="0000FF"/>
              </a:highlight>
            </a:endParaRPr>
          </a:p>
        </p:txBody>
      </p:sp>
      <p:pic>
        <p:nvPicPr>
          <p:cNvPr id="8" name="図 7">
            <a:extLst>
              <a:ext uri="{FF2B5EF4-FFF2-40B4-BE49-F238E27FC236}">
                <a16:creationId xmlns:a16="http://schemas.microsoft.com/office/drawing/2014/main" id="{B7FAD2A7-8B93-4BE3-8713-FAE51BBF213C}"/>
              </a:ext>
            </a:extLst>
          </p:cNvPr>
          <p:cNvPicPr>
            <a:picLocks noChangeAspect="1"/>
          </p:cNvPicPr>
          <p:nvPr/>
        </p:nvPicPr>
        <p:blipFill>
          <a:blip r:embed="rId3"/>
          <a:stretch>
            <a:fillRect/>
          </a:stretch>
        </p:blipFill>
        <p:spPr>
          <a:xfrm rot="3418071">
            <a:off x="9504759" y="3893955"/>
            <a:ext cx="509814" cy="276987"/>
          </a:xfrm>
          <a:prstGeom prst="rect">
            <a:avLst/>
          </a:prstGeom>
        </p:spPr>
      </p:pic>
      <p:pic>
        <p:nvPicPr>
          <p:cNvPr id="9" name="図 8">
            <a:extLst>
              <a:ext uri="{FF2B5EF4-FFF2-40B4-BE49-F238E27FC236}">
                <a16:creationId xmlns:a16="http://schemas.microsoft.com/office/drawing/2014/main" id="{FEEDF208-E015-4C95-8474-40FA2A1A7FED}"/>
              </a:ext>
            </a:extLst>
          </p:cNvPr>
          <p:cNvPicPr>
            <a:picLocks noChangeAspect="1"/>
          </p:cNvPicPr>
          <p:nvPr/>
        </p:nvPicPr>
        <p:blipFill>
          <a:blip r:embed="rId3"/>
          <a:stretch>
            <a:fillRect/>
          </a:stretch>
        </p:blipFill>
        <p:spPr>
          <a:xfrm rot="9936750">
            <a:off x="11597615" y="3928404"/>
            <a:ext cx="509850" cy="284443"/>
          </a:xfrm>
          <a:prstGeom prst="rect">
            <a:avLst/>
          </a:prstGeom>
        </p:spPr>
      </p:pic>
    </p:spTree>
    <p:extLst>
      <p:ext uri="{BB962C8B-B14F-4D97-AF65-F5344CB8AC3E}">
        <p14:creationId xmlns:p14="http://schemas.microsoft.com/office/powerpoint/2010/main" val="157303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5C742A4B-7248-4A51-BAFA-DB09FDBE736A}"/>
              </a:ext>
            </a:extLst>
          </p:cNvPr>
          <p:cNvSpPr>
            <a:spLocks noGrp="1"/>
          </p:cNvSpPr>
          <p:nvPr>
            <p:ph type="title"/>
          </p:nvPr>
        </p:nvSpPr>
        <p:spPr>
          <a:xfrm>
            <a:off x="1047280" y="759805"/>
            <a:ext cx="10306520" cy="1325563"/>
          </a:xfrm>
        </p:spPr>
        <p:txBody>
          <a:bodyPr>
            <a:normAutofit/>
          </a:bodyPr>
          <a:lstStyle/>
          <a:p>
            <a:r>
              <a:rPr lang="ja-JP" altLang="en-US" sz="4000" dirty="0">
                <a:solidFill>
                  <a:srgbClr val="FFFFFF"/>
                </a:solidFill>
              </a:rPr>
              <a:t>②</a:t>
            </a:r>
            <a:r>
              <a:rPr lang="en-US" altLang="ja-JP" sz="4000" dirty="0" err="1">
                <a:solidFill>
                  <a:srgbClr val="FFFFFF"/>
                </a:solidFill>
              </a:rPr>
              <a:t>FFmpeg</a:t>
            </a:r>
            <a:r>
              <a:rPr lang="ja-JP" altLang="en-US" sz="4000" dirty="0">
                <a:solidFill>
                  <a:srgbClr val="FFFFFF"/>
                </a:solidFill>
              </a:rPr>
              <a:t>の</a:t>
            </a:r>
            <a:r>
              <a:rPr lang="en-US" altLang="ja-JP" sz="4000" dirty="0">
                <a:solidFill>
                  <a:srgbClr val="FFFFFF"/>
                </a:solidFill>
              </a:rPr>
              <a:t>bin</a:t>
            </a:r>
            <a:r>
              <a:rPr lang="ja-JP" altLang="en-US" sz="4000" dirty="0">
                <a:solidFill>
                  <a:srgbClr val="FFFFFF"/>
                </a:solidFill>
              </a:rPr>
              <a:t>フォルダのパスを通す。</a:t>
            </a:r>
            <a:endParaRPr kumimoji="1" lang="ja-JP" altLang="en-US" sz="4000" dirty="0">
              <a:solidFill>
                <a:srgbClr val="FFFFFF"/>
              </a:solidFill>
            </a:endParaRPr>
          </a:p>
        </p:txBody>
      </p:sp>
      <p:sp>
        <p:nvSpPr>
          <p:cNvPr id="3" name="コンテンツ プレースホルダー 2">
            <a:extLst>
              <a:ext uri="{FF2B5EF4-FFF2-40B4-BE49-F238E27FC236}">
                <a16:creationId xmlns:a16="http://schemas.microsoft.com/office/drawing/2014/main" id="{2DD917F1-DFCA-45B1-B7F8-927731B8518F}"/>
              </a:ext>
            </a:extLst>
          </p:cNvPr>
          <p:cNvSpPr>
            <a:spLocks noGrp="1"/>
          </p:cNvSpPr>
          <p:nvPr>
            <p:ph idx="1"/>
          </p:nvPr>
        </p:nvSpPr>
        <p:spPr>
          <a:xfrm>
            <a:off x="1424904" y="2494450"/>
            <a:ext cx="4053545" cy="3563159"/>
          </a:xfrm>
        </p:spPr>
        <p:txBody>
          <a:bodyPr>
            <a:normAutofit/>
          </a:bodyPr>
          <a:lstStyle/>
          <a:p>
            <a:r>
              <a:rPr lang="ja-JP" altLang="en-US" sz="2400"/>
              <a:t>「</a:t>
            </a:r>
            <a:r>
              <a:rPr lang="en-US" altLang="ja-JP" sz="2400"/>
              <a:t>Windows</a:t>
            </a:r>
            <a:r>
              <a:rPr lang="ja-JP" altLang="en-US" sz="2400"/>
              <a:t>キー」</a:t>
            </a:r>
            <a:r>
              <a:rPr lang="en-US" altLang="ja-JP" sz="2400"/>
              <a:t>+</a:t>
            </a:r>
            <a:r>
              <a:rPr lang="ja-JP" altLang="en-US" sz="2400"/>
              <a:t>「</a:t>
            </a:r>
            <a:r>
              <a:rPr lang="en-US" altLang="ja-JP" sz="2400"/>
              <a:t>Pause Break</a:t>
            </a:r>
            <a:r>
              <a:rPr lang="ja-JP" altLang="en-US" sz="2400"/>
              <a:t>」</a:t>
            </a:r>
            <a:endParaRPr lang="en-US" altLang="ja-JP" sz="2400"/>
          </a:p>
          <a:p>
            <a:pPr marL="0" indent="0">
              <a:buNone/>
            </a:pPr>
            <a:r>
              <a:rPr lang="ja-JP" altLang="en-US" sz="2400"/>
              <a:t>以下の画面を表示。</a:t>
            </a:r>
          </a:p>
          <a:p>
            <a:pPr marL="0" indent="0">
              <a:buNone/>
            </a:pPr>
            <a:r>
              <a:rPr lang="ja-JP" altLang="en-US" sz="2400"/>
              <a:t>「システムの詳細設定」をクリック。</a:t>
            </a:r>
            <a:endParaRPr kumimoji="1" lang="ja-JP" altLang="en-US" sz="2400"/>
          </a:p>
        </p:txBody>
      </p:sp>
      <p:pic>
        <p:nvPicPr>
          <p:cNvPr id="5" name="図 4" descr="スクリーンショットの画面&#10;&#10;自動的に生成された説明">
            <a:extLst>
              <a:ext uri="{FF2B5EF4-FFF2-40B4-BE49-F238E27FC236}">
                <a16:creationId xmlns:a16="http://schemas.microsoft.com/office/drawing/2014/main" id="{52523C4D-56F0-4062-98F5-6D00793FDE05}"/>
              </a:ext>
            </a:extLst>
          </p:cNvPr>
          <p:cNvPicPr>
            <a:picLocks noChangeAspect="1"/>
          </p:cNvPicPr>
          <p:nvPr/>
        </p:nvPicPr>
        <p:blipFill rotWithShape="1">
          <a:blip r:embed="rId2">
            <a:extLst>
              <a:ext uri="{28A0092B-C50C-407E-A947-70E740481C1C}">
                <a14:useLocalDpi xmlns:a14="http://schemas.microsoft.com/office/drawing/2010/main" val="0"/>
              </a:ext>
            </a:extLst>
          </a:blip>
          <a:srcRect l="202" t="-1374" r="23651" b="1373"/>
          <a:stretch/>
        </p:blipFill>
        <p:spPr>
          <a:xfrm>
            <a:off x="6200540" y="2543175"/>
            <a:ext cx="4802404" cy="3563372"/>
          </a:xfrm>
          <a:prstGeom prst="rect">
            <a:avLst/>
          </a:prstGeom>
        </p:spPr>
      </p:pic>
    </p:spTree>
    <p:extLst>
      <p:ext uri="{BB962C8B-B14F-4D97-AF65-F5344CB8AC3E}">
        <p14:creationId xmlns:p14="http://schemas.microsoft.com/office/powerpoint/2010/main" val="290274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タイトル 1">
            <a:extLst>
              <a:ext uri="{FF2B5EF4-FFF2-40B4-BE49-F238E27FC236}">
                <a16:creationId xmlns:a16="http://schemas.microsoft.com/office/drawing/2014/main" id="{9F3B826C-CE86-4269-B697-A52AAFAC4294}"/>
              </a:ext>
            </a:extLst>
          </p:cNvPr>
          <p:cNvSpPr>
            <a:spLocks noGrp="1"/>
          </p:cNvSpPr>
          <p:nvPr>
            <p:ph type="title"/>
          </p:nvPr>
        </p:nvSpPr>
        <p:spPr>
          <a:xfrm>
            <a:off x="1047280" y="759805"/>
            <a:ext cx="10306520" cy="1325563"/>
          </a:xfrm>
        </p:spPr>
        <p:txBody>
          <a:bodyPr>
            <a:normAutofit/>
          </a:bodyPr>
          <a:lstStyle/>
          <a:p>
            <a:r>
              <a:rPr lang="ja-JP" altLang="en-US" sz="4000" dirty="0">
                <a:solidFill>
                  <a:srgbClr val="FFFFFF"/>
                </a:solidFill>
              </a:rPr>
              <a:t>②</a:t>
            </a:r>
            <a:r>
              <a:rPr lang="en-US" altLang="ja-JP" sz="4000" dirty="0" err="1">
                <a:solidFill>
                  <a:srgbClr val="FFFFFF"/>
                </a:solidFill>
              </a:rPr>
              <a:t>FFmpeg</a:t>
            </a:r>
            <a:r>
              <a:rPr lang="ja-JP" altLang="en-US" sz="4000" dirty="0">
                <a:solidFill>
                  <a:srgbClr val="FFFFFF"/>
                </a:solidFill>
              </a:rPr>
              <a:t>の</a:t>
            </a:r>
            <a:r>
              <a:rPr lang="en-US" altLang="ja-JP" sz="4000" dirty="0">
                <a:solidFill>
                  <a:srgbClr val="FFFFFF"/>
                </a:solidFill>
              </a:rPr>
              <a:t>bin</a:t>
            </a:r>
            <a:r>
              <a:rPr lang="ja-JP" altLang="en-US" sz="4000" dirty="0">
                <a:solidFill>
                  <a:srgbClr val="FFFFFF"/>
                </a:solidFill>
              </a:rPr>
              <a:t>フォルダのパスを通す。</a:t>
            </a:r>
            <a:endParaRPr kumimoji="1" lang="ja-JP" altLang="en-US" sz="4000" dirty="0">
              <a:solidFill>
                <a:srgbClr val="FFFFFF"/>
              </a:solidFill>
            </a:endParaRPr>
          </a:p>
        </p:txBody>
      </p:sp>
      <p:sp>
        <p:nvSpPr>
          <p:cNvPr id="3" name="コンテンツ プレースホルダー 2">
            <a:extLst>
              <a:ext uri="{FF2B5EF4-FFF2-40B4-BE49-F238E27FC236}">
                <a16:creationId xmlns:a16="http://schemas.microsoft.com/office/drawing/2014/main" id="{537D1B2D-7B0C-4B66-BC31-B886E2743EA3}"/>
              </a:ext>
            </a:extLst>
          </p:cNvPr>
          <p:cNvSpPr>
            <a:spLocks noGrp="1"/>
          </p:cNvSpPr>
          <p:nvPr>
            <p:ph idx="1"/>
          </p:nvPr>
        </p:nvSpPr>
        <p:spPr>
          <a:xfrm>
            <a:off x="1424904" y="2494450"/>
            <a:ext cx="4053545" cy="3563159"/>
          </a:xfrm>
        </p:spPr>
        <p:txBody>
          <a:bodyPr>
            <a:normAutofit/>
          </a:bodyPr>
          <a:lstStyle/>
          <a:p>
            <a:r>
              <a:rPr lang="ja-JP" altLang="en-US" sz="2400" b="1"/>
              <a:t>「システムのプロパティ」</a:t>
            </a:r>
            <a:endParaRPr lang="en-US" altLang="ja-JP" sz="2400" b="1"/>
          </a:p>
          <a:p>
            <a:pPr marL="0" indent="0">
              <a:buNone/>
            </a:pPr>
            <a:r>
              <a:rPr lang="ja-JP" altLang="en-US" sz="2400"/>
              <a:t>という画面が表示される。</a:t>
            </a:r>
            <a:br>
              <a:rPr lang="ja-JP" altLang="en-US" sz="2400"/>
            </a:br>
            <a:r>
              <a:rPr lang="ja-JP" altLang="en-US" sz="2400" b="1"/>
              <a:t>「詳細設定」</a:t>
            </a:r>
            <a:r>
              <a:rPr lang="ja-JP" altLang="en-US" sz="2400"/>
              <a:t>タブの</a:t>
            </a:r>
            <a:endParaRPr lang="en-US" altLang="ja-JP" sz="2400"/>
          </a:p>
          <a:p>
            <a:pPr marL="0" indent="0">
              <a:buNone/>
            </a:pPr>
            <a:r>
              <a:rPr lang="ja-JP" altLang="en-US" sz="2400" b="1"/>
              <a:t>「環境変数」</a:t>
            </a:r>
            <a:r>
              <a:rPr lang="ja-JP" altLang="en-US" sz="2400"/>
              <a:t>をクリック</a:t>
            </a:r>
            <a:endParaRPr kumimoji="1" lang="ja-JP" altLang="en-US" sz="2400"/>
          </a:p>
        </p:txBody>
      </p:sp>
      <p:pic>
        <p:nvPicPr>
          <p:cNvPr id="5" name="図 4" descr="スクリーンショットの画面&#10;&#10;自動的に生成された説明">
            <a:extLst>
              <a:ext uri="{FF2B5EF4-FFF2-40B4-BE49-F238E27FC236}">
                <a16:creationId xmlns:a16="http://schemas.microsoft.com/office/drawing/2014/main" id="{26E34BA9-EA3A-4BEF-93CA-D4F655233AF6}"/>
              </a:ext>
            </a:extLst>
          </p:cNvPr>
          <p:cNvPicPr>
            <a:picLocks noChangeAspect="1"/>
          </p:cNvPicPr>
          <p:nvPr/>
        </p:nvPicPr>
        <p:blipFill rotWithShape="1">
          <a:blip r:embed="rId2">
            <a:extLst>
              <a:ext uri="{28A0092B-C50C-407E-A947-70E740481C1C}">
                <a14:useLocalDpi xmlns:a14="http://schemas.microsoft.com/office/drawing/2010/main" val="0"/>
              </a:ext>
            </a:extLst>
          </a:blip>
          <a:srcRect l="-321" r="323" b="-290"/>
          <a:stretch/>
        </p:blipFill>
        <p:spPr>
          <a:xfrm>
            <a:off x="6098892" y="2209457"/>
            <a:ext cx="4569108" cy="4465663"/>
          </a:xfrm>
          <a:prstGeom prst="rect">
            <a:avLst/>
          </a:prstGeom>
        </p:spPr>
      </p:pic>
    </p:spTree>
    <p:extLst>
      <p:ext uri="{BB962C8B-B14F-4D97-AF65-F5344CB8AC3E}">
        <p14:creationId xmlns:p14="http://schemas.microsoft.com/office/powerpoint/2010/main" val="30605406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883</Words>
  <Application>Microsoft Office PowerPoint</Application>
  <PresentationFormat>ワイド画面</PresentationFormat>
  <Paragraphs>94</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Calibri</vt:lpstr>
      <vt:lpstr>Office テーマ</vt:lpstr>
      <vt:lpstr>アプリをインストール していただきありがとうございます。</vt:lpstr>
      <vt:lpstr>はじめに</vt:lpstr>
      <vt:lpstr>このアプリを使用するための前準備</vt:lpstr>
      <vt:lpstr>➀FFmpegをインストールする。</vt:lpstr>
      <vt:lpstr>➀FFmpegをインストールする。</vt:lpstr>
      <vt:lpstr>➀FFmpegをインストールする。</vt:lpstr>
      <vt:lpstr>➀FFmpegをインストールする。</vt:lpstr>
      <vt:lpstr>②FFmpegのbinフォルダのパスを通す。</vt:lpstr>
      <vt:lpstr>②FFmpegのbinフォルダのパスを通す。</vt:lpstr>
      <vt:lpstr>②FFmpegのbinフォルダのパスを通す。</vt:lpstr>
      <vt:lpstr>②FFmpegのbinフォルダのパスを通す。</vt:lpstr>
      <vt:lpstr>使い方について</vt:lpstr>
      <vt:lpstr>注意</vt:lpstr>
      <vt:lpstr>簡単な手順➀</vt:lpstr>
      <vt:lpstr>簡単な手順②</vt:lpstr>
      <vt:lpstr>簡単な手順③</vt:lpstr>
      <vt:lpstr>簡単な手順④</vt:lpstr>
      <vt:lpstr>簡単な手順➄</vt:lpstr>
      <vt:lpstr>ワンポイントアドバイス</vt:lpstr>
      <vt:lpstr>お問い合わせ先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アプリをインストール していただきありがとうございます。</dc:title>
  <dc:creator>AraiAkihiko</dc:creator>
  <cp:lastModifiedBy>AraiAkihiko</cp:lastModifiedBy>
  <cp:revision>2</cp:revision>
  <dcterms:created xsi:type="dcterms:W3CDTF">2020-07-17T03:00:26Z</dcterms:created>
  <dcterms:modified xsi:type="dcterms:W3CDTF">2020-12-17T01:14:09Z</dcterms:modified>
</cp:coreProperties>
</file>