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4"/>
    <p:sldMasterId id="2147483686" r:id="rId5"/>
    <p:sldMasterId id="2147483700" r:id="rId6"/>
  </p:sldMasterIdLst>
  <p:notesMasterIdLst>
    <p:notesMasterId r:id="rId30"/>
  </p:notesMasterIdLst>
  <p:handoutMasterIdLst>
    <p:handoutMasterId r:id="rId31"/>
  </p:handoutMasterIdLst>
  <p:sldIdLst>
    <p:sldId id="373" r:id="rId7"/>
    <p:sldId id="1066" r:id="rId8"/>
    <p:sldId id="501" r:id="rId9"/>
    <p:sldId id="1070" r:id="rId10"/>
    <p:sldId id="502" r:id="rId11"/>
    <p:sldId id="1068" r:id="rId12"/>
    <p:sldId id="500" r:id="rId13"/>
    <p:sldId id="1053" r:id="rId14"/>
    <p:sldId id="499" r:id="rId15"/>
    <p:sldId id="1071" r:id="rId16"/>
    <p:sldId id="1052" r:id="rId17"/>
    <p:sldId id="1064" r:id="rId18"/>
    <p:sldId id="1054" r:id="rId19"/>
    <p:sldId id="1055" r:id="rId20"/>
    <p:sldId id="1056" r:id="rId21"/>
    <p:sldId id="1057" r:id="rId22"/>
    <p:sldId id="1058" r:id="rId23"/>
    <p:sldId id="1059" r:id="rId24"/>
    <p:sldId id="1060" r:id="rId25"/>
    <p:sldId id="1062" r:id="rId26"/>
    <p:sldId id="1063" r:id="rId27"/>
    <p:sldId id="1061" r:id="rId28"/>
    <p:sldId id="1050" r:id="rId29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60" autoAdjust="0"/>
  </p:normalViewPr>
  <p:slideViewPr>
    <p:cSldViewPr>
      <p:cViewPr varScale="1">
        <p:scale>
          <a:sx n="81" d="100"/>
          <a:sy n="81" d="100"/>
        </p:scale>
        <p:origin x="1107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40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747C6-9E5F-45C0-99CD-D55123BC45DE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ADA74-61A4-474D-B716-1AC6B09AD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9449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6327-749F-4FC8-BD76-593EE4ECF8ED}" type="datetimeFigureOut">
              <a:rPr lang="en-GB" smtClean="0"/>
              <a:pPr/>
              <a:t>23/11/2021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6A740-BD0D-4013-95F4-09BD870E39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98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27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6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WMG-PowerpointBackgrou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7504" y="5013175"/>
            <a:ext cx="6400800" cy="1327299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5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2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257800"/>
          </a:xfrm>
        </p:spPr>
        <p:txBody>
          <a:bodyPr vert="eaVert"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3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0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457200" indent="-457200" algn="ctr">
              <a:buFontTx/>
              <a:buBlip>
                <a:blip r:embed="rId2"/>
              </a:buBlip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7B7A-EAC2-4756-A903-DD738823B1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2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E2B0D-E70A-476D-B510-94FBADC2C4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3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83AC-4C35-41EB-92A1-EB08EAA085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74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FEF81-EEB8-4055-831F-80DBF4327C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483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7A0C1-1A95-4281-9615-0BDA56818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9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7B68-6B88-4403-B237-892F7CFCC4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MG-PowerpointBackground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520" y="2780928"/>
            <a:ext cx="7056784" cy="1296144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9432" y="4045917"/>
            <a:ext cx="6400800" cy="1327299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227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35EFA-015D-4AA3-879E-7115A493CB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28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52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A014-9852-47A6-82DD-50E0C5D971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84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37B12-42B5-46B7-9A5B-0B90933909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754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AF80B-CC2D-4B2C-94B4-1AFDF339B7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924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3D95C-5DF1-49C3-ABBB-850C4C0D85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91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MG_PowerpointBackground-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4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054" y="266102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054" y="5108224"/>
            <a:ext cx="7086600" cy="12481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28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MG_PowerpointBackground-wide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4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4263"/>
            <a:ext cx="8229600" cy="1143000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64177"/>
            <a:ext cx="6917267" cy="3947427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/>
            </a:lvl1pPr>
            <a:lvl2pPr marL="742950" indent="-285750">
              <a:buSzPct val="100000"/>
              <a:buFontTx/>
              <a:buBlip>
                <a:blip r:embed="rId3"/>
              </a:buBlip>
              <a:defRPr/>
            </a:lvl2pPr>
            <a:lvl3pPr marL="1143000" indent="-228600">
              <a:buSzPct val="100000"/>
              <a:buFontTx/>
              <a:buBlip>
                <a:blip r:embed="rId3"/>
              </a:buBlip>
              <a:defRPr/>
            </a:lvl3pPr>
            <a:lvl4pPr marL="1600200" indent="-228600">
              <a:buSzPct val="100000"/>
              <a:buFontTx/>
              <a:buBlip>
                <a:blip r:embed="rId3"/>
              </a:buBlip>
              <a:defRPr/>
            </a:lvl4pPr>
            <a:lvl5pPr marL="2057400" indent="-228600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664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MG_PowerpointBackground-wide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4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84263"/>
            <a:ext cx="6917267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494837"/>
            <a:ext cx="6917267" cy="3947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001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7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240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01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52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9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4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6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77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MG-PowerpointBackgrounds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661025"/>
            <a:ext cx="9155113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50979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114800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114800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8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5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31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WMG-PowerpointBackgrounds4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556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556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2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WMG-PowerpointBackgrounds3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E3032306-3A95-4848-8D3F-0C6978F29A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4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MG_PowerpointBackground-wide4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42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C713-4ACF-3646-A7AB-D513536286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B7D3-7E01-6F40-B7F7-D4F9BC2E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EE06-66D2-42AC-960A-DE3171A10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50" dirty="0"/>
              <a:t>Interacting with Smart Things</a:t>
            </a:r>
            <a:endParaRPr lang="en-GB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48A427-C6F4-418B-8DB7-1EFAC1D7D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Internet of Things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C0DF1-5B85-4BE8-A555-4B6C1B1E188C}"/>
              </a:ext>
            </a:extLst>
          </p:cNvPr>
          <p:cNvSpPr/>
          <p:nvPr/>
        </p:nvSpPr>
        <p:spPr>
          <a:xfrm>
            <a:off x="467544" y="5732288"/>
            <a:ext cx="27277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/>
                <a:cs typeface="+mn-cs"/>
              </a:rPr>
              <a:t>Module lead: </a:t>
            </a:r>
            <a:r>
              <a:rPr lang="en-GB" sz="1350" b="1" dirty="0">
                <a:solidFill>
                  <a:prstClr val="black"/>
                </a:solidFill>
                <a:latin typeface="Calibri"/>
                <a:cs typeface="+mn-cs"/>
              </a:rPr>
              <a:t>Dr Mir Seyedebrahimi</a:t>
            </a:r>
            <a:endParaRPr lang="en-GB" sz="135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6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DEE9-1890-404E-8DC1-B78462C9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</a:t>
            </a:r>
            <a:br>
              <a:rPr lang="en-GB" dirty="0"/>
            </a:br>
            <a:r>
              <a:rPr lang="en-GB" sz="2400" dirty="0"/>
              <a:t>Cisco Packet Tracer </a:t>
            </a:r>
            <a:r>
              <a:rPr lang="en-GB" sz="1800" b="0" dirty="0"/>
              <a:t>(</a:t>
            </a:r>
            <a:r>
              <a:rPr lang="en-GB" sz="1800" b="0" dirty="0" err="1"/>
              <a:t>ver</a:t>
            </a:r>
            <a:r>
              <a:rPr lang="en-GB" sz="1800" b="0" dirty="0"/>
              <a:t> 8.0.0)</a:t>
            </a:r>
            <a:endParaRPr lang="en-GB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92AE7-25E7-4E9E-898B-5146605E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90B3A-DE86-475A-96AD-689353807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0"/>
          <a:stretch/>
        </p:blipFill>
        <p:spPr>
          <a:xfrm>
            <a:off x="804900" y="1295400"/>
            <a:ext cx="7534200" cy="47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33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FA3C-F025-4FE0-9ADD-C9A4D604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Smart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F46A-08A5-46CC-ABEA-2EE104F5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026" name="Picture 2" descr="Internet of Thing Smart Devices in the Home">
            <a:extLst>
              <a:ext uri="{FF2B5EF4-FFF2-40B4-BE49-F238E27FC236}">
                <a16:creationId xmlns:a16="http://schemas.microsoft.com/office/drawing/2014/main" id="{0CB35633-782A-48D2-BD25-CDA2A08AA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9" y="2064501"/>
            <a:ext cx="6340178" cy="74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net of Thing Component Sensors">
            <a:extLst>
              <a:ext uri="{FF2B5EF4-FFF2-40B4-BE49-F238E27FC236}">
                <a16:creationId xmlns:a16="http://schemas.microsoft.com/office/drawing/2014/main" id="{55A93CCD-D9AA-48C0-A314-253803997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2815"/>
            <a:ext cx="6387401" cy="74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61F6E2-18B7-402A-AD12-AEDA8A50C74F}"/>
              </a:ext>
            </a:extLst>
          </p:cNvPr>
          <p:cNvSpPr txBox="1"/>
          <p:nvPr/>
        </p:nvSpPr>
        <p:spPr>
          <a:xfrm>
            <a:off x="35496" y="2816119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Prepacked devices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DA1FD-F008-478D-B6ED-F56FF34A42A3}"/>
              </a:ext>
            </a:extLst>
          </p:cNvPr>
          <p:cNvSpPr txBox="1"/>
          <p:nvPr/>
        </p:nvSpPr>
        <p:spPr>
          <a:xfrm>
            <a:off x="121914" y="5229200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Programmable elements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5DE1B9-6336-4B74-9749-E7A926ABD2CC}"/>
              </a:ext>
            </a:extLst>
          </p:cNvPr>
          <p:cNvCxnSpPr/>
          <p:nvPr/>
        </p:nvCxnSpPr>
        <p:spPr bwMode="auto">
          <a:xfrm flipV="1">
            <a:off x="1403648" y="2348880"/>
            <a:ext cx="72008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ED1A61-20F7-475A-86AF-4542D3098908}"/>
              </a:ext>
            </a:extLst>
          </p:cNvPr>
          <p:cNvCxnSpPr/>
          <p:nvPr/>
        </p:nvCxnSpPr>
        <p:spPr bwMode="auto">
          <a:xfrm>
            <a:off x="1403648" y="3154673"/>
            <a:ext cx="648072" cy="418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2D4EDC-1E80-4FB1-BCF7-2957A0661C8C}"/>
              </a:ext>
            </a:extLst>
          </p:cNvPr>
          <p:cNvCxnSpPr/>
          <p:nvPr/>
        </p:nvCxnSpPr>
        <p:spPr bwMode="auto">
          <a:xfrm flipV="1">
            <a:off x="1691680" y="4855455"/>
            <a:ext cx="1728192" cy="3737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78271-B495-49EE-A96D-CBCF7B83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40" y="4461069"/>
            <a:ext cx="3877392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3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4666-FB83-442F-96C7-72D46912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or local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A9132-17EE-4CC8-8BBC-C6B23BC1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F2713-8AC9-4E79-AEB4-7EC6E3D7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93" y="1732456"/>
            <a:ext cx="4472613" cy="3022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A3487-77F1-492C-8694-EB40BD7DC88A}"/>
              </a:ext>
            </a:extLst>
          </p:cNvPr>
          <p:cNvSpPr txBox="1"/>
          <p:nvPr/>
        </p:nvSpPr>
        <p:spPr>
          <a:xfrm>
            <a:off x="6672899" y="1988840"/>
            <a:ext cx="1750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Or for example through a locally connected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FF4B3-00E1-49CA-88F1-39FE2B2D5972}"/>
              </a:ext>
            </a:extLst>
          </p:cNvPr>
          <p:cNvSpPr txBox="1"/>
          <p:nvPr/>
        </p:nvSpPr>
        <p:spPr>
          <a:xfrm>
            <a:off x="685800" y="489916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Device can be controlled directly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0FC541-2A57-49BF-9881-4251C90A654B}"/>
              </a:ext>
            </a:extLst>
          </p:cNvPr>
          <p:cNvCxnSpPr/>
          <p:nvPr/>
        </p:nvCxnSpPr>
        <p:spPr bwMode="auto">
          <a:xfrm flipV="1">
            <a:off x="1331640" y="4077072"/>
            <a:ext cx="1307850" cy="677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157D03-A5D5-4C7A-B4A4-654331F892CE}"/>
              </a:ext>
            </a:extLst>
          </p:cNvPr>
          <p:cNvCxnSpPr/>
          <p:nvPr/>
        </p:nvCxnSpPr>
        <p:spPr bwMode="auto">
          <a:xfrm flipH="1">
            <a:off x="5004048" y="2276872"/>
            <a:ext cx="1512168" cy="528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465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6279-3264-4A05-8632-9A160E77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Remote Control:</a:t>
            </a:r>
            <a:br>
              <a:rPr lang="en-GB" sz="3600" dirty="0"/>
            </a:br>
            <a:r>
              <a:rPr lang="en-GB" sz="2400" dirty="0"/>
              <a:t>Home Gateway</a:t>
            </a: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B4DDF-0A14-4703-A175-CA28921E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8340F-F46C-4ECC-B202-1B83A617F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" b="1986"/>
          <a:stretch/>
        </p:blipFill>
        <p:spPr>
          <a:xfrm>
            <a:off x="2267744" y="1581235"/>
            <a:ext cx="6051095" cy="41764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E9DC15-376F-4F27-A299-6674C4F16B39}"/>
              </a:ext>
            </a:extLst>
          </p:cNvPr>
          <p:cNvSpPr/>
          <p:nvPr/>
        </p:nvSpPr>
        <p:spPr>
          <a:xfrm>
            <a:off x="899592" y="4365104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Control through Home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F87E89-00EA-49A0-BFC3-E90B44E63F54}"/>
              </a:ext>
            </a:extLst>
          </p:cNvPr>
          <p:cNvCxnSpPr/>
          <p:nvPr/>
        </p:nvCxnSpPr>
        <p:spPr bwMode="auto">
          <a:xfrm flipV="1">
            <a:off x="2771800" y="2420888"/>
            <a:ext cx="720080" cy="1944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101A03-F3A6-4D7F-8905-F7171BEA5D13}"/>
              </a:ext>
            </a:extLst>
          </p:cNvPr>
          <p:cNvCxnSpPr/>
          <p:nvPr/>
        </p:nvCxnSpPr>
        <p:spPr bwMode="auto">
          <a:xfrm flipV="1">
            <a:off x="2987824" y="3933056"/>
            <a:ext cx="115212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908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9D48-A618-49A6-9D58-F260CEC2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Control:</a:t>
            </a:r>
            <a:br>
              <a:rPr lang="en-GB" dirty="0"/>
            </a:br>
            <a:r>
              <a:rPr lang="en-GB" sz="2800" dirty="0"/>
              <a:t>Registration Server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F5196-5E32-4733-AE84-9B0F3C2A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F8427-DA4D-4F2B-9DC2-B84E4F03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272271"/>
            <a:ext cx="4918072" cy="4437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EFDF17-F5C5-425E-AE58-729E32F2399B}"/>
              </a:ext>
            </a:extLst>
          </p:cNvPr>
          <p:cNvSpPr/>
          <p:nvPr/>
        </p:nvSpPr>
        <p:spPr>
          <a:xfrm>
            <a:off x="302001" y="1755799"/>
            <a:ext cx="3189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Control through IoT Registration Server:</a:t>
            </a:r>
          </a:p>
          <a:p>
            <a:pPr marL="342900" indent="-342900">
              <a:buFontTx/>
              <a:buChar char="-"/>
            </a:pPr>
            <a:r>
              <a:rPr lang="en-GB" sz="1600" dirty="0"/>
              <a:t>Enable the IoT server</a:t>
            </a:r>
          </a:p>
          <a:p>
            <a:pPr marL="342900" indent="-342900">
              <a:buFontTx/>
              <a:buChar char="-"/>
            </a:pPr>
            <a:r>
              <a:rPr lang="en-GB" sz="1600" dirty="0"/>
              <a:t>Monitor through desktop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D3A77-5133-4E2C-A462-5F28B4E7F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89" t="24013" r="38974" b="41731"/>
          <a:stretch/>
        </p:blipFill>
        <p:spPr>
          <a:xfrm>
            <a:off x="685800" y="3601194"/>
            <a:ext cx="2664296" cy="20882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C9933-59D8-4496-A5C9-AF230ED6F004}"/>
              </a:ext>
            </a:extLst>
          </p:cNvPr>
          <p:cNvCxnSpPr/>
          <p:nvPr/>
        </p:nvCxnSpPr>
        <p:spPr bwMode="auto">
          <a:xfrm flipV="1">
            <a:off x="1475656" y="3429000"/>
            <a:ext cx="2304256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633727-E402-4EDF-9B80-2C4C01A8CD78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640" y="3044911"/>
            <a:ext cx="144016" cy="5562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071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812-BED3-4DD9-A290-A5C21215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Accessing IoT Registration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A2544-BC5C-4CDC-9811-DAE88ED6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2050" name="Picture 2" descr="IoE Registration Server Home Page">
            <a:extLst>
              <a:ext uri="{FF2B5EF4-FFF2-40B4-BE49-F238E27FC236}">
                <a16:creationId xmlns:a16="http://schemas.microsoft.com/office/drawing/2014/main" id="{CCE73E10-4F91-40C7-B23D-8AB14187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38" y="1700808"/>
            <a:ext cx="4988992" cy="422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33CF6B-4C82-4932-9DBC-349BDFD32E16}"/>
              </a:ext>
            </a:extLst>
          </p:cNvPr>
          <p:cNvSpPr txBox="1"/>
          <p:nvPr/>
        </p:nvSpPr>
        <p:spPr>
          <a:xfrm>
            <a:off x="158521" y="2996952"/>
            <a:ext cx="3377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Things are accessible through a desktop monitor app or direct browsing the Home gateway or registration 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95CA11-A890-451C-BA41-D8A27464AC0A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2398204"/>
            <a:ext cx="2232248" cy="454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027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BB2C-909E-4DD8-86DC-F9159476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Conditional acts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83E81-4412-4FA1-A542-C738459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3074" name="Picture 2" descr="IoE Registration Server Conditions Page">
            <a:extLst>
              <a:ext uri="{FF2B5EF4-FFF2-40B4-BE49-F238E27FC236}">
                <a16:creationId xmlns:a16="http://schemas.microsoft.com/office/drawing/2014/main" id="{ED4C231E-469C-43E9-89E4-888DC672E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5616624" cy="47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DF30A8-7102-4D86-ADE9-5C68F047248D}"/>
              </a:ext>
            </a:extLst>
          </p:cNvPr>
          <p:cNvSpPr txBox="1"/>
          <p:nvPr/>
        </p:nvSpPr>
        <p:spPr>
          <a:xfrm>
            <a:off x="179513" y="3122819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Integrated elements can be monitored, controlled and/or interact based on predefined conditions mainly applied to the selected parameters</a:t>
            </a:r>
          </a:p>
        </p:txBody>
      </p:sp>
    </p:spTree>
    <p:extLst>
      <p:ext uri="{BB962C8B-B14F-4D97-AF65-F5344CB8AC3E}">
        <p14:creationId xmlns:p14="http://schemas.microsoft.com/office/powerpoint/2010/main" val="290880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6F01-9F0A-42CD-880C-D5AA883F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 programming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1E8F-6AF9-457D-B093-C5168BDF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4098" name="Picture 2" descr="IoE Registration Server Editor Page">
            <a:extLst>
              <a:ext uri="{FF2B5EF4-FFF2-40B4-BE49-F238E27FC236}">
                <a16:creationId xmlns:a16="http://schemas.microsoft.com/office/drawing/2014/main" id="{F99E2A8F-2BDA-466B-81CF-2817C38C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06" y="1484783"/>
            <a:ext cx="6029238" cy="50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8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9D70-7D5F-42C8-B7DD-A3615061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A8765-873C-4726-BC0B-422CF3CD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5122" name="Picture 2" descr="Example of an Existing Thing Dialog in Advanced Mode">
            <a:extLst>
              <a:ext uri="{FF2B5EF4-FFF2-40B4-BE49-F238E27FC236}">
                <a16:creationId xmlns:a16="http://schemas.microsoft.com/office/drawing/2014/main" id="{52AD3412-63C2-4872-8579-1CEAE7ED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473998" cy="41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5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4B68-C6B7-4F88-B23F-C6C1F439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34D3-D115-4A3E-8091-BC454740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146" name="Picture 2" descr="Traffic Light in Thing Editor, Properties Tab">
            <a:extLst>
              <a:ext uri="{FF2B5EF4-FFF2-40B4-BE49-F238E27FC236}">
                <a16:creationId xmlns:a16="http://schemas.microsoft.com/office/drawing/2014/main" id="{026F0414-BCC6-4822-8BDF-72A6E5E69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2564338" cy="254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335BC-DFDF-4586-8C1E-E127F518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625890"/>
            <a:ext cx="2564338" cy="2552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282E5-A722-45BC-8F38-54A0452CC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868" y="3196652"/>
            <a:ext cx="2836264" cy="28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10EC-9095-4ACA-9764-6EBE2A5B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</a:t>
            </a:r>
            <a:br>
              <a:rPr lang="en-GB" dirty="0"/>
            </a:br>
            <a:r>
              <a:rPr lang="en-GB" sz="2400" dirty="0"/>
              <a:t>IoT scope’s clarification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E51B5-9C90-4309-BCE6-3DFA8285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5B840-EA1D-44C4-B9F9-07A92217779F}"/>
              </a:ext>
            </a:extLst>
          </p:cNvPr>
          <p:cNvSpPr txBox="1"/>
          <p:nvPr/>
        </p:nvSpPr>
        <p:spPr>
          <a:xfrm>
            <a:off x="530252" y="2492896"/>
            <a:ext cx="8083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Clarification of the IoT scope that is considered for this module:</a:t>
            </a:r>
          </a:p>
          <a:p>
            <a:endParaRPr lang="en-GB" dirty="0"/>
          </a:p>
          <a:p>
            <a:pPr algn="ctr"/>
            <a:r>
              <a:rPr lang="en-GB" b="1" i="1" dirty="0"/>
              <a:t>IoT is a network of </a:t>
            </a:r>
            <a:r>
              <a:rPr lang="en-GB" b="1" i="1" dirty="0">
                <a:solidFill>
                  <a:srgbClr val="C00000"/>
                </a:solidFill>
              </a:rPr>
              <a:t>identifiable</a:t>
            </a:r>
            <a:r>
              <a:rPr lang="en-GB" b="1" i="1" dirty="0"/>
              <a:t> and </a:t>
            </a:r>
            <a:r>
              <a:rPr lang="en-GB" b="1" i="1" dirty="0">
                <a:solidFill>
                  <a:srgbClr val="C00000"/>
                </a:solidFill>
              </a:rPr>
              <a:t>interacting</a:t>
            </a:r>
            <a:r>
              <a:rPr lang="en-GB" b="1" i="1" dirty="0"/>
              <a:t> Things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529B5-80C5-4449-AAE5-78F9412EFF3C}"/>
              </a:ext>
            </a:extLst>
          </p:cNvPr>
          <p:cNvSpPr txBox="1"/>
          <p:nvPr/>
        </p:nvSpPr>
        <p:spPr>
          <a:xfrm>
            <a:off x="3081140" y="4437112"/>
            <a:ext cx="127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Networking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63677-51A9-4420-97D0-8D538DE3A1F0}"/>
              </a:ext>
            </a:extLst>
          </p:cNvPr>
          <p:cNvSpPr txBox="1"/>
          <p:nvPr/>
        </p:nvSpPr>
        <p:spPr>
          <a:xfrm>
            <a:off x="5593896" y="4437112"/>
            <a:ext cx="23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Embedded system devices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48679D-BA8B-4A91-9294-46A86FCFB142}"/>
              </a:ext>
            </a:extLst>
          </p:cNvPr>
          <p:cNvCxnSpPr/>
          <p:nvPr/>
        </p:nvCxnSpPr>
        <p:spPr bwMode="auto">
          <a:xfrm flipH="1">
            <a:off x="3923928" y="3693225"/>
            <a:ext cx="1944216" cy="743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CC64F4-AA20-47AA-BE28-1F5D8364FD87}"/>
              </a:ext>
            </a:extLst>
          </p:cNvPr>
          <p:cNvCxnSpPr/>
          <p:nvPr/>
        </p:nvCxnSpPr>
        <p:spPr bwMode="auto">
          <a:xfrm flipH="1">
            <a:off x="3851920" y="3693225"/>
            <a:ext cx="72008" cy="599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CEA25-54B3-4627-B743-670DBF159F8F}"/>
              </a:ext>
            </a:extLst>
          </p:cNvPr>
          <p:cNvCxnSpPr>
            <a:cxnSpLocks/>
          </p:cNvCxnSpPr>
          <p:nvPr/>
        </p:nvCxnSpPr>
        <p:spPr bwMode="auto">
          <a:xfrm flipH="1">
            <a:off x="7164288" y="3693225"/>
            <a:ext cx="288032" cy="599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5581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170-1FEF-4C0B-9CC9-053BA31B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Dialog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826E-F7BD-4E1D-A365-6C771E06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A930E-6644-4C08-9663-F045E5E7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2776"/>
            <a:ext cx="5467142" cy="44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0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2188-144E-4648-8DDC-E231EF2D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Dialog Edit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E2A6-CC1D-4950-9546-48CCB240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8194" name="Picture 2" descr="Environment Dialog Graph">
            <a:extLst>
              <a:ext uri="{FF2B5EF4-FFF2-40B4-BE49-F238E27FC236}">
                <a16:creationId xmlns:a16="http://schemas.microsoft.com/office/drawing/2014/main" id="{DECD4791-B527-4C78-98AF-F7A309A3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3076"/>
            <a:ext cx="5544616" cy="45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3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1628-4416-443D-BF70-52884B17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B208-0AC5-48B5-9045-DFDB15D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C46127-6154-42C3-B720-7016AE910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83667"/>
              </p:ext>
            </p:extLst>
          </p:nvPr>
        </p:nvGraphicFramePr>
        <p:xfrm>
          <a:off x="611560" y="2192422"/>
          <a:ext cx="7772400" cy="116457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14209242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5234752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377313306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62615662"/>
                    </a:ext>
                  </a:extLst>
                </a:gridCol>
              </a:tblGrid>
              <a:tr h="230154">
                <a:tc>
                  <a:txBody>
                    <a:bodyPr/>
                    <a:lstStyle/>
                    <a:p>
                      <a:pPr fontAlgn="t"/>
                      <a:r>
                        <a:rPr lang="en-GB" sz="1200" b="1">
                          <a:effectLst/>
                        </a:rPr>
                        <a:t>Basic Networking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en-GB" sz="1200" b="1">
                          <a:effectLst/>
                        </a:rPr>
                        <a:t>Package = networking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44593"/>
                  </a:ext>
                </a:extLst>
              </a:tr>
              <a:tr h="23015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>
                          <a:effectLst/>
                        </a:rPr>
                        <a:t>Function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>
                          <a:effectLst/>
                        </a:rPr>
                        <a:t>Return Type</a:t>
                      </a:r>
                      <a:endParaRPr lang="en-GB" sz="1200">
                        <a:effectLst/>
                      </a:endParaRP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>
                          <a:effectLst/>
                        </a:rPr>
                        <a:t>Description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>
                          <a:effectLst/>
                        </a:rPr>
                        <a:t>Example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39738"/>
                  </a:ext>
                </a:extLst>
              </a:tr>
              <a:tr h="23015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localIP()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str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the local IP.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ip = localIP()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30378"/>
                  </a:ext>
                </a:extLst>
              </a:tr>
              <a:tr h="23015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subnetMask()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str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the subnet mask.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mask = subnetMask()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17521"/>
                  </a:ext>
                </a:extLst>
              </a:tr>
              <a:tr h="23015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gatewayIP()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str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the gateway IP.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gateway = </a:t>
                      </a:r>
                      <a:r>
                        <a:rPr lang="en-GB" sz="1200" dirty="0" err="1">
                          <a:effectLst/>
                        </a:rPr>
                        <a:t>gatewayIP</a:t>
                      </a:r>
                      <a:r>
                        <a:rPr lang="en-GB" sz="1200" dirty="0">
                          <a:effectLst/>
                        </a:rPr>
                        <a:t>() 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817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9BDFFD-5715-40CE-BC0A-1FDC6A67F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1889"/>
              </p:ext>
            </p:extLst>
          </p:nvPr>
        </p:nvGraphicFramePr>
        <p:xfrm>
          <a:off x="611560" y="3565388"/>
          <a:ext cx="7772400" cy="2311884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64906981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1669435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82829887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67633812"/>
                    </a:ext>
                  </a:extLst>
                </a:gridCol>
              </a:tblGrid>
              <a:tr h="230154">
                <a:tc>
                  <a:txBody>
                    <a:bodyPr/>
                    <a:lstStyle/>
                    <a:p>
                      <a:pPr fontAlgn="t"/>
                      <a:r>
                        <a:rPr lang="en-GB" sz="1200" b="1">
                          <a:effectLst/>
                        </a:rPr>
                        <a:t>HTTP Client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en-GB" sz="1200" b="1" dirty="0">
                          <a:effectLst/>
                        </a:rPr>
                        <a:t>Package = http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31132"/>
                  </a:ext>
                </a:extLst>
              </a:tr>
              <a:tr h="23015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>
                          <a:effectLst/>
                        </a:rPr>
                        <a:t>Function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dirty="0">
                          <a:effectLst/>
                        </a:rPr>
                        <a:t>Return Type</a:t>
                      </a:r>
                      <a:endParaRPr lang="en-GB" sz="1200" dirty="0">
                        <a:effectLst/>
                      </a:endParaRP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>
                          <a:effectLst/>
                        </a:rPr>
                        <a:t>Description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>
                          <a:effectLst/>
                        </a:rPr>
                        <a:t>Example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495191"/>
                  </a:ext>
                </a:extLst>
              </a:tr>
              <a:tr h="23015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HTTPClient()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 err="1">
                          <a:effectLst/>
                        </a:rPr>
                        <a:t>HTTPClient</a:t>
                      </a:r>
                      <a:endParaRPr lang="en-GB" sz="1200" dirty="0">
                        <a:effectLst/>
                      </a:endParaRP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Creates a HTTP Client.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http = HTTPClient()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66083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open(url)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N/A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Gets an URL.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http.open(“</a:t>
                      </a:r>
                      <a:r>
                        <a:rPr lang="en-GB" sz="1200" u="none" strike="noStrike">
                          <a:solidFill>
                            <a:srgbClr val="1152B1"/>
                          </a:solidFill>
                          <a:effectLst/>
                          <a:hlinkClick r:id="rId2"/>
                        </a:rPr>
                        <a:t>http://www.cisco.com</a:t>
                      </a:r>
                      <a:r>
                        <a:rPr lang="en-GB" sz="1200">
                          <a:effectLst/>
                        </a:rPr>
                        <a:t>”)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28860"/>
                  </a:ext>
                </a:extLst>
              </a:tr>
              <a:tr h="23015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stop()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N/A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Stops the request.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http.stop()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12250"/>
                  </a:ext>
                </a:extLst>
              </a:tr>
              <a:tr h="950637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onDone(callback)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N/A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Sets the callback for when the request is done. 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def </a:t>
                      </a:r>
                      <a:r>
                        <a:rPr lang="en-GB" sz="1200" dirty="0" err="1">
                          <a:effectLst/>
                        </a:rPr>
                        <a:t>onHTTPDone</a:t>
                      </a:r>
                      <a:r>
                        <a:rPr lang="en-GB" sz="1200" dirty="0">
                          <a:effectLst/>
                        </a:rPr>
                        <a:t>(status, data): 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print(data)</a:t>
                      </a:r>
                    </a:p>
                    <a:p>
                      <a:pPr algn="l" fontAlgn="t"/>
                      <a:r>
                        <a:rPr lang="en-GB" sz="1200" dirty="0">
                          <a:effectLst/>
                        </a:rPr>
                        <a:t>...</a:t>
                      </a:r>
                    </a:p>
                    <a:p>
                      <a:pPr algn="l" fontAlgn="t"/>
                      <a:r>
                        <a:rPr lang="en-GB" sz="1200" dirty="0" err="1">
                          <a:effectLst/>
                        </a:rPr>
                        <a:t>http.onDone</a:t>
                      </a:r>
                      <a:r>
                        <a:rPr lang="en-GB" sz="1200" dirty="0">
                          <a:effectLst/>
                        </a:rPr>
                        <a:t>(</a:t>
                      </a:r>
                      <a:r>
                        <a:rPr lang="en-GB" sz="1200" dirty="0" err="1">
                          <a:effectLst/>
                        </a:rPr>
                        <a:t>onHTTPDone</a:t>
                      </a:r>
                      <a:r>
                        <a:rPr lang="en-GB" sz="1200" dirty="0">
                          <a:effectLst/>
                        </a:rPr>
                        <a:t>)</a:t>
                      </a:r>
                    </a:p>
                  </a:txBody>
                  <a:tcPr marL="25017" marR="25017" marT="25017" marB="25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7700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C27C326-7530-4886-9434-31C32D03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88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39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39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8E8AE-08D8-4100-B3A6-E4E43D29EFDA}"/>
              </a:ext>
            </a:extLst>
          </p:cNvPr>
          <p:cNvSpPr txBox="1"/>
          <p:nvPr/>
        </p:nvSpPr>
        <p:spPr>
          <a:xfrm>
            <a:off x="611030" y="132110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Prepacked library provide access to some major APIs and more can be added through programming feature. Below an example for http that can also be used in a real http and emulation mode</a:t>
            </a:r>
          </a:p>
        </p:txBody>
      </p:sp>
    </p:spTree>
    <p:extLst>
      <p:ext uri="{BB962C8B-B14F-4D97-AF65-F5344CB8AC3E}">
        <p14:creationId xmlns:p14="http://schemas.microsoft.com/office/powerpoint/2010/main" val="254870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772400" cy="1066800"/>
          </a:xfrm>
        </p:spPr>
        <p:txBody>
          <a:bodyPr/>
          <a:lstStyle/>
          <a:p>
            <a:r>
              <a:rPr lang="en-GB" dirty="0"/>
              <a:t>End of session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4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10EC-9095-4ACA-9764-6EBE2A5B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</a:t>
            </a:r>
            <a:br>
              <a:rPr lang="en-GB" dirty="0"/>
            </a:br>
            <a:r>
              <a:rPr lang="en-GB" sz="2400" dirty="0"/>
              <a:t>IoT architecture reference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E51B5-9C90-4309-BCE6-3DFA8285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5B840-EA1D-44C4-B9F9-07A92217779F}"/>
              </a:ext>
            </a:extLst>
          </p:cNvPr>
          <p:cNvSpPr txBox="1"/>
          <p:nvPr/>
        </p:nvSpPr>
        <p:spPr>
          <a:xfrm>
            <a:off x="685800" y="1371600"/>
            <a:ext cx="80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Clarification of the IoT reference model that is considered for this module: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43B28E-638C-4258-8029-77CE11929E86}"/>
              </a:ext>
            </a:extLst>
          </p:cNvPr>
          <p:cNvGrpSpPr/>
          <p:nvPr/>
        </p:nvGrpSpPr>
        <p:grpSpPr>
          <a:xfrm>
            <a:off x="1475656" y="2228484"/>
            <a:ext cx="5564563" cy="4112847"/>
            <a:chOff x="2840891" y="1979246"/>
            <a:chExt cx="5564563" cy="411284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38A299-08D5-4F9F-9EE8-5DBC383D8B0E}"/>
                </a:ext>
              </a:extLst>
            </p:cNvPr>
            <p:cNvSpPr/>
            <p:nvPr/>
          </p:nvSpPr>
          <p:spPr>
            <a:xfrm>
              <a:off x="2840892" y="4499708"/>
              <a:ext cx="3868616" cy="758092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Communication Protocols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1A221C5-5CDC-4E71-B946-A678E03E52F2}"/>
                </a:ext>
              </a:extLst>
            </p:cNvPr>
            <p:cNvSpPr/>
            <p:nvPr/>
          </p:nvSpPr>
          <p:spPr>
            <a:xfrm>
              <a:off x="2840892" y="5334000"/>
              <a:ext cx="3868616" cy="758092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Device/Thing/</a:t>
              </a:r>
              <a:r>
                <a: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SmartThing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3AFA754-5A86-4423-B4E5-BB162A101022}"/>
                </a:ext>
              </a:extLst>
            </p:cNvPr>
            <p:cNvSpPr/>
            <p:nvPr/>
          </p:nvSpPr>
          <p:spPr>
            <a:xfrm>
              <a:off x="2840892" y="3665416"/>
              <a:ext cx="3868616" cy="758092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Gateways/Aggregators/Local servers 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553CE4-6E72-49AE-9C8E-01AC7FF3F6A1}"/>
                </a:ext>
              </a:extLst>
            </p:cNvPr>
            <p:cNvSpPr/>
            <p:nvPr/>
          </p:nvSpPr>
          <p:spPr>
            <a:xfrm>
              <a:off x="2840892" y="2813538"/>
              <a:ext cx="3868616" cy="758092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Analytics/Services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D78390C-159C-4E17-81B1-087C5732494A}"/>
                </a:ext>
              </a:extLst>
            </p:cNvPr>
            <p:cNvSpPr/>
            <p:nvPr/>
          </p:nvSpPr>
          <p:spPr>
            <a:xfrm>
              <a:off x="2840891" y="1979246"/>
              <a:ext cx="5564563" cy="758092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Portals/Dashboards/APIs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C1094BF-041F-40B5-A9C3-DF0CB376975E}"/>
                </a:ext>
              </a:extLst>
            </p:cNvPr>
            <p:cNvSpPr/>
            <p:nvPr/>
          </p:nvSpPr>
          <p:spPr>
            <a:xfrm>
              <a:off x="6869728" y="2813539"/>
              <a:ext cx="703384" cy="3278554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Device/ID Managers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CE147B9-32E0-42F6-9698-BAB3C0B454E1}"/>
                </a:ext>
              </a:extLst>
            </p:cNvPr>
            <p:cNvSpPr/>
            <p:nvPr/>
          </p:nvSpPr>
          <p:spPr>
            <a:xfrm>
              <a:off x="7702070" y="2813539"/>
              <a:ext cx="703384" cy="3278554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Access Managers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2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D1DD-FAA2-44D5-A596-90984502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</a:t>
            </a:r>
            <a:br>
              <a:rPr lang="en-GB" dirty="0"/>
            </a:br>
            <a:r>
              <a:rPr lang="en-GB" sz="2400" dirty="0"/>
              <a:t>Reference model - a practical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23035-A61F-42ED-85F9-523B9C0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440DAE-8A9E-4C77-8777-D9D00E40CC6B}"/>
              </a:ext>
            </a:extLst>
          </p:cNvPr>
          <p:cNvGrpSpPr/>
          <p:nvPr/>
        </p:nvGrpSpPr>
        <p:grpSpPr>
          <a:xfrm>
            <a:off x="429355" y="1378414"/>
            <a:ext cx="8396657" cy="4537345"/>
            <a:chOff x="228596" y="382270"/>
            <a:chExt cx="11195543" cy="604979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A61E3A0-E7A9-464D-AEAD-9FAB9F25BB3A}"/>
                </a:ext>
              </a:extLst>
            </p:cNvPr>
            <p:cNvSpPr/>
            <p:nvPr/>
          </p:nvSpPr>
          <p:spPr>
            <a:xfrm>
              <a:off x="3454402" y="5838094"/>
              <a:ext cx="961292" cy="593969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Things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097E639-AFA0-43FF-B4FC-30B5639C891A}"/>
                </a:ext>
              </a:extLst>
            </p:cNvPr>
            <p:cNvSpPr/>
            <p:nvPr/>
          </p:nvSpPr>
          <p:spPr>
            <a:xfrm>
              <a:off x="8968157" y="5763897"/>
              <a:ext cx="1125415" cy="593969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Smart Devices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79DFF60-0B9B-4F8C-A1BD-810971693A8E}"/>
                </a:ext>
              </a:extLst>
            </p:cNvPr>
            <p:cNvSpPr/>
            <p:nvPr/>
          </p:nvSpPr>
          <p:spPr>
            <a:xfrm>
              <a:off x="4048371" y="5064373"/>
              <a:ext cx="906584" cy="593969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uC</a:t>
              </a:r>
              <a:endParaRPr kumimoji="0" lang="en-GB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36B51EB-9CF8-4FF6-A569-14F98DC12632}"/>
                </a:ext>
              </a:extLst>
            </p:cNvPr>
            <p:cNvSpPr/>
            <p:nvPr/>
          </p:nvSpPr>
          <p:spPr>
            <a:xfrm>
              <a:off x="6189784" y="3139157"/>
              <a:ext cx="1125414" cy="593969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Gateway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C449BF5-58B5-4132-8478-B05A1091C56B}"/>
                </a:ext>
              </a:extLst>
            </p:cNvPr>
            <p:cNvSpPr/>
            <p:nvPr/>
          </p:nvSpPr>
          <p:spPr>
            <a:xfrm>
              <a:off x="9458572" y="4187322"/>
              <a:ext cx="1893274" cy="748946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 process/analytics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312494-9435-4F8E-A09C-F691DFB3351E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7315198" y="3436142"/>
              <a:ext cx="2143374" cy="1125653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E98A5F-ADF2-4220-8D7A-BE7FAB0E328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4501663" y="3733126"/>
              <a:ext cx="1930399" cy="1331247"/>
            </a:xfrm>
            <a:prstGeom prst="straightConnector1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E276C9E-3002-443A-A7D9-FCEF53BF3F5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7182338" y="3745519"/>
              <a:ext cx="2348527" cy="2018378"/>
            </a:xfrm>
            <a:prstGeom prst="straightConnector1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28A238-4F8B-47A8-B05D-1C493C4EA103}"/>
                </a:ext>
              </a:extLst>
            </p:cNvPr>
            <p:cNvSpPr/>
            <p:nvPr/>
          </p:nvSpPr>
          <p:spPr>
            <a:xfrm>
              <a:off x="322380" y="5728668"/>
              <a:ext cx="973017" cy="593969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Devices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29730F2-D26F-430E-A6DA-3DC8E7B98561}"/>
                </a:ext>
              </a:extLst>
            </p:cNvPr>
            <p:cNvSpPr/>
            <p:nvPr/>
          </p:nvSpPr>
          <p:spPr>
            <a:xfrm>
              <a:off x="1647088" y="5728668"/>
              <a:ext cx="973017" cy="593969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Devices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82D878A-3E6F-45DA-8401-9FF979E8ABF5}"/>
                </a:ext>
              </a:extLst>
            </p:cNvPr>
            <p:cNvSpPr/>
            <p:nvPr/>
          </p:nvSpPr>
          <p:spPr>
            <a:xfrm>
              <a:off x="1014042" y="5326176"/>
              <a:ext cx="906584" cy="593969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uC</a:t>
              </a:r>
              <a:endParaRPr kumimoji="0" lang="en-GB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371601-3101-4986-83A0-06D21CA7C543}"/>
                </a:ext>
              </a:extLst>
            </p:cNvPr>
            <p:cNvCxnSpPr>
              <a:cxnSpLocks/>
              <a:stCxn id="40" idx="0"/>
              <a:endCxn id="31" idx="1"/>
            </p:cNvCxnSpPr>
            <p:nvPr/>
          </p:nvCxnSpPr>
          <p:spPr>
            <a:xfrm flipV="1">
              <a:off x="1469291" y="3436142"/>
              <a:ext cx="4720493" cy="1807977"/>
            </a:xfrm>
            <a:prstGeom prst="straightConnector1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6174604-B77F-4359-9695-DD6B70A3B018}"/>
                </a:ext>
              </a:extLst>
            </p:cNvPr>
            <p:cNvSpPr/>
            <p:nvPr/>
          </p:nvSpPr>
          <p:spPr>
            <a:xfrm>
              <a:off x="228596" y="5244119"/>
              <a:ext cx="2481389" cy="1187944"/>
            </a:xfrm>
            <a:prstGeom prst="roundRect">
              <a:avLst/>
            </a:prstGeom>
            <a:noFill/>
            <a:ln w="28575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9F896F8-66BC-4663-9E93-06C6FE7C8DF6}"/>
                </a:ext>
              </a:extLst>
            </p:cNvPr>
            <p:cNvSpPr/>
            <p:nvPr/>
          </p:nvSpPr>
          <p:spPr>
            <a:xfrm>
              <a:off x="4614987" y="5838091"/>
              <a:ext cx="961292" cy="593969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Things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B10CE04-2E47-43FA-9480-482A86D0C3FD}"/>
                </a:ext>
              </a:extLst>
            </p:cNvPr>
            <p:cNvSpPr/>
            <p:nvPr/>
          </p:nvSpPr>
          <p:spPr>
            <a:xfrm>
              <a:off x="9360877" y="2556915"/>
              <a:ext cx="1992923" cy="864943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Remote server/cloud services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A8FD8B2-955B-4F3D-98A0-516C631B4E17}"/>
                </a:ext>
              </a:extLst>
            </p:cNvPr>
            <p:cNvSpPr/>
            <p:nvPr/>
          </p:nvSpPr>
          <p:spPr>
            <a:xfrm>
              <a:off x="9358923" y="595434"/>
              <a:ext cx="1992923" cy="864943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Analytical tools and user portals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F73C66-4C39-4B92-8D1A-43658101FED5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flipH="1">
              <a:off x="3935048" y="5658342"/>
              <a:ext cx="566615" cy="179752"/>
            </a:xfrm>
            <a:prstGeom prst="straightConnector1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673E730-6C6F-4341-86B3-DA65FAA618D0}"/>
                </a:ext>
              </a:extLst>
            </p:cNvPr>
            <p:cNvCxnSpPr>
              <a:stCxn id="30" idx="2"/>
              <a:endCxn id="41" idx="0"/>
            </p:cNvCxnSpPr>
            <p:nvPr/>
          </p:nvCxnSpPr>
          <p:spPr>
            <a:xfrm>
              <a:off x="4501663" y="5658342"/>
              <a:ext cx="593970" cy="179749"/>
            </a:xfrm>
            <a:prstGeom prst="straightConnector1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8754D9B-3F8F-45AE-9393-DD463EE2E599}"/>
                </a:ext>
              </a:extLst>
            </p:cNvPr>
            <p:cNvCxnSpPr>
              <a:cxnSpLocks/>
              <a:stCxn id="31" idx="0"/>
              <a:endCxn id="48" idx="1"/>
            </p:cNvCxnSpPr>
            <p:nvPr/>
          </p:nvCxnSpPr>
          <p:spPr>
            <a:xfrm flipV="1">
              <a:off x="6752491" y="1981615"/>
              <a:ext cx="2534140" cy="1157542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ED86A1B-38AA-48A7-8940-287B3AEBE552}"/>
                </a:ext>
              </a:extLst>
            </p:cNvPr>
            <p:cNvSpPr/>
            <p:nvPr/>
          </p:nvSpPr>
          <p:spPr>
            <a:xfrm>
              <a:off x="9358924" y="1549144"/>
              <a:ext cx="1992923" cy="864943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Identification and security management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A03C72A-6849-4B66-BFD6-A406DE469837}"/>
                </a:ext>
              </a:extLst>
            </p:cNvPr>
            <p:cNvSpPr/>
            <p:nvPr/>
          </p:nvSpPr>
          <p:spPr>
            <a:xfrm>
              <a:off x="9286631" y="382270"/>
              <a:ext cx="2137508" cy="3198690"/>
            </a:xfrm>
            <a:prstGeom prst="roundRect">
              <a:avLst/>
            </a:prstGeom>
            <a:noFill/>
            <a:ln w="28575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4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10EC-9095-4ACA-9764-6EBE2A5B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</a:t>
            </a:r>
            <a:br>
              <a:rPr lang="en-GB" dirty="0"/>
            </a:br>
            <a:r>
              <a:rPr lang="en-GB" sz="2400" dirty="0"/>
              <a:t>IoT protocol stack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E51B5-9C90-4309-BCE6-3DFA8285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5B840-EA1D-44C4-B9F9-07A92217779F}"/>
              </a:ext>
            </a:extLst>
          </p:cNvPr>
          <p:cNvSpPr txBox="1"/>
          <p:nvPr/>
        </p:nvSpPr>
        <p:spPr>
          <a:xfrm>
            <a:off x="561323" y="1477124"/>
            <a:ext cx="80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Clarification of the IoT protocol stack that is considered for this module: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E6F2E1-27CC-43AF-AA7B-49EE0011F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6"/>
          <a:stretch/>
        </p:blipFill>
        <p:spPr>
          <a:xfrm>
            <a:off x="4562497" y="2063689"/>
            <a:ext cx="2164878" cy="38623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06D350-39E0-4478-8704-10BDC452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60848"/>
            <a:ext cx="2139881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47C2-2A4A-463F-8746-7469BBA0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</a:t>
            </a:r>
            <a:br>
              <a:rPr lang="en-GB" dirty="0"/>
            </a:br>
            <a:r>
              <a:rPr lang="en-GB" sz="2400" dirty="0"/>
              <a:t>solution development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42C76-67F8-465D-9F05-82FC1D7B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31AB4-654A-41CE-B8F6-6B79430AE693}"/>
              </a:ext>
            </a:extLst>
          </p:cNvPr>
          <p:cNvSpPr txBox="1"/>
          <p:nvPr/>
        </p:nvSpPr>
        <p:spPr>
          <a:xfrm>
            <a:off x="251520" y="1844824"/>
            <a:ext cx="8280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Within the scope of this module, IoT solutions require the inclusion of the following details:</a:t>
            </a:r>
          </a:p>
          <a:p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b="1" dirty="0">
                <a:solidFill>
                  <a:srgbClr val="C00000"/>
                </a:solidFill>
              </a:rPr>
              <a:t>Physical Entity View: </a:t>
            </a:r>
            <a:r>
              <a:rPr lang="en-GB" sz="2000" dirty="0"/>
              <a:t>and the exact physical properties of the desired ‘Things’ as much as relevant to the solution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b="1" dirty="0">
                <a:solidFill>
                  <a:srgbClr val="C00000"/>
                </a:solidFill>
              </a:rPr>
              <a:t>IoT Context View: </a:t>
            </a:r>
            <a:r>
              <a:rPr lang="en-GB" sz="2000" dirty="0"/>
              <a:t>which is the IoT-related technical details of the solution mainly from end-user device and networking points of view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b="1" dirty="0">
                <a:solidFill>
                  <a:srgbClr val="C00000"/>
                </a:solidFill>
              </a:rPr>
              <a:t>Information View: </a:t>
            </a:r>
            <a:r>
              <a:rPr lang="en-GB" sz="2000" dirty="0"/>
              <a:t>which is mainly the description and visualisation of required data sets, objects, their corresponding properties and parameters as well as their inter-relationships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236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C270-4DFC-4042-B209-6FFBA75E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Recap:</a:t>
            </a:r>
            <a:br>
              <a:rPr kumimoji="0" lang="en-GB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lang="en-GB" sz="2400" dirty="0">
                <a:solidFill>
                  <a:srgbClr val="000000"/>
                </a:solidFill>
                <a:latin typeface="Calibri"/>
              </a:rPr>
              <a:t>Network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A18CF-0C22-4889-A224-92350B1A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EAEA9-B383-4920-947B-C8FB25EA326E}"/>
              </a:ext>
            </a:extLst>
          </p:cNvPr>
          <p:cNvSpPr txBox="1"/>
          <p:nvPr/>
        </p:nvSpPr>
        <p:spPr>
          <a:xfrm>
            <a:off x="685800" y="1587105"/>
            <a:ext cx="5470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 far, we have introduced the first building block of an IoT architecture: the </a:t>
            </a:r>
            <a:r>
              <a:rPr lang="en-GB" sz="2000" b="1" dirty="0">
                <a:solidFill>
                  <a:srgbClr val="C00000"/>
                </a:solidFill>
              </a:rPr>
              <a:t>‘Things’</a:t>
            </a:r>
          </a:p>
          <a:p>
            <a:endParaRPr lang="en-GB" sz="2000" dirty="0"/>
          </a:p>
          <a:p>
            <a:r>
              <a:rPr lang="en-GB" sz="2000" dirty="0"/>
              <a:t>The second block to build an IoT solution will be the </a:t>
            </a:r>
            <a:r>
              <a:rPr lang="en-GB" sz="2000" b="1" dirty="0">
                <a:solidFill>
                  <a:srgbClr val="C00000"/>
                </a:solidFill>
              </a:rPr>
              <a:t>‘Network Architecture’</a:t>
            </a:r>
          </a:p>
          <a:p>
            <a:endParaRPr lang="en-GB" sz="2000" b="1" dirty="0">
              <a:solidFill>
                <a:srgbClr val="C00000"/>
              </a:solidFill>
            </a:endParaRPr>
          </a:p>
          <a:p>
            <a:r>
              <a:rPr lang="en-GB" sz="2000" dirty="0"/>
              <a:t>Networking aspect of IoT will be initially focused on defining appropriate first 2 layers of IoT protocol stack comprising the </a:t>
            </a:r>
            <a:r>
              <a:rPr lang="en-GB" sz="2000" b="1" dirty="0">
                <a:solidFill>
                  <a:srgbClr val="C00000"/>
                </a:solidFill>
              </a:rPr>
              <a:t>connectivity </a:t>
            </a:r>
            <a:r>
              <a:rPr lang="en-GB" sz="2000" dirty="0"/>
              <a:t>and the</a:t>
            </a:r>
            <a:r>
              <a:rPr lang="en-GB" sz="2000" b="1" dirty="0">
                <a:solidFill>
                  <a:srgbClr val="C00000"/>
                </a:solidFill>
              </a:rPr>
              <a:t> addressing</a:t>
            </a:r>
            <a:r>
              <a:rPr lang="en-GB" sz="2000" dirty="0"/>
              <a:t> points of view</a:t>
            </a:r>
          </a:p>
          <a:p>
            <a:endParaRPr lang="en-GB" sz="2000" dirty="0"/>
          </a:p>
          <a:p>
            <a:r>
              <a:rPr lang="en-GB" sz="2000" dirty="0"/>
              <a:t>The higher layer protocols and apps then can be defined accordingly (capabilities/performances are dependant on the first two layers’ specifications)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2AE5B-2506-4FC2-8058-3655C347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628800"/>
            <a:ext cx="2170364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8B14-C6AB-4CF2-A99F-00159912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 of the discussion:</a:t>
            </a:r>
            <a:br>
              <a:rPr lang="en-GB" dirty="0"/>
            </a:br>
            <a:r>
              <a:rPr lang="en-GB" sz="2400" dirty="0"/>
              <a:t>‘Things’ Control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473E-4937-4635-AE4E-4B58EBAC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4128"/>
            <a:ext cx="7918648" cy="45056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Direct Control: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interact with an object </a:t>
            </a:r>
            <a:r>
              <a:rPr lang="en-GB" sz="1800" b="1" dirty="0">
                <a:solidFill>
                  <a:srgbClr val="C00000"/>
                </a:solidFill>
              </a:rPr>
              <a:t>directly</a:t>
            </a:r>
            <a:r>
              <a:rPr lang="en-GB" sz="1800" dirty="0"/>
              <a:t> through the object itself.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This is a self-reliant object and not yet to be considered as a connected ‘Thing’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Local Control: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interact with the ‘Thing’ using a </a:t>
            </a:r>
            <a:r>
              <a:rPr lang="en-GB" sz="1800" b="1" dirty="0">
                <a:solidFill>
                  <a:srgbClr val="C00000"/>
                </a:solidFill>
              </a:rPr>
              <a:t>digital or </a:t>
            </a:r>
            <a:r>
              <a:rPr lang="en-GB" sz="1800" b="1" dirty="0" err="1">
                <a:solidFill>
                  <a:srgbClr val="C00000"/>
                </a:solidFill>
              </a:rPr>
              <a:t>analog</a:t>
            </a:r>
            <a:r>
              <a:rPr lang="en-GB" sz="1800" b="1" dirty="0">
                <a:solidFill>
                  <a:srgbClr val="C00000"/>
                </a:solidFill>
              </a:rPr>
              <a:t> interface </a:t>
            </a:r>
            <a:r>
              <a:rPr lang="en-GB" sz="1800" dirty="0"/>
              <a:t>locally connected to the object.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Remote Control: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interact with the ‘Thing’ over a network (e.g. an IP network). In most cases, this means interacting with an </a:t>
            </a:r>
            <a:r>
              <a:rPr lang="en-GB" sz="1800" b="1" dirty="0">
                <a:solidFill>
                  <a:srgbClr val="C00000"/>
                </a:solidFill>
              </a:rPr>
              <a:t>IoT Registration Server </a:t>
            </a:r>
            <a:r>
              <a:rPr lang="en-GB" sz="1800" dirty="0"/>
              <a:t>or an </a:t>
            </a:r>
            <a:r>
              <a:rPr lang="en-GB" sz="1800" b="1" dirty="0">
                <a:solidFill>
                  <a:srgbClr val="C00000"/>
                </a:solidFill>
              </a:rPr>
              <a:t>IoT Gateway</a:t>
            </a:r>
            <a:r>
              <a:rPr lang="en-GB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2EBCE-C14B-4062-9E12-199F1F8C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05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10EC-9095-4ACA-9764-6EBE2A5B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 of the discussion</a:t>
            </a:r>
            <a:br>
              <a:rPr lang="en-GB" dirty="0"/>
            </a:br>
            <a:r>
              <a:rPr lang="en-GB" sz="2800" dirty="0"/>
              <a:t>Today’s plan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63558-8374-41AC-8F55-CB442CC112FA}"/>
              </a:ext>
            </a:extLst>
          </p:cNvPr>
          <p:cNvSpPr/>
          <p:nvPr/>
        </p:nvSpPr>
        <p:spPr>
          <a:xfrm>
            <a:off x="431540" y="1628800"/>
            <a:ext cx="828092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Today’s work will be mainly a step by step integration of physical objects/Things over the network and corresponding protocols. These include prepacked smart devices and newly created things: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Smart Things: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that are Registration Server or Home Gateway compatible and can be controlled from a condition-to-actions UI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that plug into digital or </a:t>
            </a:r>
            <a:r>
              <a:rPr lang="en-GB" sz="1600" dirty="0" err="1"/>
              <a:t>analog</a:t>
            </a:r>
            <a:r>
              <a:rPr lang="en-GB" sz="1600" dirty="0"/>
              <a:t> slots on a microcontroller (MCU) or single board computer (SBC)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Additionally, it is possible to create Things: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Things are physical objects and are only bound to the user's imagination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These can be everyday Things like coffee makers, microwaves or more complex Things like space rovers. The Things are programmable and can interact with Packet Tracer's Environment.</a:t>
            </a:r>
          </a:p>
          <a:p>
            <a:endParaRPr lang="en-GB" sz="1400" dirty="0"/>
          </a:p>
          <a:p>
            <a:r>
              <a:rPr lang="en-GB" sz="1400" dirty="0"/>
              <a:t>Note: further work with the above features may require programming in JavaScript, Python, or </a:t>
            </a:r>
            <a:r>
              <a:rPr lang="en-GB" sz="1400" dirty="0" err="1"/>
              <a:t>Visua</a:t>
            </a:r>
            <a:r>
              <a:rPr lang="en-GB" sz="1400" dirty="0"/>
              <a:t> and also to manipulate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3748051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arwic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362_Day1 network fundamentals and network layer v0.1 [Compatibility Mode]" id="{F62F5BD0-604F-4BD6-8EEE-2DAA4D4F2D94}" vid="{95377CD6-E59D-4A6B-B37E-398C7C57A740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M362_Day1 network fundamentals and network layer v0.1 [Compatibility Mode]" id="{F62F5BD0-604F-4BD6-8EEE-2DAA4D4F2D94}" vid="{19BA42D3-23D3-4840-8D35-3AF55667CE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mg_2015_widescreen (2)" id="{A47407F2-1662-42C8-8AC1-2A2817D20F95}" vid="{DE102C1B-A0E4-4E97-BE1F-8DC925E08E8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fa32ac6c-f3a8-448d-9f93-49a748e411a7" xsi:nil="true"/>
    <FolderType xmlns="fa32ac6c-f3a8-448d-9f93-49a748e411a7" xsi:nil="true"/>
    <Teachers xmlns="fa32ac6c-f3a8-448d-9f93-49a748e411a7">
      <UserInfo>
        <DisplayName/>
        <AccountId xsi:nil="true"/>
        <AccountType/>
      </UserInfo>
    </Teachers>
    <Student_Groups xmlns="fa32ac6c-f3a8-448d-9f93-49a748e411a7">
      <UserInfo>
        <DisplayName/>
        <AccountId xsi:nil="true"/>
        <AccountType/>
      </UserInfo>
    </Student_Groups>
    <Invited_Teachers xmlns="fa32ac6c-f3a8-448d-9f93-49a748e411a7" xsi:nil="true"/>
    <Owner xmlns="fa32ac6c-f3a8-448d-9f93-49a748e411a7">
      <UserInfo>
        <DisplayName/>
        <AccountId xsi:nil="true"/>
        <AccountType/>
      </UserInfo>
    </Owner>
    <Invited_Students xmlns="fa32ac6c-f3a8-448d-9f93-49a748e411a7" xsi:nil="true"/>
    <DefaultSectionNames xmlns="fa32ac6c-f3a8-448d-9f93-49a748e411a7" xsi:nil="true"/>
    <Has_Teacher_Only_SectionGroup xmlns="fa32ac6c-f3a8-448d-9f93-49a748e411a7" xsi:nil="true"/>
    <Students xmlns="fa32ac6c-f3a8-448d-9f93-49a748e411a7">
      <UserInfo>
        <DisplayName/>
        <AccountId xsi:nil="true"/>
        <AccountType/>
      </UserInfo>
    </Students>
    <TeamsChannelId xmlns="fa32ac6c-f3a8-448d-9f93-49a748e411a7" xsi:nil="true"/>
    <IsNotebookLocked xmlns="fa32ac6c-f3a8-448d-9f93-49a748e411a7" xsi:nil="true"/>
    <Templates xmlns="fa32ac6c-f3a8-448d-9f93-49a748e411a7" xsi:nil="true"/>
    <AppVersion xmlns="fa32ac6c-f3a8-448d-9f93-49a748e411a7" xsi:nil="true"/>
    <Is_Collaboration_Space_Locked xmlns="fa32ac6c-f3a8-448d-9f93-49a748e411a7" xsi:nil="true"/>
    <Self_Registration_Enabled xmlns="fa32ac6c-f3a8-448d-9f93-49a748e411a7" xsi:nil="true"/>
    <CultureName xmlns="fa32ac6c-f3a8-448d-9f93-49a748e411a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68A7CE4192F419E7B6E65B68C1C79" ma:contentTypeVersion="30" ma:contentTypeDescription="Create a new document." ma:contentTypeScope="" ma:versionID="107d5ef49305a113c99df7671ddc869d">
  <xsd:schema xmlns:xsd="http://www.w3.org/2001/XMLSchema" xmlns:xs="http://www.w3.org/2001/XMLSchema" xmlns:p="http://schemas.microsoft.com/office/2006/metadata/properties" xmlns:ns3="fa32ac6c-f3a8-448d-9f93-49a748e411a7" xmlns:ns4="9699d7a1-72e9-4dfc-b1d4-1dba4e0ab503" targetNamespace="http://schemas.microsoft.com/office/2006/metadata/properties" ma:root="true" ma:fieldsID="1bd4d9a16a18647880848df45da5b860" ns3:_="" ns4:_="">
    <xsd:import namespace="fa32ac6c-f3a8-448d-9f93-49a748e411a7"/>
    <xsd:import namespace="9699d7a1-72e9-4dfc-b1d4-1dba4e0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2ac6c-f3a8-448d-9f93-49a748e41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msChannelId" ma:index="18" nillable="true" ma:displayName="Teams Channel Id" ma:internalName="TeamsChannelId">
      <xsd:simpleType>
        <xsd:restriction base="dms:Text"/>
      </xsd:simpleType>
    </xsd:element>
    <xsd:element name="Owner" ma:index="19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9d7a1-72e9-4dfc-b1d4-1dba4e0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A7653C-75C8-4CAA-9519-58A452E9D845}">
  <ds:schemaRefs>
    <ds:schemaRef ds:uri="fa32ac6c-f3a8-448d-9f93-49a748e411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9699d7a1-72e9-4dfc-b1d4-1dba4e0ab50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F205654-A919-4EE1-8EE4-D8FDA73AA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74815B-C730-4EA7-A7E9-45BB55C7E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32ac6c-f3a8-448d-9f93-49a748e411a7"/>
    <ds:schemaRef ds:uri="9699d7a1-72e9-4dfc-b1d4-1dba4e0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1</Template>
  <TotalTime>11234</TotalTime>
  <Words>910</Words>
  <Application>Microsoft Office PowerPoint</Application>
  <PresentationFormat>On-screen Show (4:3)</PresentationFormat>
  <Paragraphs>162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Template_Warwick</vt:lpstr>
      <vt:lpstr>1_Custom Design</vt:lpstr>
      <vt:lpstr>Office Theme</vt:lpstr>
      <vt:lpstr>Interacting with Smart Things</vt:lpstr>
      <vt:lpstr>Recap: IoT scope’s clarification</vt:lpstr>
      <vt:lpstr>Recap: IoT architecture reference</vt:lpstr>
      <vt:lpstr>Recap: Reference model - a practical view</vt:lpstr>
      <vt:lpstr>Recap: IoT protocol stack</vt:lpstr>
      <vt:lpstr>Recap: solution development approach</vt:lpstr>
      <vt:lpstr>Recap: Network architecture</vt:lpstr>
      <vt:lpstr>Continuation of the discussion: ‘Things’ Control methods</vt:lpstr>
      <vt:lpstr>Continuation of the discussion Today’s plan</vt:lpstr>
      <vt:lpstr>Recap: Cisco Packet Tracer (ver 8.0.0)</vt:lpstr>
      <vt:lpstr>Interacting with Smart Things</vt:lpstr>
      <vt:lpstr>Direct or local control</vt:lpstr>
      <vt:lpstr>Remote Control: Home Gateway</vt:lpstr>
      <vt:lpstr>Remote Control: Registration Server</vt:lpstr>
      <vt:lpstr>Accessing IoT Registration Server</vt:lpstr>
      <vt:lpstr>Conditional acts</vt:lpstr>
      <vt:lpstr>edit programming projects</vt:lpstr>
      <vt:lpstr>Creating Things</vt:lpstr>
      <vt:lpstr>Thing Editor</vt:lpstr>
      <vt:lpstr>Environment Dialog</vt:lpstr>
      <vt:lpstr>Environment Dialog Edit Mode</vt:lpstr>
      <vt:lpstr>APIs</vt:lpstr>
      <vt:lpstr>End of session</vt:lpstr>
    </vt:vector>
  </TitlesOfParts>
  <Company>WMG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Programming - I</dc:title>
  <dc:creator>Windows User</dc:creator>
  <cp:lastModifiedBy>Seyedebrahimi, Mir</cp:lastModifiedBy>
  <cp:revision>436</cp:revision>
  <cp:lastPrinted>2019-03-11T17:55:28Z</cp:lastPrinted>
  <dcterms:created xsi:type="dcterms:W3CDTF">2017-09-25T09:41:30Z</dcterms:created>
  <dcterms:modified xsi:type="dcterms:W3CDTF">2021-11-23T13:08:04Z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0x010100CEF68A7CE4192F419E7B6E65B68C1C79</vt:lpwstr>
  </property>
</Properties>
</file>