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72" r:id="rId4"/>
    <p:sldMasterId id="2147483686" r:id="rId5"/>
    <p:sldMasterId id="2147483700" r:id="rId6"/>
  </p:sldMasterIdLst>
  <p:notesMasterIdLst>
    <p:notesMasterId r:id="rId17"/>
  </p:notesMasterIdLst>
  <p:handoutMasterIdLst>
    <p:handoutMasterId r:id="rId18"/>
  </p:handoutMasterIdLst>
  <p:sldIdLst>
    <p:sldId id="373" r:id="rId7"/>
    <p:sldId id="499" r:id="rId8"/>
    <p:sldId id="1065" r:id="rId9"/>
    <p:sldId id="1066" r:id="rId10"/>
    <p:sldId id="1070" r:id="rId11"/>
    <p:sldId id="1071" r:id="rId12"/>
    <p:sldId id="1067" r:id="rId13"/>
    <p:sldId id="1068" r:id="rId14"/>
    <p:sldId id="1072" r:id="rId15"/>
    <p:sldId id="1050" r:id="rId16"/>
  </p:sldIdLst>
  <p:sldSz cx="9144000" cy="6858000" type="screen4x3"/>
  <p:notesSz cx="6797675" cy="9926638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6860" autoAdjust="0"/>
  </p:normalViewPr>
  <p:slideViewPr>
    <p:cSldViewPr>
      <p:cViewPr varScale="1">
        <p:scale>
          <a:sx n="81" d="100"/>
          <a:sy n="81" d="100"/>
        </p:scale>
        <p:origin x="1107" y="45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4044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2747C6-9E5F-45C0-99CD-D55123BC45DE}" type="datetimeFigureOut">
              <a:rPr lang="en-GB" smtClean="0"/>
              <a:t>25/11/2021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8ADA74-61A4-474D-B716-1AC6B09ADD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494499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E46327-749F-4FC8-BD76-593EE4ECF8ED}" type="datetimeFigureOut">
              <a:rPr lang="en-GB" smtClean="0"/>
              <a:pPr/>
              <a:t>25/11/2021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E6A740-BD0D-4013-95F4-09BD870E390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369896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15609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3542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 descr="WMG-PowerpointBackground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07504" y="5013175"/>
            <a:ext cx="6400800" cy="1327299"/>
          </a:xfrm>
        </p:spPr>
        <p:txBody>
          <a:bodyPr/>
          <a:lstStyle>
            <a:lvl1pPr marL="0" indent="0" algn="l">
              <a:buFontTx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  <a:endParaRPr lang="en-GB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324246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82B483-383D-4364-B4DC-431CC839874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9258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82B483-383D-4364-B4DC-431CC839874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54252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5257800"/>
          </a:xfrm>
        </p:spPr>
        <p:txBody>
          <a:bodyPr vert="eaVert"/>
          <a:lstStyle>
            <a:lvl1pPr marL="457200" indent="-457200">
              <a:buFontTx/>
              <a:buBlip>
                <a:blip r:embed="rId2"/>
              </a:buBlip>
              <a:defRPr/>
            </a:lvl1pPr>
            <a:lvl2pPr marL="742950" indent="-285750"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2"/>
              </a:buBlip>
              <a:defRPr/>
            </a:lvl3pPr>
            <a:lvl4pPr marL="1600200" indent="-228600">
              <a:buFontTx/>
              <a:buBlip>
                <a:blip r:embed="rId2"/>
              </a:buBlip>
              <a:defRPr/>
            </a:lvl4pPr>
            <a:lvl5pPr marL="2057400" indent="-228600"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82B483-383D-4364-B4DC-431CC839874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12344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11313"/>
            <a:ext cx="3810000" cy="464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495800" y="1611313"/>
            <a:ext cx="3810000" cy="22479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495800" y="4011613"/>
            <a:ext cx="3810000" cy="22479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82B483-383D-4364-B4DC-431CC839874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43085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457200" indent="-457200" algn="ctr">
              <a:buFontTx/>
              <a:buBlip>
                <a:blip r:embed="rId2"/>
              </a:buBlip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267B7A-EAC2-4756-A903-DD738823B1B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28260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7E2B0D-E70A-476D-B510-94FBADC2C43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4032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2983AC-4C35-41EB-92A1-EB08EAA085A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37455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9FEF81-EEB8-4055-831F-80DBF4327CF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24838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A7A0C1-1A95-4281-9615-0BDA5681826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8969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548680"/>
            <a:ext cx="8229600" cy="11430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A37B68-6B88-4403-B237-892F7CFCC45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1768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WMG-PowerpointBackgrounds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51520" y="2780928"/>
            <a:ext cx="7056784" cy="1296144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altLang="en-US" noProof="0"/>
              <a:t>Click to edit Master title style</a:t>
            </a:r>
            <a:endParaRPr lang="en-GB" altLang="en-US" noProof="0" dirty="0"/>
          </a:p>
        </p:txBody>
      </p:sp>
      <p:sp>
        <p:nvSpPr>
          <p:cNvPr id="4915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59432" y="4045917"/>
            <a:ext cx="6400800" cy="1327299"/>
          </a:xfrm>
        </p:spPr>
        <p:txBody>
          <a:bodyPr/>
          <a:lstStyle>
            <a:lvl1pPr marL="0" indent="0" algn="l">
              <a:buFontTx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  <a:endParaRPr lang="en-GB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8152270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535EFA-015D-4AA3-879E-7115A493CB0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41287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7052" y="404664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772816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43A014-9852-47A6-82DD-50E0C5D971A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1840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D37B12-42B5-46B7-9A5B-0B90933909E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97543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1AF80B-CC2D-4B2C-94B4-1AFDF339B70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092432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13D95C-5DF1-49C3-ABBB-850C4C0D85B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499178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MG_PowerpointBackground-wide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342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4054" y="2661026"/>
            <a:ext cx="7772400" cy="14700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4054" y="5108224"/>
            <a:ext cx="7086600" cy="1248129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82826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MG_PowerpointBackground-wide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342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84263"/>
            <a:ext cx="8229600" cy="1143000"/>
          </a:xfrm>
        </p:spPr>
        <p:txBody>
          <a:bodyPr/>
          <a:lstStyle>
            <a:lvl1pPr algn="l"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2664177"/>
            <a:ext cx="6917267" cy="3947427"/>
          </a:xfrm>
        </p:spPr>
        <p:txBody>
          <a:bodyPr/>
          <a:lstStyle>
            <a:lvl1pPr marL="342900" indent="-342900">
              <a:buSzPct val="100000"/>
              <a:buFontTx/>
              <a:buBlip>
                <a:blip r:embed="rId3"/>
              </a:buBlip>
              <a:defRPr/>
            </a:lvl1pPr>
            <a:lvl2pPr marL="742950" indent="-285750">
              <a:buSzPct val="100000"/>
              <a:buFontTx/>
              <a:buBlip>
                <a:blip r:embed="rId3"/>
              </a:buBlip>
              <a:defRPr/>
            </a:lvl2pPr>
            <a:lvl3pPr marL="1143000" indent="-228600">
              <a:buSzPct val="100000"/>
              <a:buFontTx/>
              <a:buBlip>
                <a:blip r:embed="rId3"/>
              </a:buBlip>
              <a:defRPr/>
            </a:lvl3pPr>
            <a:lvl4pPr marL="1600200" indent="-228600">
              <a:buSzPct val="100000"/>
              <a:buFontTx/>
              <a:buBlip>
                <a:blip r:embed="rId3"/>
              </a:buBlip>
              <a:defRPr/>
            </a:lvl4pPr>
            <a:lvl5pPr marL="2057400" indent="-228600">
              <a:buSzPct val="100000"/>
              <a:buFontTx/>
              <a:buBlip>
                <a:blip r:embed="rId3"/>
              </a:buBlip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3666451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WMG_PowerpointBackground-wide5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342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884263"/>
            <a:ext cx="6917267" cy="1143000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2494837"/>
            <a:ext cx="6917267" cy="394742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9400166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D789-F8EF-A541-8E36-2998F04892E2}" type="datetimeFigureOut">
              <a:rPr lang="en-US" smtClean="0"/>
              <a:pPr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ECE37-A74B-914D-B7C2-39992F7D72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97711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D789-F8EF-A541-8E36-2998F04892E2}" type="datetimeFigureOut">
              <a:rPr lang="en-US" smtClean="0"/>
              <a:pPr/>
              <a:t>11/25/2021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ECE37-A74B-914D-B7C2-39992F7D72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024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0" indent="-457200"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82B483-383D-4364-B4DC-431CC839874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824036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D789-F8EF-A541-8E36-2998F04892E2}" type="datetimeFigureOut">
              <a:rPr lang="en-US" smtClean="0"/>
              <a:pPr/>
              <a:t>11/25/2021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ECE37-A74B-914D-B7C2-39992F7D72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10132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D789-F8EF-A541-8E36-2998F04892E2}" type="datetimeFigureOut">
              <a:rPr lang="en-US" smtClean="0"/>
              <a:pPr/>
              <a:t>11/25/2021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ECE37-A74B-914D-B7C2-39992F7D72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45289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D789-F8EF-A541-8E36-2998F04892E2}" type="datetimeFigureOut">
              <a:rPr lang="en-US" smtClean="0"/>
              <a:pPr/>
              <a:t>11/25/2021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ECE37-A74B-914D-B7C2-39992F7D72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35988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D789-F8EF-A541-8E36-2998F04892E2}" type="datetimeFigureOut">
              <a:rPr lang="en-US" smtClean="0"/>
              <a:pPr/>
              <a:t>11/25/2021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ECE37-A74B-914D-B7C2-39992F7D72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11494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D789-F8EF-A541-8E36-2998F04892E2}" type="datetimeFigureOut">
              <a:rPr lang="en-US" smtClean="0"/>
              <a:pPr/>
              <a:t>11/25/2021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ECE37-A74B-914D-B7C2-39992F7D72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3698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D789-F8EF-A541-8E36-2998F04892E2}" type="datetimeFigureOut">
              <a:rPr lang="en-US" smtClean="0"/>
              <a:pPr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ECE37-A74B-914D-B7C2-39992F7D72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67781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D789-F8EF-A541-8E36-2998F04892E2}" type="datetimeFigureOut">
              <a:rPr lang="en-US" smtClean="0"/>
              <a:pPr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ECE37-A74B-914D-B7C2-39992F7D72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755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WMG-PowerpointBackgrounds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5661025"/>
            <a:ext cx="9155113" cy="1008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50979"/>
            <a:ext cx="7772400" cy="13620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/>
          <a:lstStyle>
            <a:lvl1pPr marL="457200" indent="-457200">
              <a:buFontTx/>
              <a:buBlip>
                <a:blip r:embed="rId3"/>
              </a:buBlip>
              <a:defRPr sz="32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82B483-383D-4364-B4DC-431CC839874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0951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114800"/>
          </a:xfrm>
        </p:spPr>
        <p:txBody>
          <a:bodyPr/>
          <a:lstStyle>
            <a:lvl1pPr marL="457200" indent="-457200">
              <a:buFontTx/>
              <a:buBlip>
                <a:blip r:embed="rId2"/>
              </a:buBlip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114800"/>
          </a:xfrm>
        </p:spPr>
        <p:txBody>
          <a:bodyPr/>
          <a:lstStyle>
            <a:lvl1pPr marL="457200" indent="-457200">
              <a:buFontTx/>
              <a:buBlip>
                <a:blip r:embed="rId2"/>
              </a:buBlip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82B483-383D-4364-B4DC-431CC839874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9861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 marL="457200" indent="-457200">
              <a:buFontTx/>
              <a:buBlip>
                <a:blip r:embed="rId2"/>
              </a:buBlip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 marL="457200" indent="-457200">
              <a:buFontTx/>
              <a:buBlip>
                <a:blip r:embed="rId2"/>
              </a:buBlip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82B483-383D-4364-B4DC-431CC839874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2251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82B483-383D-4364-B4DC-431CC839874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348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82B483-383D-4364-B4DC-431CC839874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377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 marL="457200" indent="-457200">
              <a:buFontTx/>
              <a:buBlip>
                <a:blip r:embed="rId2"/>
              </a:buBlip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82B483-383D-4364-B4DC-431CC839874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2313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6.jpe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5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8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7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" descr="WMG-PowerpointBackgrounds4.jp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GB" altLang="en-US"/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5562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latin typeface="+mn-lt"/>
                <a:cs typeface="+mn-cs"/>
              </a:defRPr>
            </a:lvl1pPr>
          </a:lstStyle>
          <a:p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5562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latin typeface="+mn-lt"/>
                <a:cs typeface="+mn-cs"/>
              </a:defRPr>
            </a:lvl1pPr>
          </a:lstStyle>
          <a:p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5562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latin typeface="+mn-lt"/>
                <a:cs typeface="+mn-cs"/>
              </a:defRPr>
            </a:lvl1pPr>
          </a:lstStyle>
          <a:p>
            <a:fld id="{CC82B483-383D-4364-B4DC-431CC839874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7922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457200" indent="-457200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 descr="WMG-PowerpointBackgrounds3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GB" altLang="en-US"/>
          </a:p>
        </p:txBody>
      </p:sp>
      <p:sp>
        <p:nvSpPr>
          <p:cNvPr id="205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GB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200">
                <a:solidFill>
                  <a:schemeClr val="tx1">
                    <a:tint val="75000"/>
                  </a:schemeClr>
                </a:solidFill>
                <a:cs typeface="Arial" charset="0"/>
              </a:defRPr>
            </a:lvl1pPr>
          </a:lstStyle>
          <a:p>
            <a:pPr>
              <a:defRPr/>
            </a:pPr>
            <a:fld id="{E3032306-3A95-4848-8D3F-0C6978F29A1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8942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Blip>
          <a:blip r:embed="rId14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MG_PowerpointBackground-wide4.jpg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3429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AC713-4ACF-3646-A7AB-D5135362865B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CB7D3-7E01-6F40-B7F7-D4F9BC2E0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552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15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SzPct val="100000"/>
        <a:buFontTx/>
        <a:buBlip>
          <a:blip r:embed="rId15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SzPct val="100000"/>
        <a:buFontTx/>
        <a:buBlip>
          <a:blip r:embed="rId15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SzPct val="100000"/>
        <a:buFontTx/>
        <a:buBlip>
          <a:blip r:embed="rId15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SzPct val="100000"/>
        <a:buFontTx/>
        <a:buBlip>
          <a:blip r:embed="rId15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DEE06-66D2-42AC-960A-DE3171A10B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GB" dirty="0"/>
            </a:br>
            <a:r>
              <a:rPr lang="en-GB" sz="4050" dirty="0"/>
              <a:t>Communication protocols</a:t>
            </a:r>
            <a:br>
              <a:rPr lang="en-GB" sz="4050" dirty="0"/>
            </a:br>
            <a:r>
              <a:rPr lang="en-GB" sz="3100" dirty="0"/>
              <a:t>IoT-related Messaging approaches</a:t>
            </a:r>
            <a:endParaRPr lang="en-GB"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848A427-C6F4-418B-8DB7-1EFAC1D7DD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Internet of Things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51C0DF1-5B85-4BE8-A555-4B6C1B1E188C}"/>
              </a:ext>
            </a:extLst>
          </p:cNvPr>
          <p:cNvSpPr/>
          <p:nvPr/>
        </p:nvSpPr>
        <p:spPr>
          <a:xfrm>
            <a:off x="467544" y="5732288"/>
            <a:ext cx="2727734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GB" sz="1350" dirty="0">
                <a:solidFill>
                  <a:prstClr val="black"/>
                </a:solidFill>
                <a:latin typeface="Calibri"/>
                <a:cs typeface="+mn-cs"/>
              </a:rPr>
              <a:t>Module lead: </a:t>
            </a:r>
            <a:r>
              <a:rPr lang="en-GB" sz="1350" b="1" dirty="0">
                <a:solidFill>
                  <a:prstClr val="black"/>
                </a:solidFill>
                <a:latin typeface="Calibri"/>
                <a:cs typeface="+mn-cs"/>
              </a:rPr>
              <a:t>Dr Mir Seyedebrahimi</a:t>
            </a:r>
            <a:endParaRPr lang="en-GB" sz="1350" dirty="0">
              <a:solidFill>
                <a:prstClr val="black"/>
              </a:solidFill>
              <a:latin typeface="Calibri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1769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2708920"/>
            <a:ext cx="7772400" cy="1066800"/>
          </a:xfrm>
        </p:spPr>
        <p:txBody>
          <a:bodyPr/>
          <a:lstStyle/>
          <a:p>
            <a:r>
              <a:rPr lang="en-GB" dirty="0"/>
              <a:t>End of session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2B483-383D-4364-B4DC-431CC8398746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3649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410EC-9095-4ACA-9764-6EBE2A5BF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Communication protocols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663558-8374-41AC-8F55-CB442CC112FA}"/>
              </a:ext>
            </a:extLst>
          </p:cNvPr>
          <p:cNvSpPr/>
          <p:nvPr/>
        </p:nvSpPr>
        <p:spPr>
          <a:xfrm>
            <a:off x="431540" y="1308007"/>
            <a:ext cx="8280920" cy="3570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1800" dirty="0"/>
              <a:t>We have already connected IoT things to the network using Ethernet, </a:t>
            </a:r>
            <a:r>
              <a:rPr lang="en-GB" sz="1800" dirty="0" err="1"/>
              <a:t>WiFi</a:t>
            </a:r>
            <a:r>
              <a:rPr lang="en-GB" sz="1800" dirty="0"/>
              <a:t> and onboard wiring. Now we would like to have a look at some </a:t>
            </a:r>
            <a:r>
              <a:rPr lang="en-GB" sz="1800" b="1" dirty="0">
                <a:solidFill>
                  <a:srgbClr val="C00000"/>
                </a:solidFill>
              </a:rPr>
              <a:t>applications that are running on top of the physical mediums </a:t>
            </a:r>
            <a:r>
              <a:rPr lang="en-GB" sz="1800" dirty="0"/>
              <a:t>and are used for sending and receiving the IoT data.</a:t>
            </a:r>
          </a:p>
          <a:p>
            <a:endParaRPr lang="en-GB" dirty="0"/>
          </a:p>
          <a:p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IoT-related communication protocols are </a:t>
            </a:r>
            <a:r>
              <a:rPr lang="en-GB" sz="2000" b="1" dirty="0">
                <a:solidFill>
                  <a:srgbClr val="C00000"/>
                </a:solidFill>
              </a:rPr>
              <a:t>the agreed structure/format </a:t>
            </a:r>
            <a:r>
              <a:rPr lang="en-GB" sz="2000" dirty="0"/>
              <a:t>used for communication between IoT-enabled devices.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This also defines what should be</a:t>
            </a:r>
            <a:r>
              <a:rPr lang="en-GB" sz="2000" b="1" dirty="0">
                <a:solidFill>
                  <a:srgbClr val="C00000"/>
                </a:solidFill>
              </a:rPr>
              <a:t> sent and received </a:t>
            </a:r>
            <a:r>
              <a:rPr lang="en-GB" sz="2000" dirty="0"/>
              <a:t>and </a:t>
            </a:r>
            <a:r>
              <a:rPr lang="en-GB" sz="2000" b="1" dirty="0">
                <a:solidFill>
                  <a:srgbClr val="C00000"/>
                </a:solidFill>
              </a:rPr>
              <a:t>what actions</a:t>
            </a:r>
            <a:r>
              <a:rPr lang="en-GB" sz="2000" dirty="0"/>
              <a:t> should be taken.</a:t>
            </a:r>
          </a:p>
        </p:txBody>
      </p:sp>
    </p:spTree>
    <p:extLst>
      <p:ext uri="{BB962C8B-B14F-4D97-AF65-F5344CB8AC3E}">
        <p14:creationId xmlns:p14="http://schemas.microsoft.com/office/powerpoint/2010/main" val="3748051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E76E9-B0C6-4901-80A7-0EEBBAACD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HTTP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C014F4-4923-4ECB-8FE6-9C1750FEA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2B483-383D-4364-B4DC-431CC8398746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56D7DC-C3E5-4A94-83E0-DB3ABD7B48D8}"/>
              </a:ext>
            </a:extLst>
          </p:cNvPr>
          <p:cNvSpPr/>
          <p:nvPr/>
        </p:nvSpPr>
        <p:spPr>
          <a:xfrm>
            <a:off x="539552" y="1546122"/>
            <a:ext cx="806489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800" dirty="0"/>
              <a:t>Hyper Text Transfer Protocol (HTTP) is the underlying protocol of WW web: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dirty="0"/>
              <a:t>It is based on client–server architecture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dirty="0"/>
              <a:t>operates in a request and response fashion</a:t>
            </a:r>
          </a:p>
          <a:p>
            <a:endParaRPr lang="en-GB" sz="1800" dirty="0"/>
          </a:p>
          <a:p>
            <a:r>
              <a:rPr lang="en-GB" sz="1800" dirty="0"/>
              <a:t>HTTP supports various transmission methods including: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dirty="0"/>
              <a:t>GET: URL carries the defining parameter of request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dirty="0"/>
              <a:t>POST: message body contains the request parameters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1800" dirty="0"/>
              <a:t>POST considered more secure and less limited from data point of view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B57603-7477-4449-878B-05D6BB51A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4221088"/>
            <a:ext cx="4972050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445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1EE4B-2DBA-4DD2-98D7-CE163AD59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HTTP for IoT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D61DAC-6B9C-489B-A3FE-D0B5851C3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2B483-383D-4364-B4DC-431CC8398746}" type="slidenum">
              <a:rPr lang="en-GB" smtClean="0"/>
              <a:pPr/>
              <a:t>4</a:t>
            </a:fld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F14FC1-9347-47AC-907B-4E43B2FABB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3724275"/>
            <a:ext cx="4953000" cy="22955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4A9EF67-78E1-41B6-8E11-E18BCE502E91}"/>
              </a:ext>
            </a:extLst>
          </p:cNvPr>
          <p:cNvSpPr txBox="1"/>
          <p:nvPr/>
        </p:nvSpPr>
        <p:spPr>
          <a:xfrm>
            <a:off x="395536" y="1412776"/>
            <a:ext cx="822540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/>
              <a:t>Note that: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dirty="0"/>
              <a:t>HTTP uses TCP (transmission control protocol) to provide </a:t>
            </a:r>
            <a:r>
              <a:rPr lang="en-GB" sz="1800" b="1" dirty="0">
                <a:solidFill>
                  <a:srgbClr val="C00000"/>
                </a:solidFill>
              </a:rPr>
              <a:t>reliable connections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800" b="1" dirty="0">
              <a:solidFill>
                <a:srgbClr val="C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dirty="0"/>
              <a:t>It is stateless and client/server </a:t>
            </a:r>
            <a:r>
              <a:rPr lang="en-GB" sz="1800" b="1" dirty="0">
                <a:solidFill>
                  <a:srgbClr val="C00000"/>
                </a:solidFill>
              </a:rPr>
              <a:t>do not maintain a connection </a:t>
            </a:r>
            <a:r>
              <a:rPr lang="en-GB" sz="1800" dirty="0"/>
              <a:t>during the communication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dirty="0"/>
              <a:t>In IoT, HTTP likely to be reliant on a web app to serve the IoT-enabled devices</a:t>
            </a:r>
          </a:p>
        </p:txBody>
      </p:sp>
    </p:spTree>
    <p:extLst>
      <p:ext uri="{BB962C8B-B14F-4D97-AF65-F5344CB8AC3E}">
        <p14:creationId xmlns:p14="http://schemas.microsoft.com/office/powerpoint/2010/main" val="734554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5EA15-EFF7-4224-B609-A086B218E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HTTP vs WebSocket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80447B-286C-4EB9-B898-D930BF691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2B483-383D-4364-B4DC-431CC8398746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752E1C1-B86C-4E1E-BFDD-E52869B9C884}"/>
              </a:ext>
            </a:extLst>
          </p:cNvPr>
          <p:cNvSpPr/>
          <p:nvPr/>
        </p:nvSpPr>
        <p:spPr>
          <a:xfrm>
            <a:off x="276064" y="1213008"/>
            <a:ext cx="859187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800" dirty="0"/>
              <a:t>WebSocket is a communication protocol designed for web browsers and web servers: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dirty="0"/>
              <a:t>unlike HTTP, WebSocket provides </a:t>
            </a:r>
            <a:r>
              <a:rPr lang="en-GB" sz="1800" b="1" dirty="0">
                <a:solidFill>
                  <a:srgbClr val="C00000"/>
                </a:solidFill>
              </a:rPr>
              <a:t>full‐duplex communication </a:t>
            </a:r>
            <a:r>
              <a:rPr lang="en-GB" sz="1800" dirty="0"/>
              <a:t>over a single TCP connection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dirty="0"/>
              <a:t>WebSocket is stateful, as the </a:t>
            </a:r>
            <a:r>
              <a:rPr lang="en-GB" sz="1800" b="1" dirty="0">
                <a:solidFill>
                  <a:srgbClr val="C00000"/>
                </a:solidFill>
              </a:rPr>
              <a:t>client and server do maintain a connection </a:t>
            </a:r>
            <a:r>
              <a:rPr lang="en-GB" sz="1800" dirty="0"/>
              <a:t>during the communication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438397-D5C6-4F3C-84AA-A0EF2A5E5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429" y="2584673"/>
            <a:ext cx="5491971" cy="344569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0A61A4E-23A7-4861-9E29-E17C7F7DC00F}"/>
              </a:ext>
            </a:extLst>
          </p:cNvPr>
          <p:cNvSpPr/>
          <p:nvPr/>
        </p:nvSpPr>
        <p:spPr>
          <a:xfrm>
            <a:off x="179512" y="6349777"/>
            <a:ext cx="698477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/>
              <a:t>Source: https://diophant.com/wp-content/uploads/2019/01/websocket-vs-http11.png</a:t>
            </a:r>
          </a:p>
        </p:txBody>
      </p:sp>
    </p:spTree>
    <p:extLst>
      <p:ext uri="{BB962C8B-B14F-4D97-AF65-F5344CB8AC3E}">
        <p14:creationId xmlns:p14="http://schemas.microsoft.com/office/powerpoint/2010/main" val="1320296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A7605-0E96-4502-A9B6-026D037FE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Related activity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EC3CFA-7EA2-4C0C-8991-D51616F3C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2B483-383D-4364-B4DC-431CC8398746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9FA55C-68D4-4FA8-AA4E-574B3F65B21C}"/>
              </a:ext>
            </a:extLst>
          </p:cNvPr>
          <p:cNvSpPr txBox="1"/>
          <p:nvPr/>
        </p:nvSpPr>
        <p:spPr>
          <a:xfrm>
            <a:off x="825352" y="2044005"/>
            <a:ext cx="76328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/>
              <a:t>Please follow the instructions of Activities 6 and 7:</a:t>
            </a:r>
          </a:p>
          <a:p>
            <a:pPr marL="342900" indent="-342900">
              <a:buFontTx/>
              <a:buChar char="-"/>
            </a:pPr>
            <a:r>
              <a:rPr lang="en-GB" sz="1800" dirty="0"/>
              <a:t>Load a program from server to MCU </a:t>
            </a:r>
          </a:p>
          <a:p>
            <a:pPr marL="342900" indent="-342900">
              <a:buFontTx/>
              <a:buChar char="-"/>
            </a:pPr>
            <a:r>
              <a:rPr lang="en-GB" sz="1800" dirty="0"/>
              <a:t>Load a program from server to SBC and the to MCU through </a:t>
            </a:r>
            <a:r>
              <a:rPr lang="en-GB" sz="1800" dirty="0" err="1"/>
              <a:t>usb</a:t>
            </a:r>
            <a:r>
              <a:rPr lang="en-GB" sz="1800" dirty="0"/>
              <a:t> port</a:t>
            </a:r>
          </a:p>
        </p:txBody>
      </p:sp>
    </p:spTree>
    <p:extLst>
      <p:ext uri="{BB962C8B-B14F-4D97-AF65-F5344CB8AC3E}">
        <p14:creationId xmlns:p14="http://schemas.microsoft.com/office/powerpoint/2010/main" val="4132111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FBABE-CACD-4200-B29B-635050BCD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MQTT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940DB2-FA39-44B4-AD8A-413D7B9D3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2B483-383D-4364-B4DC-431CC8398746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A80BFD-00A0-4DBE-8A42-7DCF210E3B82}"/>
              </a:ext>
            </a:extLst>
          </p:cNvPr>
          <p:cNvSpPr/>
          <p:nvPr/>
        </p:nvSpPr>
        <p:spPr>
          <a:xfrm>
            <a:off x="395536" y="1469172"/>
            <a:ext cx="792088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/>
              <a:t>MQTT is a lightweight machine-to-machine protocol and: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It is a </a:t>
            </a:r>
            <a:r>
              <a:rPr lang="en-GB" sz="2000" b="1" dirty="0">
                <a:solidFill>
                  <a:srgbClr val="C00000"/>
                </a:solidFill>
              </a:rPr>
              <a:t>publisher-subscriber</a:t>
            </a:r>
            <a:r>
              <a:rPr lang="en-GB" sz="2000" dirty="0"/>
              <a:t>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publisher publishes data to a server (a.k.a., a </a:t>
            </a:r>
            <a:r>
              <a:rPr lang="en-GB" sz="2000" b="1" dirty="0">
                <a:solidFill>
                  <a:srgbClr val="C00000"/>
                </a:solidFill>
              </a:rPr>
              <a:t>broker</a:t>
            </a:r>
            <a:r>
              <a:rPr lang="en-GB" sz="20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subscribers receive the data from server</a:t>
            </a:r>
          </a:p>
          <a:p>
            <a:endParaRPr lang="en-GB" sz="2000" dirty="0"/>
          </a:p>
          <a:p>
            <a:r>
              <a:rPr lang="en-GB" sz="2000" dirty="0"/>
              <a:t>Publisher and subscriber don’t know each other: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Communication is </a:t>
            </a:r>
            <a:r>
              <a:rPr lang="en-GB" sz="2000" b="1" dirty="0">
                <a:solidFill>
                  <a:srgbClr val="C00000"/>
                </a:solidFill>
              </a:rPr>
              <a:t>asynchronous</a:t>
            </a:r>
          </a:p>
          <a:p>
            <a:endParaRPr lang="en-GB" sz="2000" dirty="0"/>
          </a:p>
          <a:p>
            <a:r>
              <a:rPr lang="en-GB" sz="2000" dirty="0"/>
              <a:t>Broker notifies all subscribers about the published Thing (i.e. the ‘</a:t>
            </a:r>
            <a:r>
              <a:rPr lang="en-GB" sz="2000" b="1" dirty="0">
                <a:solidFill>
                  <a:srgbClr val="C00000"/>
                </a:solidFill>
              </a:rPr>
              <a:t>topic</a:t>
            </a:r>
            <a:r>
              <a:rPr lang="en-GB" sz="2000" dirty="0"/>
              <a:t>’ concept):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A topic is similar to a newsfeed, in that you subscribe to certain topics you want to receive news about</a:t>
            </a:r>
          </a:p>
          <a:p>
            <a:endParaRPr lang="en-GB" sz="2000" dirty="0"/>
          </a:p>
          <a:p>
            <a:r>
              <a:rPr lang="en-GB" sz="2000" dirty="0"/>
              <a:t>Publishers and subscribers could be sensors, machines, and mobile apps</a:t>
            </a:r>
          </a:p>
        </p:txBody>
      </p:sp>
    </p:spTree>
    <p:extLst>
      <p:ext uri="{BB962C8B-B14F-4D97-AF65-F5344CB8AC3E}">
        <p14:creationId xmlns:p14="http://schemas.microsoft.com/office/powerpoint/2010/main" val="257969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09C36-53D4-4D7B-85E2-A5FBDE52E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MQTT in IoT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9A45D1-9878-4C13-A561-98725FF14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2B483-383D-4364-B4DC-431CC8398746}" type="slidenum">
              <a:rPr lang="en-GB" smtClean="0"/>
              <a:pPr/>
              <a:t>8</a:t>
            </a:fld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F80354-561A-4087-B822-FBD2A5123F7E}"/>
              </a:ext>
            </a:extLst>
          </p:cNvPr>
          <p:cNvSpPr/>
          <p:nvPr/>
        </p:nvSpPr>
        <p:spPr>
          <a:xfrm>
            <a:off x="395536" y="1301491"/>
            <a:ext cx="820891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800" dirty="0"/>
              <a:t>For example if a sensor acts as a publisher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/>
              <a:t>Sensor publishes a </a:t>
            </a:r>
            <a:r>
              <a:rPr lang="en-GB" sz="1800" b="1" dirty="0">
                <a:solidFill>
                  <a:srgbClr val="C00000"/>
                </a:solidFill>
              </a:rPr>
              <a:t>new data to a topic </a:t>
            </a:r>
            <a:r>
              <a:rPr lang="en-GB" sz="1800" dirty="0"/>
              <a:t>(e.g. home/1stfloor/room2) on the MQTT broker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/>
              <a:t>The MQTT broker will </a:t>
            </a:r>
            <a:r>
              <a:rPr lang="en-GB" sz="1800" b="1" dirty="0">
                <a:solidFill>
                  <a:srgbClr val="C00000"/>
                </a:solidFill>
              </a:rPr>
              <a:t>add this message to the topic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/>
              <a:t>Multiple users are subscribers of home/1stfloor/room2 topic and they </a:t>
            </a:r>
            <a:r>
              <a:rPr lang="en-GB" sz="1800" b="1" dirty="0">
                <a:solidFill>
                  <a:srgbClr val="C00000"/>
                </a:solidFill>
              </a:rPr>
              <a:t>will be notified </a:t>
            </a:r>
            <a:r>
              <a:rPr lang="en-GB" sz="1800" dirty="0"/>
              <a:t>about the latest data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B60940-F285-43CC-9328-013D3B840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700" y="3055817"/>
            <a:ext cx="5400600" cy="33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062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A7605-0E96-4502-A9B6-026D037FE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Related activity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EC3CFA-7EA2-4C0C-8991-D51616F3C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2B483-383D-4364-B4DC-431CC8398746}" type="slidenum">
              <a:rPr lang="en-GB" smtClean="0"/>
              <a:pPr/>
              <a:t>9</a:t>
            </a:fld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9FA55C-68D4-4FA8-AA4E-574B3F65B21C}"/>
              </a:ext>
            </a:extLst>
          </p:cNvPr>
          <p:cNvSpPr txBox="1"/>
          <p:nvPr/>
        </p:nvSpPr>
        <p:spPr>
          <a:xfrm>
            <a:off x="825352" y="2044005"/>
            <a:ext cx="76328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/>
              <a:t>Please follow the instructions of Activity 8:</a:t>
            </a:r>
          </a:p>
          <a:p>
            <a:pPr marL="342900" indent="-342900">
              <a:buFontTx/>
              <a:buChar char="-"/>
            </a:pPr>
            <a:r>
              <a:rPr lang="en-GB" sz="1800" dirty="0"/>
              <a:t>Create an IoT-enabled object</a:t>
            </a:r>
          </a:p>
          <a:p>
            <a:pPr marL="342900" indent="-342900">
              <a:buFontTx/>
              <a:buChar char="-"/>
            </a:pPr>
            <a:r>
              <a:rPr lang="en-GB" sz="1800" dirty="0"/>
              <a:t>Register a parameter of this object through MQTT architecture</a:t>
            </a:r>
          </a:p>
          <a:p>
            <a:pPr marL="342900" indent="-342900">
              <a:buFontTx/>
              <a:buChar char="-"/>
            </a:pPr>
            <a:r>
              <a:rPr lang="en-GB" sz="1800" dirty="0"/>
              <a:t>Inform multiple devices around the network the latest status of this parameter</a:t>
            </a:r>
          </a:p>
        </p:txBody>
      </p:sp>
    </p:spTree>
    <p:extLst>
      <p:ext uri="{BB962C8B-B14F-4D97-AF65-F5344CB8AC3E}">
        <p14:creationId xmlns:p14="http://schemas.microsoft.com/office/powerpoint/2010/main" val="2270788108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_Warwick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WM362_Day1 network fundamentals and network layer v0.1 [Compatibility Mode]" id="{F62F5BD0-604F-4BD6-8EEE-2DAA4D4F2D94}" vid="{95377CD6-E59D-4A6B-B37E-398C7C57A740}"/>
    </a:ext>
  </a:ext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M362_Day1 network fundamentals and network layer v0.1 [Compatibility Mode]" id="{F62F5BD0-604F-4BD6-8EEE-2DAA4D4F2D94}" vid="{19BA42D3-23D3-4840-8D35-3AF55667CE7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wmg_2015_widescreen (2)" id="{A47407F2-1662-42C8-8AC1-2A2817D20F95}" vid="{DE102C1B-A0E4-4E97-BE1F-8DC925E08E8B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otebookType xmlns="fa32ac6c-f3a8-448d-9f93-49a748e411a7" xsi:nil="true"/>
    <FolderType xmlns="fa32ac6c-f3a8-448d-9f93-49a748e411a7" xsi:nil="true"/>
    <Teachers xmlns="fa32ac6c-f3a8-448d-9f93-49a748e411a7">
      <UserInfo>
        <DisplayName/>
        <AccountId xsi:nil="true"/>
        <AccountType/>
      </UserInfo>
    </Teachers>
    <Student_Groups xmlns="fa32ac6c-f3a8-448d-9f93-49a748e411a7">
      <UserInfo>
        <DisplayName/>
        <AccountId xsi:nil="true"/>
        <AccountType/>
      </UserInfo>
    </Student_Groups>
    <Invited_Teachers xmlns="fa32ac6c-f3a8-448d-9f93-49a748e411a7" xsi:nil="true"/>
    <Owner xmlns="fa32ac6c-f3a8-448d-9f93-49a748e411a7">
      <UserInfo>
        <DisplayName/>
        <AccountId xsi:nil="true"/>
        <AccountType/>
      </UserInfo>
    </Owner>
    <Invited_Students xmlns="fa32ac6c-f3a8-448d-9f93-49a748e411a7" xsi:nil="true"/>
    <DefaultSectionNames xmlns="fa32ac6c-f3a8-448d-9f93-49a748e411a7" xsi:nil="true"/>
    <Has_Teacher_Only_SectionGroup xmlns="fa32ac6c-f3a8-448d-9f93-49a748e411a7" xsi:nil="true"/>
    <Students xmlns="fa32ac6c-f3a8-448d-9f93-49a748e411a7">
      <UserInfo>
        <DisplayName/>
        <AccountId xsi:nil="true"/>
        <AccountType/>
      </UserInfo>
    </Students>
    <TeamsChannelId xmlns="fa32ac6c-f3a8-448d-9f93-49a748e411a7" xsi:nil="true"/>
    <IsNotebookLocked xmlns="fa32ac6c-f3a8-448d-9f93-49a748e411a7" xsi:nil="true"/>
    <Templates xmlns="fa32ac6c-f3a8-448d-9f93-49a748e411a7" xsi:nil="true"/>
    <AppVersion xmlns="fa32ac6c-f3a8-448d-9f93-49a748e411a7" xsi:nil="true"/>
    <Is_Collaboration_Space_Locked xmlns="fa32ac6c-f3a8-448d-9f93-49a748e411a7" xsi:nil="true"/>
    <Self_Registration_Enabled xmlns="fa32ac6c-f3a8-448d-9f93-49a748e411a7" xsi:nil="true"/>
    <CultureName xmlns="fa32ac6c-f3a8-448d-9f93-49a748e411a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EF68A7CE4192F419E7B6E65B68C1C79" ma:contentTypeVersion="30" ma:contentTypeDescription="Create a new document." ma:contentTypeScope="" ma:versionID="107d5ef49305a113c99df7671ddc869d">
  <xsd:schema xmlns:xsd="http://www.w3.org/2001/XMLSchema" xmlns:xs="http://www.w3.org/2001/XMLSchema" xmlns:p="http://schemas.microsoft.com/office/2006/metadata/properties" xmlns:ns3="fa32ac6c-f3a8-448d-9f93-49a748e411a7" xmlns:ns4="9699d7a1-72e9-4dfc-b1d4-1dba4e0ab503" targetNamespace="http://schemas.microsoft.com/office/2006/metadata/properties" ma:root="true" ma:fieldsID="1bd4d9a16a18647880848df45da5b860" ns3:_="" ns4:_="">
    <xsd:import namespace="fa32ac6c-f3a8-448d-9f93-49a748e411a7"/>
    <xsd:import namespace="9699d7a1-72e9-4dfc-b1d4-1dba4e0ab50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NotebookType" minOccurs="0"/>
                <xsd:element ref="ns3:FolderType" minOccurs="0"/>
                <xsd:element ref="ns3:CultureName" minOccurs="0"/>
                <xsd:element ref="ns3:AppVersion" minOccurs="0"/>
                <xsd:element ref="ns3:TeamsChannelId" minOccurs="0"/>
                <xsd:element ref="ns3:Owner" minOccurs="0"/>
                <xsd:element ref="ns3:DefaultSectionNames" minOccurs="0"/>
                <xsd:element ref="ns3:Templates" minOccurs="0"/>
                <xsd:element ref="ns3:Teachers" minOccurs="0"/>
                <xsd:element ref="ns3:Students" minOccurs="0"/>
                <xsd:element ref="ns3:Student_Groups" minOccurs="0"/>
                <xsd:element ref="ns3:Invited_Teachers" minOccurs="0"/>
                <xsd:element ref="ns3:Invited_Students" minOccurs="0"/>
                <xsd:element ref="ns3:Self_Registration_Enabled" minOccurs="0"/>
                <xsd:element ref="ns3:Has_Teacher_Only_SectionGroup" minOccurs="0"/>
                <xsd:element ref="ns3:Is_Collaboration_Space_Locked" minOccurs="0"/>
                <xsd:element ref="ns3:IsNotebookLocked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32ac6c-f3a8-448d-9f93-49a748e411a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NotebookType" ma:index="14" nillable="true" ma:displayName="Notebook Type" ma:internalName="NotebookType">
      <xsd:simpleType>
        <xsd:restriction base="dms:Text"/>
      </xsd:simpleType>
    </xsd:element>
    <xsd:element name="FolderType" ma:index="15" nillable="true" ma:displayName="Folder Type" ma:internalName="FolderType">
      <xsd:simpleType>
        <xsd:restriction base="dms:Text"/>
      </xsd:simpleType>
    </xsd:element>
    <xsd:element name="CultureName" ma:index="16" nillable="true" ma:displayName="Culture Name" ma:internalName="CultureName">
      <xsd:simpleType>
        <xsd:restriction base="dms:Text"/>
      </xsd:simpleType>
    </xsd:element>
    <xsd:element name="AppVersion" ma:index="17" nillable="true" ma:displayName="App Version" ma:internalName="AppVersion">
      <xsd:simpleType>
        <xsd:restriction base="dms:Text"/>
      </xsd:simpleType>
    </xsd:element>
    <xsd:element name="TeamsChannelId" ma:index="18" nillable="true" ma:displayName="Teams Channel Id" ma:internalName="TeamsChannelId">
      <xsd:simpleType>
        <xsd:restriction base="dms:Text"/>
      </xsd:simpleType>
    </xsd:element>
    <xsd:element name="Owner" ma:index="19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efaultSectionNames" ma:index="20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21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22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23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24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25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6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7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28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29" nillable="true" ma:displayName="Is Collaboration Space Locked" ma:internalName="Is_Collaboration_Space_Locked">
      <xsd:simpleType>
        <xsd:restriction base="dms:Boolean"/>
      </xsd:simpleType>
    </xsd:element>
    <xsd:element name="IsNotebookLocked" ma:index="30" nillable="true" ma:displayName="Is Notebook Locked" ma:internalName="IsNotebookLocked">
      <xsd:simpleType>
        <xsd:restriction base="dms:Boolean"/>
      </xsd:simpleType>
    </xsd:element>
    <xsd:element name="MediaServiceGenerationTime" ma:index="3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3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3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699d7a1-72e9-4dfc-b1d4-1dba4e0ab503" elementFormDefault="qualified">
    <xsd:import namespace="http://schemas.microsoft.com/office/2006/documentManagement/types"/>
    <xsd:import namespace="http://schemas.microsoft.com/office/infopath/2007/PartnerControls"/>
    <xsd:element name="SharedWithUsers" ma:index="3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33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F205654-A919-4EE1-8EE4-D8FDA73AAE7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6A7653C-75C8-4CAA-9519-58A452E9D845}">
  <ds:schemaRefs>
    <ds:schemaRef ds:uri="http://schemas.microsoft.com/office/2006/metadata/properties"/>
    <ds:schemaRef ds:uri="http://schemas.microsoft.com/office/infopath/2007/PartnerControls"/>
    <ds:schemaRef ds:uri="http://www.w3.org/XML/1998/namespace"/>
    <ds:schemaRef ds:uri="9699d7a1-72e9-4dfc-b1d4-1dba4e0ab503"/>
    <ds:schemaRef ds:uri="http://purl.org/dc/dcmitype/"/>
    <ds:schemaRef ds:uri="http://purl.org/dc/terms/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fa32ac6c-f3a8-448d-9f93-49a748e411a7"/>
  </ds:schemaRefs>
</ds:datastoreItem>
</file>

<file path=customXml/itemProps3.xml><?xml version="1.0" encoding="utf-8"?>
<ds:datastoreItem xmlns:ds="http://schemas.openxmlformats.org/officeDocument/2006/customXml" ds:itemID="{DA74815B-C730-4EA7-A7E9-45BB55C7ED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a32ac6c-f3a8-448d-9f93-49a748e411a7"/>
    <ds:schemaRef ds:uri="9699d7a1-72e9-4dfc-b1d4-1dba4e0ab50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 1</Template>
  <TotalTime>11197</TotalTime>
  <Words>521</Words>
  <Application>Microsoft Office PowerPoint</Application>
  <PresentationFormat>On-screen Show (4:3)</PresentationFormat>
  <Paragraphs>68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Times New Roman</vt:lpstr>
      <vt:lpstr>Template_Warwick</vt:lpstr>
      <vt:lpstr>1_Custom Design</vt:lpstr>
      <vt:lpstr>Office Theme</vt:lpstr>
      <vt:lpstr> Communication protocols IoT-related Messaging approaches</vt:lpstr>
      <vt:lpstr>Communication protocols</vt:lpstr>
      <vt:lpstr>HTTP</vt:lpstr>
      <vt:lpstr>HTTP for IoT</vt:lpstr>
      <vt:lpstr>HTTP vs WebSocket</vt:lpstr>
      <vt:lpstr>Related activity</vt:lpstr>
      <vt:lpstr>MQTT</vt:lpstr>
      <vt:lpstr>MQTT in IoT</vt:lpstr>
      <vt:lpstr>Related activity</vt:lpstr>
      <vt:lpstr>End of session</vt:lpstr>
    </vt:vector>
  </TitlesOfParts>
  <Company>WMG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Programming - I</dc:title>
  <dc:creator>Windows User</dc:creator>
  <cp:lastModifiedBy>Seyedebrahimi, Mir</cp:lastModifiedBy>
  <cp:revision>435</cp:revision>
  <cp:lastPrinted>2019-03-11T17:55:28Z</cp:lastPrinted>
  <dcterms:created xsi:type="dcterms:W3CDTF">2017-09-25T09:41:30Z</dcterms:created>
  <dcterms:modified xsi:type="dcterms:W3CDTF">2021-11-25T09:30:06Z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0x010100CEF68A7CE4192F419E7B6E65B68C1C79</vt:lpwstr>
  </property>
</Properties>
</file>