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4" r:id="rId2"/>
    <p:sldId id="385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1" r:id="rId11"/>
    <p:sldId id="293" r:id="rId12"/>
    <p:sldId id="295" r:id="rId13"/>
    <p:sldId id="294" r:id="rId14"/>
    <p:sldId id="296" r:id="rId15"/>
    <p:sldId id="297" r:id="rId16"/>
    <p:sldId id="298" r:id="rId17"/>
    <p:sldId id="299" r:id="rId18"/>
    <p:sldId id="300" r:id="rId19"/>
    <p:sldId id="302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41" r:id="rId47"/>
    <p:sldId id="340" r:id="rId48"/>
    <p:sldId id="386" r:id="rId49"/>
    <p:sldId id="324" r:id="rId50"/>
    <p:sldId id="38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www.w3schools.com/js/js_modules.asp" TargetMode="External"/><Relationship Id="rId7" Type="http://schemas.openxmlformats.org/officeDocument/2006/relationships/image" Target="../media/image56.png"/><Relationship Id="rId2" Type="http://schemas.openxmlformats.org/officeDocument/2006/relationships/hyperlink" Target="https://developer.mozilla.org/es/docs/Web/JavaScript/Guide/Mod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s/docs/Web/JavaScript/Equality_comparisons_and_sameness" TargetMode="External"/><Relationship Id="rId5" Type="http://schemas.openxmlformats.org/officeDocument/2006/relationships/hyperlink" Target="https://developer.mozilla.org/en-US/docs/Glossary/Falsy" TargetMode="External"/><Relationship Id="rId4" Type="http://schemas.openxmlformats.org/officeDocument/2006/relationships/hyperlink" Target="https://developer.mozilla.org/es/docs/Web/JavaScript/Reference/Global_Objects/Objec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sz="4800" dirty="0"/>
              <a:t>Disseny i desenvolupament de jocs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Fem un videojoc Web</a:t>
            </a:r>
          </a:p>
          <a:p>
            <a:r>
              <a:rPr lang="ca-ES" dirty="0"/>
              <a:t>Primera pantalla</a:t>
            </a:r>
          </a:p>
        </p:txBody>
      </p:sp>
    </p:spTree>
    <p:extLst>
      <p:ext uri="{BB962C8B-B14F-4D97-AF65-F5344CB8AC3E}">
        <p14:creationId xmlns:p14="http://schemas.microsoft.com/office/powerpoint/2010/main" val="387927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55A61-0DAF-2B0C-37F8-2BCC3313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988" y="3540154"/>
            <a:ext cx="2885812" cy="1485900"/>
          </a:xfrm>
        </p:spPr>
        <p:txBody>
          <a:bodyPr/>
          <a:lstStyle/>
          <a:p>
            <a:r>
              <a:rPr lang="ca-ES" dirty="0"/>
              <a:t>Redirecció relativa</a:t>
            </a:r>
          </a:p>
          <a:p>
            <a:r>
              <a:rPr lang="ca-ES" dirty="0"/>
              <a:t>Mateixa carpeta</a:t>
            </a:r>
          </a:p>
          <a:p>
            <a:pPr lvl="1"/>
            <a:r>
              <a:rPr lang="ca-ES" sz="2800" b="1" dirty="0">
                <a:solidFill>
                  <a:srgbClr val="0070C0"/>
                </a:solidFill>
              </a:rPr>
              <a:t>index.html</a:t>
            </a:r>
            <a:endParaRPr lang="ca-ES" b="1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A273DA-CC4D-2312-0E59-62206AC1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1" y="2286000"/>
            <a:ext cx="6962775" cy="406717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60BB000-DC30-1BE4-60AF-1B6951B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Element &lt;a&gt;</a:t>
            </a:r>
            <a:endParaRPr lang="en-GB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7DA7070-91ED-CB9D-8836-863D99129267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Redirecció HTML automàtica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Redirecció</a:t>
            </a:r>
            <a:r>
              <a:rPr lang="ca-ES" sz="1400" b="1" dirty="0">
                <a:solidFill>
                  <a:srgbClr val="0070C0"/>
                </a:solidFill>
              </a:rPr>
              <a:t> HTML manual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2588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A6D050-05FB-922F-554B-D71383F9E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3200" b="1" dirty="0"/>
              <a:t>Mantenint Historial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062DCC1-62E2-525A-3BF8-915DB0558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sz="3200" b="1" dirty="0"/>
              <a:t>Sense mantenir Historial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310B21A-3BB6-394F-EACD-A3CB04C1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Redirecció JavaScript</a:t>
            </a:r>
            <a:endParaRPr lang="en-GB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2DCFBF9-C1B1-A5CA-793D-28356E355C99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Redirecció HTML automàtica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Redirecció HTML manual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Redirecció</a:t>
            </a:r>
            <a:r>
              <a:rPr lang="ca-ES" sz="1400" b="1" dirty="0">
                <a:solidFill>
                  <a:srgbClr val="0070C0"/>
                </a:solidFill>
              </a:rPr>
              <a:t> JavaScript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27CA054-787B-297D-C1FF-765B5018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3545654"/>
            <a:ext cx="5498939" cy="4443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96A7BFC-8ED2-179A-33E6-583C23F22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1" y="4243403"/>
            <a:ext cx="5498939" cy="45145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948404D-BB01-5EB4-14ED-DB74CE3C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92" y="3545654"/>
            <a:ext cx="5498939" cy="4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0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9FD32-3B78-02AF-CB93-C88E4CA3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D6D855-453D-3B27-4379-3E76966E4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3200" b="1" dirty="0"/>
              <a:t>Automàtic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CD1984D-D33A-00FD-69D6-5FC92C4DD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sz="3200" b="1" dirty="0"/>
              <a:t>Lligat a un botó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C777765-4F01-D28F-48A2-FA2A91DE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Redirecció JavaScript</a:t>
            </a:r>
            <a:endParaRPr lang="en-GB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688978F-2F68-BE57-2054-4487100FB043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Redirecció HTML automàtica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Redirecció HTML manual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Redirecció</a:t>
            </a:r>
            <a:r>
              <a:rPr lang="ca-ES" sz="1400" b="1" dirty="0">
                <a:solidFill>
                  <a:srgbClr val="0070C0"/>
                </a:solidFill>
              </a:rPr>
              <a:t> JavaScript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C9295-A1C6-6019-BE9F-0A1158B6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190" y="3929341"/>
            <a:ext cx="6077514" cy="15139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EEF335-0890-0024-E06B-5EB7BC24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7" y="3929341"/>
            <a:ext cx="5249847" cy="8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3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D50E2FF-7D77-C59C-1F76-1338B531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b="1" dirty="0"/>
              <a:t>On</a:t>
            </a:r>
            <a:r>
              <a:rPr lang="ca-ES" dirty="0"/>
              <a:t> crearíeu el nou </a:t>
            </a:r>
            <a:r>
              <a:rPr lang="ca-ES" sz="2800" b="1" dirty="0"/>
              <a:t>HTML</a:t>
            </a:r>
            <a:r>
              <a:rPr lang="ca-ES" dirty="0"/>
              <a:t> de la partida?</a:t>
            </a:r>
          </a:p>
          <a:p>
            <a:pPr lvl="1"/>
            <a:r>
              <a:rPr lang="ca-ES" sz="2800" b="1" dirty="0"/>
              <a:t>Nom</a:t>
            </a:r>
            <a:r>
              <a:rPr lang="ca-ES" dirty="0"/>
              <a:t>?</a:t>
            </a:r>
          </a:p>
          <a:p>
            <a:r>
              <a:rPr lang="ca-ES" sz="2800" b="1" dirty="0"/>
              <a:t>Com</a:t>
            </a:r>
            <a:r>
              <a:rPr lang="ca-ES" dirty="0"/>
              <a:t> faríeu la </a:t>
            </a:r>
            <a:r>
              <a:rPr lang="ca-ES" sz="2800" b="1" dirty="0"/>
              <a:t>redirecció</a:t>
            </a:r>
            <a:r>
              <a:rPr lang="ca-ES" dirty="0"/>
              <a:t> des del menú?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1006E-3101-3442-DCD9-9E52DC3D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dirty="0">
                <a:solidFill>
                  <a:schemeClr val="tx1"/>
                </a:solidFill>
              </a:rPr>
              <a:t>Anem a la partida</a:t>
            </a:r>
            <a:endParaRPr lang="en-GB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EC7717A-AA7C-927E-AE12-5A0013B89A05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11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AAEDA750-7489-19EC-7819-021A8A6E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38" y="3544231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6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134FE-9486-E3AB-16FD-C22D85BE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163424" cy="1485900"/>
          </a:xfrm>
        </p:spPr>
        <p:txBody>
          <a:bodyPr/>
          <a:lstStyle/>
          <a:p>
            <a:r>
              <a:rPr lang="ca-ES" dirty="0">
                <a:solidFill>
                  <a:schemeClr val="tx1"/>
                </a:solidFill>
              </a:rPr>
              <a:t>Anem a la partida</a:t>
            </a:r>
            <a:endParaRPr lang="ca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94EA73-54C8-2C6A-0800-1864B0AB1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41" y="2618340"/>
            <a:ext cx="6930617" cy="35538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F49001-7647-800A-42F2-CF12F427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24" y="2607941"/>
            <a:ext cx="2762250" cy="250507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401C57F-EB5B-2223-CC41-56890C8AA4EF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6515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93EE1-5357-6337-20E9-787F4516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Creem les cartes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13B02-2B6E-1202-1AD5-A61FA0CC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Afegir els </a:t>
            </a:r>
            <a:r>
              <a:rPr lang="ca-ES" sz="3200" b="1" dirty="0"/>
              <a:t>recursos</a:t>
            </a:r>
            <a:r>
              <a:rPr lang="ca-ES" dirty="0"/>
              <a:t> al repositori</a:t>
            </a:r>
          </a:p>
          <a:p>
            <a:r>
              <a:rPr lang="ca-ES" dirty="0"/>
              <a:t>Afegir les </a:t>
            </a:r>
            <a:r>
              <a:rPr lang="ca-ES" sz="3200" b="1" dirty="0"/>
              <a:t>imatges</a:t>
            </a:r>
            <a:r>
              <a:rPr lang="ca-ES" dirty="0"/>
              <a:t> al </a:t>
            </a:r>
            <a:r>
              <a:rPr lang="ca-ES" sz="3200" b="1" dirty="0"/>
              <a:t>HTML</a:t>
            </a:r>
            <a:endParaRPr lang="ca-ES" b="1" dirty="0"/>
          </a:p>
          <a:p>
            <a:r>
              <a:rPr lang="ca-ES" sz="3200" b="1" dirty="0"/>
              <a:t>Vincular</a:t>
            </a:r>
            <a:r>
              <a:rPr lang="ca-ES" dirty="0"/>
              <a:t> els clics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6DF5C05-9391-F5DC-A43C-00637FFECD39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400" dirty="0">
                <a:solidFill>
                  <a:srgbClr val="0070C0"/>
                </a:solidFill>
              </a:rPr>
              <a:t>Creació estàtica de les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600" b="1" dirty="0">
                <a:solidFill>
                  <a:srgbClr val="0070C0"/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8715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796EE-8ED2-9A12-6D3C-66B5FEFC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EA96B-2F5E-2884-2BB8-D4D02A55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Creem les cartes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DFA202C-9C32-A65F-2014-60DE10D5B34F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400" dirty="0">
                <a:solidFill>
                  <a:srgbClr val="0070C0"/>
                </a:solidFill>
              </a:rPr>
              <a:t>Creació estàtica de les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600" b="1" dirty="0">
                <a:solidFill>
                  <a:srgbClr val="0070C0"/>
                </a:solidFill>
              </a:rPr>
              <a:t>cartes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Afegir els </a:t>
            </a:r>
            <a:r>
              <a:rPr lang="ca-ES" sz="1400" b="1" dirty="0">
                <a:solidFill>
                  <a:srgbClr val="0070C0"/>
                </a:solidFill>
              </a:rPr>
              <a:t>recursos </a:t>
            </a:r>
            <a:r>
              <a:rPr lang="ca-ES" sz="1200" dirty="0">
                <a:solidFill>
                  <a:srgbClr val="0070C0"/>
                </a:solidFill>
              </a:rPr>
              <a:t>al repositori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6A3D7F8-4441-6CF5-A019-9924D4528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20"/>
          <a:stretch/>
        </p:blipFill>
        <p:spPr>
          <a:xfrm>
            <a:off x="2690812" y="2171700"/>
            <a:ext cx="6810375" cy="1184028"/>
          </a:xfr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D4CFAC0-CA4E-56C0-7465-7C5B845BBB3D}"/>
              </a:ext>
            </a:extLst>
          </p:cNvPr>
          <p:cNvSpPr txBox="1">
            <a:spLocks/>
          </p:cNvSpPr>
          <p:nvPr/>
        </p:nvSpPr>
        <p:spPr>
          <a:xfrm>
            <a:off x="1371600" y="3657600"/>
            <a:ext cx="9601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4400" b="1" dirty="0"/>
              <a:t>On</a:t>
            </a:r>
            <a:r>
              <a:rPr lang="ca-ES" dirty="0"/>
              <a:t> aniran?</a:t>
            </a:r>
          </a:p>
          <a:p>
            <a:r>
              <a:rPr lang="ca-ES" sz="4400" b="1" dirty="0"/>
              <a:t>PNG</a:t>
            </a:r>
            <a:r>
              <a:rPr lang="ca-ES" dirty="0"/>
              <a:t> és correcte?</a:t>
            </a:r>
            <a:endParaRPr lang="ca-ES" b="1" dirty="0"/>
          </a:p>
        </p:txBody>
      </p:sp>
      <p:pic>
        <p:nvPicPr>
          <p:cNvPr id="10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76C60E77-DB25-DC9B-23F2-BB918711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38" y="3544231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1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C109-EF4A-4FD5-ADBF-25A9EBA43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D2CCB-7790-3841-32CB-FBD8D076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Creem les cartes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7245B01-460A-83AF-C0EE-5C10552A4E04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400" dirty="0">
                <a:solidFill>
                  <a:srgbClr val="0070C0"/>
                </a:solidFill>
              </a:rPr>
              <a:t>Creació estàtica de les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600" b="1" dirty="0">
                <a:solidFill>
                  <a:srgbClr val="0070C0"/>
                </a:solidFill>
              </a:rPr>
              <a:t>cartes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Afegir els </a:t>
            </a:r>
            <a:r>
              <a:rPr lang="ca-ES" sz="1400" b="1" dirty="0">
                <a:solidFill>
                  <a:srgbClr val="0070C0"/>
                </a:solidFill>
              </a:rPr>
              <a:t>recursos </a:t>
            </a:r>
            <a:r>
              <a:rPr lang="ca-ES" sz="1200" dirty="0">
                <a:solidFill>
                  <a:srgbClr val="0070C0"/>
                </a:solidFill>
              </a:rPr>
              <a:t>al repositori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DB7EA55-AA18-C203-C412-F29656BB6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20"/>
          <a:stretch/>
        </p:blipFill>
        <p:spPr>
          <a:xfrm>
            <a:off x="4125328" y="4948990"/>
            <a:ext cx="6810375" cy="1184028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F7A1C-9819-7838-C262-A62D84A46B9C}"/>
              </a:ext>
            </a:extLst>
          </p:cNvPr>
          <p:cNvSpPr txBox="1">
            <a:spLocks/>
          </p:cNvSpPr>
          <p:nvPr/>
        </p:nvSpPr>
        <p:spPr>
          <a:xfrm>
            <a:off x="4125328" y="2063692"/>
            <a:ext cx="4053938" cy="2470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sz="3800" b="1" dirty="0"/>
              <a:t>Carrega d’una imatge</a:t>
            </a:r>
          </a:p>
          <a:p>
            <a:r>
              <a:rPr lang="ca-ES" sz="1400" dirty="0"/>
              <a:t>JPEG</a:t>
            </a:r>
          </a:p>
          <a:p>
            <a:r>
              <a:rPr lang="ca-ES" sz="2800" b="1" dirty="0">
                <a:solidFill>
                  <a:srgbClr val="0070C0"/>
                </a:solidFill>
              </a:rPr>
              <a:t>PNG</a:t>
            </a:r>
            <a:r>
              <a:rPr lang="ca-ES" sz="1400" b="1" dirty="0">
                <a:solidFill>
                  <a:schemeClr val="tx1"/>
                </a:solidFill>
              </a:rPr>
              <a:t> Per jocs</a:t>
            </a:r>
          </a:p>
          <a:p>
            <a:r>
              <a:rPr lang="ca-ES" sz="1400" dirty="0">
                <a:solidFill>
                  <a:schemeClr val="tx1"/>
                </a:solidFill>
              </a:rPr>
              <a:t>GIF</a:t>
            </a:r>
          </a:p>
          <a:p>
            <a:r>
              <a:rPr lang="ca-ES" sz="1400" b="1" dirty="0">
                <a:solidFill>
                  <a:srgbClr val="00B050"/>
                </a:solidFill>
              </a:rPr>
              <a:t>WEBP</a:t>
            </a:r>
          </a:p>
          <a:p>
            <a:r>
              <a:rPr lang="ca-ES" sz="1400" b="1" dirty="0">
                <a:solidFill>
                  <a:srgbClr val="00B050"/>
                </a:solidFill>
              </a:rPr>
              <a:t>SVG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E24130-065D-CF49-8C18-C4EDD779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55" y="1590675"/>
            <a:ext cx="29908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3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BE5C-1BAA-739E-693E-621B4BE1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94D07-205D-36CF-E374-C7C17649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Creem les cartes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8171994-DFDC-FE61-82F9-AC26537B67C7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400" dirty="0">
                <a:solidFill>
                  <a:srgbClr val="0070C0"/>
                </a:solidFill>
              </a:rPr>
              <a:t>Creació estàtica de les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600" b="1" dirty="0">
                <a:solidFill>
                  <a:srgbClr val="0070C0"/>
                </a:solidFill>
              </a:rPr>
              <a:t>cartes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Afegir els recursos al repositori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Afegir les </a:t>
            </a:r>
            <a:r>
              <a:rPr lang="ca-ES" sz="1400" b="1" dirty="0">
                <a:solidFill>
                  <a:srgbClr val="0070C0"/>
                </a:solidFill>
              </a:rPr>
              <a:t>imatges</a:t>
            </a:r>
            <a:r>
              <a:rPr lang="ca-ES" sz="1200" dirty="0">
                <a:solidFill>
                  <a:srgbClr val="0070C0"/>
                </a:solidFill>
              </a:rPr>
              <a:t> al </a:t>
            </a:r>
            <a:r>
              <a:rPr lang="ca-ES" sz="1400" b="1" dirty="0">
                <a:solidFill>
                  <a:srgbClr val="0070C0"/>
                </a:solidFill>
              </a:rPr>
              <a:t>HTML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FAA1891-CF54-C9B4-F937-5730C3543D9E}"/>
              </a:ext>
            </a:extLst>
          </p:cNvPr>
          <p:cNvSpPr txBox="1">
            <a:spLocks/>
          </p:cNvSpPr>
          <p:nvPr/>
        </p:nvSpPr>
        <p:spPr>
          <a:xfrm>
            <a:off x="1371600" y="5025006"/>
            <a:ext cx="9601200" cy="156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4400" b="1" dirty="0"/>
              <a:t>On</a:t>
            </a:r>
            <a:r>
              <a:rPr lang="ca-ES" dirty="0"/>
              <a:t> anirien les cartes?</a:t>
            </a:r>
          </a:p>
          <a:p>
            <a:r>
              <a:rPr lang="ca-ES" sz="4400" b="1" dirty="0"/>
              <a:t>Quin</a:t>
            </a:r>
            <a:r>
              <a:rPr lang="ca-ES" dirty="0"/>
              <a:t> element faríeu servir?</a:t>
            </a:r>
            <a:endParaRPr lang="ca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B47739-BE0A-F68E-DE41-2F406257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36" y="1570882"/>
            <a:ext cx="6515100" cy="3390900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5F4080-7C06-FDC3-7F68-8A7A0B798628}"/>
              </a:ext>
            </a:extLst>
          </p:cNvPr>
          <p:cNvSpPr txBox="1">
            <a:spLocks/>
          </p:cNvSpPr>
          <p:nvPr/>
        </p:nvSpPr>
        <p:spPr>
          <a:xfrm>
            <a:off x="7886700" y="1570882"/>
            <a:ext cx="3607393" cy="223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dirty="0"/>
              <a:t>Volem </a:t>
            </a:r>
            <a:r>
              <a:rPr lang="ca-ES" sz="4800" b="1" dirty="0"/>
              <a:t>2</a:t>
            </a:r>
            <a:r>
              <a:rPr lang="ca-ES" dirty="0"/>
              <a:t> </a:t>
            </a:r>
            <a:r>
              <a:rPr lang="ca-ES" sz="4800" b="1" dirty="0"/>
              <a:t>parelles</a:t>
            </a:r>
            <a:r>
              <a:rPr lang="ca-ES" dirty="0"/>
              <a:t> de cartes</a:t>
            </a:r>
          </a:p>
          <a:p>
            <a:pPr lvl="1"/>
            <a:r>
              <a:rPr lang="ca-ES" dirty="0"/>
              <a:t>2 Cercles Taronges</a:t>
            </a:r>
          </a:p>
          <a:p>
            <a:pPr lvl="1"/>
            <a:r>
              <a:rPr lang="ca-ES" dirty="0"/>
              <a:t>2 Cercles Blaus</a:t>
            </a:r>
          </a:p>
        </p:txBody>
      </p:sp>
      <p:pic>
        <p:nvPicPr>
          <p:cNvPr id="12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1DD33BA8-C154-24C7-5CA9-A03ACC1E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96" y="2717744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Marcador de contenido 7">
            <a:extLst>
              <a:ext uri="{FF2B5EF4-FFF2-40B4-BE49-F238E27FC236}">
                <a16:creationId xmlns:a16="http://schemas.microsoft.com/office/drawing/2014/main" id="{90201902-F8F7-0FFF-3277-0F9DD584D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2120"/>
          <a:stretch/>
        </p:blipFill>
        <p:spPr>
          <a:xfrm>
            <a:off x="5734228" y="5518935"/>
            <a:ext cx="6345476" cy="1103202"/>
          </a:xfrm>
        </p:spPr>
      </p:pic>
    </p:spTree>
    <p:extLst>
      <p:ext uri="{BB962C8B-B14F-4D97-AF65-F5344CB8AC3E}">
        <p14:creationId xmlns:p14="http://schemas.microsoft.com/office/powerpoint/2010/main" val="328273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81F8-889C-73EA-760E-E2ABAC30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DADC0-4BDB-D57C-CAA6-9DB59D22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Creem les cartes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85C375C-A58A-E5F5-D112-08B8FD01A4CC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400" dirty="0">
                <a:solidFill>
                  <a:srgbClr val="0070C0"/>
                </a:solidFill>
              </a:rPr>
              <a:t>Creació estàtica de les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600" b="1" dirty="0">
                <a:solidFill>
                  <a:srgbClr val="0070C0"/>
                </a:solidFill>
              </a:rPr>
              <a:t>cartes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Afegir els recursos al repositori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Afegir les </a:t>
            </a:r>
            <a:r>
              <a:rPr lang="ca-ES" sz="1400" b="1" dirty="0">
                <a:solidFill>
                  <a:srgbClr val="0070C0"/>
                </a:solidFill>
              </a:rPr>
              <a:t>imatges</a:t>
            </a:r>
            <a:r>
              <a:rPr lang="ca-ES" sz="1200" dirty="0">
                <a:solidFill>
                  <a:srgbClr val="0070C0"/>
                </a:solidFill>
              </a:rPr>
              <a:t> al </a:t>
            </a:r>
            <a:r>
              <a:rPr lang="ca-ES" sz="1400" b="1" dirty="0">
                <a:solidFill>
                  <a:srgbClr val="0070C0"/>
                </a:solidFill>
              </a:rPr>
              <a:t>HTML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67005C7-CB03-08A8-0600-7D8C98F4E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192" y="1909011"/>
            <a:ext cx="7151615" cy="4660339"/>
          </a:xfrm>
        </p:spPr>
      </p:pic>
    </p:spTree>
    <p:extLst>
      <p:ext uri="{BB962C8B-B14F-4D97-AF65-F5344CB8AC3E}">
        <p14:creationId xmlns:p14="http://schemas.microsoft.com/office/powerpoint/2010/main" val="97268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F9177-5935-080E-8D8C-7851AC0B0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F8A46-D1FE-B84D-A58F-90A744B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On ho havíem deixat?</a:t>
            </a:r>
            <a:br>
              <a:rPr lang="ca-ES" dirty="0"/>
            </a:br>
            <a:r>
              <a:rPr lang="ca-ES" dirty="0"/>
              <a:t>Menú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B26573-2155-C9A5-98CE-3A0C87A1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33625"/>
            <a:ext cx="4543425" cy="3838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288526-D364-6EDF-328F-C0CD2B94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2333625"/>
            <a:ext cx="4791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1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F3361-CF2B-8F1F-4564-914689CD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6B9E2-952C-05C4-1B5B-B83F33E0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Creem les cartes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7F7259F-F227-3C57-79D0-1140D2338257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400" dirty="0">
                <a:solidFill>
                  <a:srgbClr val="0070C0"/>
                </a:solidFill>
              </a:rPr>
              <a:t>Creació estàtica de les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600" b="1" dirty="0">
                <a:solidFill>
                  <a:srgbClr val="0070C0"/>
                </a:solidFill>
              </a:rPr>
              <a:t>cartes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Afegir els recursos al repositori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Afegir les imatges al HTML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Vincular</a:t>
            </a:r>
            <a:r>
              <a:rPr lang="ca-ES" sz="1200" dirty="0">
                <a:solidFill>
                  <a:srgbClr val="0070C0"/>
                </a:solidFill>
              </a:rPr>
              <a:t> els clics</a:t>
            </a:r>
            <a:endParaRPr lang="ca-ES" sz="1200" b="1" dirty="0">
              <a:solidFill>
                <a:srgbClr val="0070C0"/>
              </a:solidFill>
            </a:endParaRP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531ED9-4F66-A3C3-24C3-DFC32B23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74859" cy="3581400"/>
          </a:xfrm>
        </p:spPr>
        <p:txBody>
          <a:bodyPr/>
          <a:lstStyle/>
          <a:p>
            <a:r>
              <a:rPr lang="ca-ES" sz="4800" b="1" dirty="0"/>
              <a:t>Com</a:t>
            </a:r>
            <a:r>
              <a:rPr lang="ca-ES" dirty="0"/>
              <a:t> vincularíeu els clics si tenim aquest HTML com a base?</a:t>
            </a:r>
          </a:p>
          <a:p>
            <a:pPr marL="530352" lvl="1" indent="0">
              <a:buNone/>
            </a:pPr>
            <a:r>
              <a:rPr lang="ca-ES" b="1" dirty="0">
                <a:solidFill>
                  <a:srgbClr val="C00000"/>
                </a:solidFill>
              </a:rPr>
              <a:t>No podem tocar res del BODY</a:t>
            </a:r>
          </a:p>
        </p:txBody>
      </p:sp>
      <p:pic>
        <p:nvPicPr>
          <p:cNvPr id="6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D547CA10-3F0F-6D24-6FF4-D18BD7DF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34749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356409B-DF5D-B532-B9F2-1B67FB0E7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092" y="2312565"/>
            <a:ext cx="6469908" cy="36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EC86-BCFB-6C6F-FCEA-0D70B5A9E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2B0D-0FAA-6F40-DD26-8362D8AE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Creem les cartes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516FA89-CB0A-C310-ABEB-6CA881572390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400" dirty="0">
                <a:solidFill>
                  <a:srgbClr val="0070C0"/>
                </a:solidFill>
              </a:rPr>
              <a:t>Creació estàtica de les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600" b="1" dirty="0">
                <a:solidFill>
                  <a:srgbClr val="0070C0"/>
                </a:solidFill>
              </a:rPr>
              <a:t>cartes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Afegir els recursos al repositori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Afegir les imatges al HTML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Vincular</a:t>
            </a:r>
            <a:r>
              <a:rPr lang="ca-ES" sz="1200" dirty="0">
                <a:solidFill>
                  <a:srgbClr val="0070C0"/>
                </a:solidFill>
              </a:rPr>
              <a:t> els clics</a:t>
            </a:r>
            <a:endParaRPr lang="ca-ES" sz="1200" b="1" dirty="0">
              <a:solidFill>
                <a:srgbClr val="0070C0"/>
              </a:solidFill>
            </a:endParaRP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A9B83B0-48A9-F1BE-9790-9101FC3F1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3"/>
          <a:stretch/>
        </p:blipFill>
        <p:spPr>
          <a:xfrm>
            <a:off x="529670" y="1458682"/>
            <a:ext cx="1570425" cy="22707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A5483-4453-736A-D8D6-AA91C702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76" y="3016660"/>
            <a:ext cx="5305075" cy="318184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89A125A-579F-26C7-FBA0-146F23268EE8}"/>
              </a:ext>
            </a:extLst>
          </p:cNvPr>
          <p:cNvSpPr txBox="1"/>
          <p:nvPr/>
        </p:nvSpPr>
        <p:spPr>
          <a:xfrm>
            <a:off x="1711640" y="6256574"/>
            <a:ext cx="4384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2000" dirty="0"/>
              <a:t>Events </a:t>
            </a:r>
            <a:r>
              <a:rPr lang="ca-ES" sz="2800" b="1" dirty="0"/>
              <a:t>vinculats</a:t>
            </a:r>
            <a:r>
              <a:rPr lang="ca-ES" sz="2000" dirty="0"/>
              <a:t> a </a:t>
            </a:r>
            <a:r>
              <a:rPr lang="ca-ES" sz="2800" b="1" dirty="0">
                <a:solidFill>
                  <a:srgbClr val="0070C0"/>
                </a:solidFill>
              </a:rPr>
              <a:t>JavaScript</a:t>
            </a:r>
            <a:endParaRPr lang="ca-ES" sz="2000" b="1" dirty="0">
              <a:solidFill>
                <a:srgbClr val="0070C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F6EF99A-1BC4-0749-5E52-603272753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16" b="51715"/>
          <a:stretch/>
        </p:blipFill>
        <p:spPr>
          <a:xfrm>
            <a:off x="4875123" y="2057400"/>
            <a:ext cx="860333" cy="124466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CFFE09C-2370-C5F8-B20A-8DC92689C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821" y="3016660"/>
            <a:ext cx="4464883" cy="3798156"/>
          </a:xfrm>
          <a:prstGeom prst="rect">
            <a:avLst/>
          </a:prstGeom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E3A7A80-6BCF-0F60-2D30-451589701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9" t="25946" r="-1490" b="25132"/>
          <a:stretch/>
        </p:blipFill>
        <p:spPr bwMode="auto">
          <a:xfrm>
            <a:off x="11040531" y="1909011"/>
            <a:ext cx="925403" cy="12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00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582C-0F41-F7AB-5E07-ED436307A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665E5-A879-A005-3E9F-9F2E8360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Lògica del joc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C61E2-B4B7-ADF2-9983-9C20F6F3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b="1" dirty="0"/>
              <a:t>Objectes</a:t>
            </a:r>
            <a:r>
              <a:rPr lang="ca-ES" dirty="0"/>
              <a:t> JavaScript</a:t>
            </a:r>
          </a:p>
          <a:p>
            <a:r>
              <a:rPr lang="ca-ES" sz="2800" b="1" dirty="0"/>
              <a:t>Comunicació</a:t>
            </a:r>
            <a:r>
              <a:rPr lang="ca-ES" dirty="0"/>
              <a:t> entre JavaScript</a:t>
            </a:r>
          </a:p>
          <a:p>
            <a:r>
              <a:rPr lang="ca-ES" sz="2800" b="1" dirty="0"/>
              <a:t>Igualtat</a:t>
            </a:r>
            <a:r>
              <a:rPr lang="ca-ES" dirty="0"/>
              <a:t> i </a:t>
            </a:r>
            <a:r>
              <a:rPr lang="ca-ES" sz="2800" b="1" dirty="0"/>
              <a:t>equivalència</a:t>
            </a:r>
            <a:endParaRPr lang="ca-ES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D650394-F1C0-10A4-669A-9CC3D2506C0E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5122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B5C0C-E148-8748-A225-F003FC1C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dirty="0"/>
            </a:br>
            <a:r>
              <a:rPr lang="ca-ES" dirty="0"/>
              <a:t>Creació d’objectes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DD78A04-F555-4427-6DE0-B04BC776C8AD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Objectes a JavaScript</a:t>
            </a:r>
          </a:p>
          <a:p>
            <a:pPr lvl="1"/>
            <a:endParaRPr lang="ca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B16BB4C-6C4F-CEE5-DC81-A74BC094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ca-ES" dirty="0"/>
              <a:t>Existeixen diferents </a:t>
            </a:r>
            <a:r>
              <a:rPr lang="ca-ES" sz="2800" b="1" dirty="0"/>
              <a:t>maneres</a:t>
            </a:r>
            <a:r>
              <a:rPr lang="ca-ES" dirty="0"/>
              <a:t> per crear objectes</a:t>
            </a:r>
          </a:p>
          <a:p>
            <a:pPr lvl="1"/>
            <a:r>
              <a:rPr lang="ca-ES" sz="3200" b="1" dirty="0"/>
              <a:t>Objecte Literal</a:t>
            </a:r>
            <a:endParaRPr lang="ca-ES" b="1" dirty="0"/>
          </a:p>
          <a:p>
            <a:pPr lvl="1"/>
            <a:r>
              <a:rPr lang="ca-ES" dirty="0"/>
              <a:t>Funció </a:t>
            </a:r>
            <a:r>
              <a:rPr lang="ca-ES" sz="3200" b="1" dirty="0"/>
              <a:t>create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54435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616F3-2BF0-31CA-7EBB-CC05FDEBE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20E63-274F-C919-BEED-0B75C54D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dirty="0"/>
            </a:br>
            <a:r>
              <a:rPr lang="ca-ES" dirty="0"/>
              <a:t>Objecte Literal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EC7F4D4-6844-2DB3-E3A6-4116077D19E1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Objectes a JavaScript</a:t>
            </a:r>
          </a:p>
          <a:p>
            <a:pPr lvl="1"/>
            <a:endParaRPr lang="ca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179FAB5-AF68-FFD9-993C-5B33F0B9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ca-ES" dirty="0"/>
              <a:t>L’objecte es descriu definint les seves propietats com a </a:t>
            </a:r>
            <a:r>
              <a:rPr lang="ca-ES" sz="3600" b="1" dirty="0"/>
              <a:t>“</a:t>
            </a:r>
            <a:r>
              <a:rPr lang="ca-ES" sz="3600" b="1" dirty="0" err="1"/>
              <a:t>key</a:t>
            </a:r>
            <a:r>
              <a:rPr lang="ca-ES" sz="3600" b="1" dirty="0"/>
              <a:t>”: </a:t>
            </a:r>
            <a:r>
              <a:rPr lang="ca-ES" sz="3600" b="1" dirty="0" err="1"/>
              <a:t>value</a:t>
            </a:r>
            <a:r>
              <a:rPr lang="ca-ES" sz="3600" b="1" dirty="0"/>
              <a:t> </a:t>
            </a:r>
            <a:r>
              <a:rPr lang="ca-ES" dirty="0"/>
              <a:t>entre </a:t>
            </a:r>
            <a:r>
              <a:rPr lang="ca-ES" sz="3600" b="1" dirty="0"/>
              <a:t>{ }</a:t>
            </a:r>
            <a:r>
              <a:rPr lang="ca-ES" dirty="0"/>
              <a:t> i separades per comes</a:t>
            </a:r>
          </a:p>
          <a:p>
            <a:r>
              <a:rPr lang="ca-ES" sz="3600" b="1" dirty="0" err="1"/>
              <a:t>Key</a:t>
            </a:r>
            <a:r>
              <a:rPr lang="ca-ES" sz="3600" dirty="0"/>
              <a:t> </a:t>
            </a:r>
            <a:r>
              <a:rPr lang="ca-ES" dirty="0"/>
              <a:t>és un </a:t>
            </a:r>
            <a:r>
              <a:rPr lang="ca-ES" sz="3200" b="1" dirty="0" err="1"/>
              <a:t>String</a:t>
            </a:r>
            <a:r>
              <a:rPr lang="ca-ES" sz="3200" dirty="0"/>
              <a:t> </a:t>
            </a:r>
            <a:r>
              <a:rPr lang="ca-ES" dirty="0"/>
              <a:t>i pot contenir caràcters especials</a:t>
            </a:r>
          </a:p>
          <a:p>
            <a:r>
              <a:rPr lang="ca-ES" dirty="0"/>
              <a:t>S’</a:t>
            </a:r>
            <a:r>
              <a:rPr lang="ca-ES" sz="2800" b="1" dirty="0"/>
              <a:t>assignen</a:t>
            </a:r>
            <a:r>
              <a:rPr lang="ca-ES" dirty="0"/>
              <a:t> sempre per </a:t>
            </a:r>
            <a:r>
              <a:rPr lang="ca-ES" sz="2800" b="1" dirty="0"/>
              <a:t>referència</a:t>
            </a:r>
            <a:endParaRPr lang="ca-ES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82FE9DD-CC33-AE4A-1C41-19401F31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04" y="4389019"/>
            <a:ext cx="4610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1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646D5-C09C-BAE2-FA80-0FDD56DD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94E25-087A-4563-2A1D-39077D59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Objecte Literal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A760065-341C-656B-1F13-6FFF25CEE6C7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Objectes a JavaScript</a:t>
            </a:r>
          </a:p>
          <a:p>
            <a:pPr lvl="1"/>
            <a:endParaRPr lang="ca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2AD314D-1E7B-CF52-8F38-53567D8CB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312" y="2995612"/>
            <a:ext cx="3533775" cy="2162175"/>
          </a:xfrm>
        </p:spPr>
      </p:pic>
      <p:pic>
        <p:nvPicPr>
          <p:cNvPr id="9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22DF0CEC-EC3C-D298-BD84-0805CDEB2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38" y="3603308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24871-E23F-76E6-FC74-DF7233F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28891-EAB3-F3D1-6493-91288016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Objecte Literal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2F7F752-CD7E-F68E-F3A8-49D98D3AAC8B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Objectes a JavaScript</a:t>
            </a:r>
          </a:p>
          <a:p>
            <a:pPr lvl="1"/>
            <a:endParaRPr lang="ca-ES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49FF7E6-D371-2671-7CA1-AE3DB4801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62" y="2990850"/>
            <a:ext cx="4181475" cy="2171700"/>
          </a:xfrm>
        </p:spPr>
      </p:pic>
    </p:spTree>
    <p:extLst>
      <p:ext uri="{BB962C8B-B14F-4D97-AF65-F5344CB8AC3E}">
        <p14:creationId xmlns:p14="http://schemas.microsoft.com/office/powerpoint/2010/main" val="194746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8A621-4481-E9AA-6FCC-CD773182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DCAE2-444B-6B1E-F049-D419292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>
            <a:normAutofit/>
          </a:bodyPr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dirty="0"/>
            </a:br>
            <a:r>
              <a:rPr lang="ca-ES" dirty="0"/>
              <a:t>Constructor còpia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45AA6FA-20AD-9E23-8CCF-AE0F43759499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Objectes a JavaScript</a:t>
            </a:r>
          </a:p>
          <a:p>
            <a:pPr lvl="1"/>
            <a:endParaRPr lang="ca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5CA59BC-CEFC-6791-CFB8-4CADF58E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 err="1">
                <a:solidFill>
                  <a:srgbClr val="0070C0"/>
                </a:solidFill>
              </a:rPr>
              <a:t>Object.create</a:t>
            </a:r>
            <a:r>
              <a:rPr lang="en-GB" sz="4000" b="1" dirty="0">
                <a:solidFill>
                  <a:srgbClr val="0070C0"/>
                </a:solidFill>
              </a:rPr>
              <a:t>(prototype)</a:t>
            </a:r>
          </a:p>
          <a:p>
            <a:pPr lvl="1"/>
            <a:endParaRPr lang="ca-ES" dirty="0"/>
          </a:p>
          <a:p>
            <a:pPr lvl="1"/>
            <a:r>
              <a:rPr lang="ca-ES" dirty="0"/>
              <a:t>Crea una còpia d’un prototipus</a:t>
            </a:r>
          </a:p>
          <a:p>
            <a:pPr lvl="1"/>
            <a:r>
              <a:rPr lang="ca-ES" dirty="0"/>
              <a:t>El prototipus és un Objecte Literal</a:t>
            </a:r>
          </a:p>
          <a:p>
            <a:pPr lvl="1"/>
            <a:r>
              <a:rPr lang="ca-ES" dirty="0"/>
              <a:t>Crea un nou objecte</a:t>
            </a:r>
          </a:p>
          <a:p>
            <a:pPr lvl="2"/>
            <a:r>
              <a:rPr lang="ca-ES" dirty="0"/>
              <a:t>No es passa per referència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6A0302-17C2-A311-0819-265E6F0A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5257800"/>
            <a:ext cx="635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56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BE950-3A7A-408B-7ED9-303B790B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57B5-4D08-3F66-9AC2-1F55D0F6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Constructor còpia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017006D-31C1-DD5F-F2DF-7B741684440F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Objectes a JavaScript</a:t>
            </a:r>
          </a:p>
          <a:p>
            <a:pPr lvl="1"/>
            <a:endParaRPr lang="ca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93EB60-1173-1B77-BA62-1F4893BAC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612" y="3071812"/>
            <a:ext cx="4829175" cy="2009775"/>
          </a:xfrm>
        </p:spPr>
      </p:pic>
      <p:pic>
        <p:nvPicPr>
          <p:cNvPr id="10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63B2B509-227B-C1A5-289B-CC90B7F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38" y="3603308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834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BA00-951F-DD59-FF3C-3026B2BD5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870D5-2C58-5326-917B-67D8419E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Constructor còpia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451DCB8-371D-07E4-A3F3-171EF18B05EE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Objectes a JavaScript</a:t>
            </a:r>
          </a:p>
          <a:p>
            <a:pPr lvl="1"/>
            <a:endParaRPr lang="ca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826649B-EA50-A469-3365-7E4EC541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562" y="3057525"/>
            <a:ext cx="4867275" cy="2038350"/>
          </a:xfrm>
        </p:spPr>
      </p:pic>
    </p:spTree>
    <p:extLst>
      <p:ext uri="{BB962C8B-B14F-4D97-AF65-F5344CB8AC3E}">
        <p14:creationId xmlns:p14="http://schemas.microsoft.com/office/powerpoint/2010/main" val="335505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A8FA3-B014-E220-8C2C-A055A00F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 de la sessió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1FCBF-6836-0326-47C5-B81B6C2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Creació de la </a:t>
            </a:r>
            <a:r>
              <a:rPr lang="ca-ES" sz="4400" b="1" dirty="0"/>
              <a:t>primera pantalla</a:t>
            </a:r>
            <a:endParaRPr lang="ca-ES" b="1" dirty="0"/>
          </a:p>
          <a:p>
            <a:pPr lvl="1"/>
            <a:r>
              <a:rPr lang="ca-ES" sz="2800" b="1" dirty="0"/>
              <a:t>Canvi</a:t>
            </a:r>
            <a:r>
              <a:rPr lang="ca-ES" dirty="0"/>
              <a:t> entre </a:t>
            </a:r>
            <a:r>
              <a:rPr lang="ca-ES" sz="2800" b="1" dirty="0"/>
              <a:t>HTML</a:t>
            </a:r>
            <a:endParaRPr lang="ca-ES" b="1" dirty="0"/>
          </a:p>
          <a:p>
            <a:pPr lvl="1"/>
            <a:r>
              <a:rPr lang="ca-ES" dirty="0"/>
              <a:t>Creació estàtica de les </a:t>
            </a:r>
            <a:r>
              <a:rPr lang="ca-ES" sz="3200" b="1" dirty="0"/>
              <a:t>cartes</a:t>
            </a:r>
            <a:endParaRPr lang="ca-ES" b="1" dirty="0"/>
          </a:p>
          <a:p>
            <a:pPr lvl="1"/>
            <a:r>
              <a:rPr lang="ca-ES" sz="3200" b="1" dirty="0"/>
              <a:t>Lògica</a:t>
            </a:r>
            <a:r>
              <a:rPr lang="ca-ES" dirty="0"/>
              <a:t> inicial del joc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4993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F2EB-45A3-9BCC-7919-7583D6A2F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37B74-66A8-90EB-37CF-8F3A98A2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dirty="0"/>
            </a:br>
            <a:r>
              <a:rPr lang="ca-ES" dirty="0"/>
              <a:t>Tipus de Scripts JS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598F638-B60D-D014-EDCD-0ADA2336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Bàsics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C10E8A4-6214-319C-FE57-466E1D6C6D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a-ES" dirty="0"/>
              <a:t>Scripts estan en àmbit global</a:t>
            </a:r>
          </a:p>
          <a:p>
            <a:pPr lvl="1"/>
            <a:r>
              <a:rPr lang="ca-ES" dirty="0"/>
              <a:t>Variables i funcions </a:t>
            </a:r>
            <a:r>
              <a:rPr lang="ca-ES" sz="2600" b="1" dirty="0"/>
              <a:t>globals</a:t>
            </a:r>
            <a:endParaRPr lang="ca-ES" b="1" dirty="0"/>
          </a:p>
          <a:p>
            <a:r>
              <a:rPr lang="ca-ES" dirty="0"/>
              <a:t>Es poden </a:t>
            </a:r>
            <a:r>
              <a:rPr lang="ca-ES" sz="2600" b="1" dirty="0"/>
              <a:t>fer</a:t>
            </a:r>
            <a:r>
              <a:rPr lang="ca-ES" dirty="0"/>
              <a:t> </a:t>
            </a:r>
            <a:r>
              <a:rPr lang="ca-ES" sz="2600" b="1" dirty="0"/>
              <a:t>servir</a:t>
            </a:r>
            <a:r>
              <a:rPr lang="ca-ES" dirty="0"/>
              <a:t> en Events </a:t>
            </a:r>
            <a:r>
              <a:rPr lang="ca-ES" sz="2600" b="1" dirty="0"/>
              <a:t>HTML</a:t>
            </a:r>
            <a:endParaRPr lang="ca-ES" b="1" dirty="0"/>
          </a:p>
          <a:p>
            <a:pPr marL="530352" lvl="1" indent="0">
              <a:buNone/>
            </a:pPr>
            <a:r>
              <a:rPr lang="ca-ES" dirty="0"/>
              <a:t>ONCLICK</a:t>
            </a:r>
          </a:p>
          <a:p>
            <a:r>
              <a:rPr lang="ca-ES" dirty="0"/>
              <a:t>Es poden </a:t>
            </a:r>
            <a:r>
              <a:rPr lang="ca-ES" sz="2600" b="1" dirty="0"/>
              <a:t>carregar</a:t>
            </a:r>
            <a:r>
              <a:rPr lang="ca-ES" dirty="0"/>
              <a:t> </a:t>
            </a:r>
            <a:r>
              <a:rPr lang="ca-ES" sz="2600" b="1" dirty="0"/>
              <a:t>abans</a:t>
            </a:r>
            <a:r>
              <a:rPr lang="ca-ES" dirty="0"/>
              <a:t> del </a:t>
            </a:r>
            <a:r>
              <a:rPr lang="ca-ES" sz="2600" b="1" dirty="0"/>
              <a:t>HTML</a:t>
            </a:r>
            <a:endParaRPr lang="ca-ES" b="1" dirty="0"/>
          </a:p>
          <a:p>
            <a:pPr marL="530352" lvl="1" indent="0">
              <a:buNone/>
            </a:pPr>
            <a:r>
              <a:rPr lang="ca-ES" dirty="0" err="1"/>
              <a:t>addEventListener</a:t>
            </a:r>
            <a:r>
              <a:rPr lang="ca-ES" dirty="0"/>
              <a:t>(“</a:t>
            </a:r>
            <a:r>
              <a:rPr lang="ca-ES" dirty="0" err="1"/>
              <a:t>load</a:t>
            </a:r>
            <a:r>
              <a:rPr lang="ca-ES" dirty="0"/>
              <a:t>”, ...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CDC7214-AA5D-7501-93D8-9453FABDE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/>
              <a:t>Mòduls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A527345-7392-761B-C11F-4278954D62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a-ES" dirty="0"/>
              <a:t>Àmbit </a:t>
            </a:r>
            <a:r>
              <a:rPr lang="ca-ES" sz="2400" b="1" dirty="0"/>
              <a:t>local</a:t>
            </a:r>
            <a:endParaRPr lang="ca-ES" b="1" dirty="0"/>
          </a:p>
          <a:p>
            <a:r>
              <a:rPr lang="ca-ES" sz="2400" b="1" dirty="0"/>
              <a:t>EXPORT</a:t>
            </a:r>
            <a:r>
              <a:rPr lang="ca-ES" dirty="0"/>
              <a:t> i </a:t>
            </a:r>
            <a:r>
              <a:rPr lang="ca-ES" sz="2400" b="1" dirty="0"/>
              <a:t>IMPORT</a:t>
            </a:r>
            <a:endParaRPr lang="ca-ES" b="1" dirty="0"/>
          </a:p>
          <a:p>
            <a:r>
              <a:rPr lang="ca-ES" sz="2400" b="1" dirty="0"/>
              <a:t>No</a:t>
            </a:r>
            <a:r>
              <a:rPr lang="ca-ES" dirty="0"/>
              <a:t> serveixen en </a:t>
            </a:r>
            <a:r>
              <a:rPr lang="ca-ES" sz="2400" b="1" dirty="0"/>
              <a:t>Events</a:t>
            </a:r>
            <a:r>
              <a:rPr lang="ca-ES" dirty="0"/>
              <a:t> </a:t>
            </a:r>
            <a:r>
              <a:rPr lang="ca-ES" sz="2400" b="1" dirty="0"/>
              <a:t>HTML</a:t>
            </a:r>
            <a:endParaRPr lang="ca-ES" b="1" dirty="0"/>
          </a:p>
          <a:p>
            <a:r>
              <a:rPr lang="ca-ES" dirty="0"/>
              <a:t>No es </a:t>
            </a:r>
            <a:r>
              <a:rPr lang="ca-ES" sz="2400" b="1" dirty="0"/>
              <a:t>carrega</a:t>
            </a:r>
            <a:r>
              <a:rPr lang="ca-ES" dirty="0"/>
              <a:t> </a:t>
            </a:r>
            <a:r>
              <a:rPr lang="ca-ES" sz="2400" b="1" dirty="0"/>
              <a:t>fins</a:t>
            </a:r>
            <a:r>
              <a:rPr lang="ca-ES" dirty="0"/>
              <a:t> que no s’ha </a:t>
            </a:r>
            <a:r>
              <a:rPr lang="ca-ES" sz="2400" b="1" dirty="0"/>
              <a:t>carregat</a:t>
            </a:r>
            <a:r>
              <a:rPr lang="ca-ES" dirty="0"/>
              <a:t> el </a:t>
            </a:r>
            <a:r>
              <a:rPr lang="ca-ES" sz="2400" b="1" dirty="0"/>
              <a:t>HTML </a:t>
            </a:r>
            <a:endParaRPr lang="ca-ES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B4E53E6-7948-02EE-6CA7-69301C85A459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Objectes a JavaScript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Comunicació</a:t>
            </a:r>
            <a:r>
              <a:rPr lang="ca-ES" sz="1200" dirty="0">
                <a:solidFill>
                  <a:srgbClr val="0070C0"/>
                </a:solidFill>
              </a:rPr>
              <a:t> entre JavaScript</a:t>
            </a:r>
          </a:p>
          <a:p>
            <a:pPr lvl="1"/>
            <a:endParaRPr lang="ca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4C83DF-C7B1-D0AB-BA51-C79DBA06D673}"/>
              </a:ext>
            </a:extLst>
          </p:cNvPr>
          <p:cNvSpPr txBox="1"/>
          <p:nvPr/>
        </p:nvSpPr>
        <p:spPr>
          <a:xfrm>
            <a:off x="4256153" y="5618202"/>
            <a:ext cx="3828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6600" b="1" dirty="0">
                <a:solidFill>
                  <a:srgbClr val="0070C0"/>
                </a:solidFill>
              </a:rPr>
              <a:t>No</a:t>
            </a:r>
            <a:r>
              <a:rPr lang="ca-ES" dirty="0"/>
              <a:t> es poden </a:t>
            </a:r>
            <a:r>
              <a:rPr lang="ca-ES" sz="3200" b="1" dirty="0">
                <a:solidFill>
                  <a:srgbClr val="0070C0"/>
                </a:solidFill>
              </a:rPr>
              <a:t>combinar</a:t>
            </a:r>
            <a:endParaRPr lang="ca-E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93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F3A7B-0AC2-D65E-9DEA-E429527B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6E19B-0E3E-5B90-026C-32E7F759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dirty="0"/>
            </a:br>
            <a:r>
              <a:rPr lang="ca-ES" dirty="0"/>
              <a:t>Scripts Bàsics JS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05983EF-E0EF-BF8F-2470-D1344A2E9C99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Objectes a JavaScript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Comunicació</a:t>
            </a:r>
            <a:r>
              <a:rPr lang="ca-ES" sz="1200" dirty="0">
                <a:solidFill>
                  <a:srgbClr val="0070C0"/>
                </a:solidFill>
              </a:rPr>
              <a:t> entre JavaScript</a:t>
            </a:r>
          </a:p>
          <a:p>
            <a:pPr lvl="1"/>
            <a:endParaRPr lang="ca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DBBA736-B012-1275-E9D8-B6A3D96C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38" y="2171700"/>
            <a:ext cx="4271394" cy="15318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B874117-E5A3-7D56-D5A4-9B6AAFC96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538" y="5386185"/>
            <a:ext cx="4352925" cy="13049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77BEAFA-DCED-7681-F71E-BF184B350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538" y="3808520"/>
            <a:ext cx="2725680" cy="147269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2E57AA2-B942-CACC-1530-CD17EC6B0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428863"/>
            <a:ext cx="5512616" cy="36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4B926-7AD4-980C-72AA-D6DAFD1B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14004-FA90-E764-6512-CDA4771B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dirty="0"/>
            </a:br>
            <a:r>
              <a:rPr lang="ca-ES" dirty="0"/>
              <a:t>Mòduls JS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1A4EAF3-3F91-052A-3BBF-3BF437C1FDD2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Objectes a JavaScript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Comunicació</a:t>
            </a:r>
            <a:r>
              <a:rPr lang="ca-ES" sz="1200" dirty="0">
                <a:solidFill>
                  <a:srgbClr val="0070C0"/>
                </a:solidFill>
              </a:rPr>
              <a:t> entre JavaScript</a:t>
            </a:r>
          </a:p>
          <a:p>
            <a:pPr lvl="1"/>
            <a:endParaRPr lang="ca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80D6E45-3FB1-64A6-ED11-D992BBDA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45" y="5450275"/>
            <a:ext cx="4352925" cy="1304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64F6F7-37C2-1087-0F70-09451198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45" y="3854331"/>
            <a:ext cx="3323236" cy="14557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C91FB2-39EC-57C8-6E14-6D068F62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28" y="2815253"/>
            <a:ext cx="6179343" cy="29118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359A7C4-4FEE-7A71-F410-20186454C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045" y="1616389"/>
            <a:ext cx="4740567" cy="20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DA06-18D5-90B0-290A-B398748D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B85A8-DAEC-0750-E831-29F49EBB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Mòduls JS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6841D80-66E7-C06A-CB1E-DB4AB8CF7318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Objectes a JavaScript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Comunicació</a:t>
            </a:r>
            <a:r>
              <a:rPr lang="ca-ES" sz="1200" dirty="0">
                <a:solidFill>
                  <a:srgbClr val="0070C0"/>
                </a:solidFill>
              </a:rPr>
              <a:t> entre JavaScript</a:t>
            </a:r>
          </a:p>
          <a:p>
            <a:pPr lvl="1"/>
            <a:endParaRPr lang="ca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5BC786-622D-2360-2847-B4DBCE03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8" y="2815253"/>
            <a:ext cx="6179343" cy="29118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7C97D20-8AB6-1ECE-0EC5-9D48958C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55" y="1922796"/>
            <a:ext cx="4927569" cy="2364156"/>
          </a:xfrm>
          <a:prstGeom prst="rect">
            <a:avLst/>
          </a:prstGeom>
        </p:spPr>
      </p:pic>
      <p:pic>
        <p:nvPicPr>
          <p:cNvPr id="13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39D33112-1E20-0B1A-2423-F1F00577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05" y="3578164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7351B1-42BF-0836-7AC6-B0725118E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555" y="4390494"/>
            <a:ext cx="3802695" cy="23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60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B24EB-3601-6001-B620-329BB9ECB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376C3-6D9F-2EBD-0F01-B92EA185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Mòduls JS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A751EAC-2106-90E2-293E-2C4E0B08F98A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Objectes a JavaScript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Comunicació</a:t>
            </a:r>
            <a:r>
              <a:rPr lang="ca-ES" sz="1200" dirty="0">
                <a:solidFill>
                  <a:srgbClr val="0070C0"/>
                </a:solidFill>
              </a:rPr>
              <a:t> entre JavaScript</a:t>
            </a:r>
          </a:p>
          <a:p>
            <a:pPr lvl="1"/>
            <a:endParaRPr lang="ca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00099E-F8F8-1F8B-1854-7E926286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8" y="2815253"/>
            <a:ext cx="6179343" cy="29118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C2A7F1-7DAA-1304-00BC-852FBBC8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55" y="1909011"/>
            <a:ext cx="4927570" cy="2372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D65661-DE90-857B-8199-325131AB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555" y="4390493"/>
            <a:ext cx="3203051" cy="23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72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==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/>
              <a:t>Retorna cert si dos objectes son </a:t>
            </a:r>
            <a:r>
              <a:rPr lang="ca-ES" sz="2800" b="1" dirty="0"/>
              <a:t>equivalents</a:t>
            </a:r>
            <a:r>
              <a:rPr lang="ca-ES" dirty="0"/>
              <a:t>.</a:t>
            </a:r>
          </a:p>
          <a:p>
            <a:r>
              <a:rPr lang="ca-ES" dirty="0"/>
              <a:t>Dos objectes de diferent tipus poden ser equivalents</a:t>
            </a:r>
          </a:p>
          <a:p>
            <a:pPr lvl="1"/>
            <a:r>
              <a:rPr lang="ca-ES" b="1" i="1" dirty="0" err="1">
                <a:solidFill>
                  <a:srgbClr val="0070C0"/>
                </a:solidFill>
              </a:rPr>
              <a:t>False</a:t>
            </a:r>
            <a:r>
              <a:rPr lang="ca-ES" b="1" i="1" dirty="0">
                <a:solidFill>
                  <a:srgbClr val="0070C0"/>
                </a:solidFill>
              </a:rPr>
              <a:t> == 0 </a:t>
            </a:r>
            <a:r>
              <a:rPr lang="ca-ES" dirty="0"/>
              <a:t>retorna </a:t>
            </a:r>
            <a:r>
              <a:rPr lang="ca-ES" sz="2800" b="1" dirty="0" err="1"/>
              <a:t>True</a:t>
            </a:r>
            <a:endParaRPr lang="ca-ES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/>
              <a:t>===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dirty="0"/>
              <a:t>Retorna cert si dos objectes son </a:t>
            </a:r>
            <a:r>
              <a:rPr lang="ca-ES" sz="2800" b="1" dirty="0"/>
              <a:t>exactament iguals</a:t>
            </a:r>
            <a:r>
              <a:rPr lang="ca-ES" dirty="0"/>
              <a:t>.</a:t>
            </a:r>
          </a:p>
          <a:p>
            <a:r>
              <a:rPr lang="ca-ES" dirty="0"/>
              <a:t>Dos objectes de diferent tipus mai poden ser iguals</a:t>
            </a:r>
          </a:p>
          <a:p>
            <a:pPr lvl="1"/>
            <a:r>
              <a:rPr lang="ca-ES" b="1" i="1" dirty="0" err="1">
                <a:solidFill>
                  <a:srgbClr val="0070C0"/>
                </a:solidFill>
              </a:rPr>
              <a:t>False</a:t>
            </a:r>
            <a:r>
              <a:rPr lang="ca-ES" b="1" i="1" dirty="0">
                <a:solidFill>
                  <a:srgbClr val="0070C0"/>
                </a:solidFill>
              </a:rPr>
              <a:t> === 0 </a:t>
            </a:r>
            <a:r>
              <a:rPr lang="ca-ES" dirty="0"/>
              <a:t>retorna </a:t>
            </a:r>
            <a:r>
              <a:rPr lang="ca-ES" sz="2800" b="1" dirty="0" err="1"/>
              <a:t>False</a:t>
            </a:r>
            <a:endParaRPr lang="ca-ES" sz="2800" b="1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D32313F-427D-449C-8DCE-A9E1D633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5400" b="1" dirty="0">
                <a:solidFill>
                  <a:srgbClr val="C00000"/>
                </a:solidFill>
              </a:rPr>
              <a:t>Incís teòric</a:t>
            </a:r>
            <a:r>
              <a:rPr lang="ca-ES" sz="5400" b="1" dirty="0">
                <a:solidFill>
                  <a:srgbClr val="FF0000"/>
                </a:solidFill>
              </a:rPr>
              <a:t> </a:t>
            </a:r>
            <a:br>
              <a:rPr lang="ca-ES" sz="5400" b="1" dirty="0">
                <a:solidFill>
                  <a:srgbClr val="FF0000"/>
                </a:solidFill>
              </a:rPr>
            </a:br>
            <a:r>
              <a:rPr lang="ca-ES" dirty="0"/>
              <a:t>Igualtat o equivalència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ED3713A-E6A2-A12D-6C99-A5BBEBDD0B5B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Objectes a JavaScript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Comunicació entre JavaScript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Igualtat</a:t>
            </a:r>
            <a:r>
              <a:rPr lang="ca-ES" sz="1200" dirty="0">
                <a:solidFill>
                  <a:srgbClr val="0070C0"/>
                </a:solidFill>
              </a:rPr>
              <a:t> i </a:t>
            </a:r>
            <a:r>
              <a:rPr lang="ca-ES" sz="1400" b="1" dirty="0">
                <a:solidFill>
                  <a:srgbClr val="0070C0"/>
                </a:solidFill>
              </a:rPr>
              <a:t>Equivalència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229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313F-427D-449C-8DCE-A9E1D633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5400" b="1" dirty="0">
                <a:solidFill>
                  <a:srgbClr val="C00000"/>
                </a:solidFill>
              </a:rPr>
              <a:t>Incís teòric</a:t>
            </a:r>
            <a:r>
              <a:rPr lang="ca-ES" sz="5400" b="1" dirty="0">
                <a:solidFill>
                  <a:srgbClr val="FF0000"/>
                </a:solidFill>
              </a:rPr>
              <a:t> </a:t>
            </a:r>
            <a:br>
              <a:rPr lang="ca-ES" sz="5400" b="1" dirty="0">
                <a:solidFill>
                  <a:srgbClr val="FF0000"/>
                </a:solidFill>
              </a:rPr>
            </a:br>
            <a:r>
              <a:rPr lang="ca-ES" dirty="0"/>
              <a:t>Equivalència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ca-ES" sz="2800" b="1" dirty="0"/>
              <a:t>Equivalent</a:t>
            </a:r>
            <a:r>
              <a:rPr lang="ca-ES" sz="2800" dirty="0"/>
              <a:t> </a:t>
            </a:r>
            <a:r>
              <a:rPr lang="ca-ES" dirty="0"/>
              <a:t>i </a:t>
            </a:r>
            <a:r>
              <a:rPr lang="ca-ES" sz="2800" b="1" dirty="0"/>
              <a:t>no</a:t>
            </a:r>
            <a:r>
              <a:rPr lang="ca-ES" sz="2800" dirty="0"/>
              <a:t> </a:t>
            </a:r>
            <a:r>
              <a:rPr lang="ca-ES" sz="2800" b="1" dirty="0"/>
              <a:t>equivalent</a:t>
            </a:r>
            <a:endParaRPr lang="ca-ES" b="1" dirty="0"/>
          </a:p>
          <a:p>
            <a:r>
              <a:rPr lang="ca-ES" dirty="0"/>
              <a:t>Aquest operadors </a:t>
            </a:r>
            <a:r>
              <a:rPr lang="ca-ES" sz="2800" b="1" dirty="0"/>
              <a:t>fan correcció de tipus</a:t>
            </a:r>
          </a:p>
          <a:p>
            <a:pPr lvl="1"/>
            <a:r>
              <a:rPr lang="ca-ES" dirty="0"/>
              <a:t>Poden donar </a:t>
            </a:r>
            <a:r>
              <a:rPr lang="ca-ES" sz="3200" b="1" dirty="0">
                <a:solidFill>
                  <a:srgbClr val="FF0000"/>
                </a:solidFill>
              </a:rPr>
              <a:t>falsos positius</a:t>
            </a:r>
            <a:endParaRPr lang="ca-ES" b="1" dirty="0">
              <a:solidFill>
                <a:srgbClr val="FF0000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342148" y="4122730"/>
            <a:ext cx="4684294" cy="2428229"/>
            <a:chOff x="3834064" y="2511846"/>
            <a:chExt cx="4684294" cy="2428229"/>
          </a:xfrm>
        </p:grpSpPr>
        <p:sp>
          <p:nvSpPr>
            <p:cNvPr id="9" name="Rectángulo 8"/>
            <p:cNvSpPr/>
            <p:nvPr/>
          </p:nvSpPr>
          <p:spPr>
            <a:xfrm>
              <a:off x="3834064" y="2511846"/>
              <a:ext cx="2875547" cy="2428229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“” == “0”</a:t>
              </a: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== “”</a:t>
              </a: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== “0”</a:t>
              </a: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endParaRPr lang="ca-ES" b="1" dirty="0">
                <a:solidFill>
                  <a:srgbClr val="191B0E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“</a:t>
              </a: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“0”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709611" y="2511846"/>
              <a:ext cx="1808747" cy="2428229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507706" y="3294170"/>
            <a:ext cx="4528318" cy="3256789"/>
            <a:chOff x="3308683" y="2511846"/>
            <a:chExt cx="4955667" cy="3360161"/>
          </a:xfrm>
        </p:grpSpPr>
        <p:sp>
          <p:nvSpPr>
            <p:cNvPr id="12" name="Rectángulo 11"/>
            <p:cNvSpPr/>
            <p:nvPr/>
          </p:nvSpPr>
          <p:spPr>
            <a:xfrm>
              <a:off x="3308683" y="2511846"/>
              <a:ext cx="3400928" cy="3360161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</a:t>
              </a: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  <a:endParaRPr lang="ca-ES" b="1" dirty="0">
                <a:solidFill>
                  <a:srgbClr val="191B0E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</a:t>
              </a: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ca-ES" b="1" dirty="0">
                <a:solidFill>
                  <a:srgbClr val="191B0E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</a:t>
              </a: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  <a:endParaRPr lang="ca-ES" b="1" dirty="0">
                <a:solidFill>
                  <a:srgbClr val="191B0E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endParaRPr lang="ca-ES" b="1" dirty="0">
                <a:solidFill>
                  <a:srgbClr val="191B0E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“\t\r\n” == 0</a:t>
              </a: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== [1]</a:t>
              </a: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== [1]</a:t>
              </a: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[</a:t>
              </a:r>
              <a:r>
                <a:rPr lang="ca-ES" b="1" dirty="0" err="1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r>
                <a:rPr lang="ca-ES" b="1" dirty="0">
                  <a:solidFill>
                    <a:srgbClr val="191B0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455603" y="2511846"/>
              <a:ext cx="1808747" cy="3360161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ca-ES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ca-ES" b="1" dirty="0" err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ca-E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1AC77-FDDF-188C-7A23-295D52DF5EB1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Objectes a JavaScript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Comunicació entre JavaScript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Igualtat</a:t>
            </a:r>
            <a:r>
              <a:rPr lang="ca-ES" sz="1200" dirty="0">
                <a:solidFill>
                  <a:srgbClr val="0070C0"/>
                </a:solidFill>
              </a:rPr>
              <a:t> i </a:t>
            </a:r>
            <a:r>
              <a:rPr lang="ca-ES" sz="1400" b="1" dirty="0">
                <a:solidFill>
                  <a:srgbClr val="0070C0"/>
                </a:solidFill>
              </a:rPr>
              <a:t>Equivalència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4688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B1F2-9D1D-6248-C26A-DD92F139B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4585-6DA3-92E0-0EE9-151D079F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5400" b="1" dirty="0">
                <a:solidFill>
                  <a:srgbClr val="C00000"/>
                </a:solidFill>
              </a:rPr>
              <a:t>Incís teòric</a:t>
            </a:r>
            <a:r>
              <a:rPr lang="ca-ES" sz="5400" b="1" dirty="0">
                <a:solidFill>
                  <a:srgbClr val="FF0000"/>
                </a:solidFill>
              </a:rPr>
              <a:t> </a:t>
            </a:r>
            <a:br>
              <a:rPr lang="ca-ES" sz="5400" b="1" dirty="0">
                <a:solidFill>
                  <a:srgbClr val="FF0000"/>
                </a:solidFill>
              </a:rPr>
            </a:br>
            <a:r>
              <a:rPr lang="en-GB" dirty="0"/>
              <a:t>Falsy Values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ED039-611B-37BB-41EF-DC13DE2B21F3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400" dirty="0">
                <a:solidFill>
                  <a:srgbClr val="0070C0"/>
                </a:solidFill>
              </a:rPr>
              <a:t> inicial del joc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Objectes a JavaScript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Comunicació entre JavaScript</a:t>
            </a:r>
          </a:p>
          <a:p>
            <a:pPr lvl="1"/>
            <a:r>
              <a:rPr lang="ca-ES" sz="1400" b="1" dirty="0">
                <a:solidFill>
                  <a:srgbClr val="0070C0"/>
                </a:solidFill>
              </a:rPr>
              <a:t>Igualtat</a:t>
            </a:r>
            <a:r>
              <a:rPr lang="ca-ES" sz="1200" dirty="0">
                <a:solidFill>
                  <a:srgbClr val="0070C0"/>
                </a:solidFill>
              </a:rPr>
              <a:t> i </a:t>
            </a:r>
            <a:r>
              <a:rPr lang="ca-ES" sz="1400" b="1" dirty="0">
                <a:solidFill>
                  <a:srgbClr val="0070C0"/>
                </a:solidFill>
              </a:rPr>
              <a:t>Equivalència</a:t>
            </a:r>
          </a:p>
          <a:p>
            <a:pPr lvl="1"/>
            <a:endParaRPr lang="ca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CA3D0-3B22-AD07-45D2-F09D5125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ca-ES" b="1" dirty="0" err="1"/>
              <a:t>false</a:t>
            </a:r>
            <a:endParaRPr lang="ca-ES" b="1" dirty="0"/>
          </a:p>
          <a:p>
            <a:r>
              <a:rPr lang="ca-ES" b="1" dirty="0" err="1"/>
              <a:t>null</a:t>
            </a:r>
            <a:endParaRPr lang="ca-ES" b="1" dirty="0"/>
          </a:p>
          <a:p>
            <a:r>
              <a:rPr lang="ca-ES" b="1" dirty="0" err="1"/>
              <a:t>undefinded</a:t>
            </a:r>
            <a:endParaRPr lang="ca-ES" b="1" dirty="0"/>
          </a:p>
          <a:p>
            <a:r>
              <a:rPr lang="ca-ES" b="1" dirty="0"/>
              <a:t>“” </a:t>
            </a:r>
          </a:p>
          <a:p>
            <a:r>
              <a:rPr lang="ca-ES" b="1" dirty="0"/>
              <a:t>0</a:t>
            </a:r>
          </a:p>
          <a:p>
            <a:r>
              <a:rPr lang="ca-ES" b="1" dirty="0" err="1"/>
              <a:t>NaN</a:t>
            </a:r>
            <a:endParaRPr lang="ca-ES" b="1" dirty="0"/>
          </a:p>
          <a:p>
            <a:endParaRPr lang="ca-ES" dirty="0"/>
          </a:p>
          <a:p>
            <a:r>
              <a:rPr lang="ca-ES" sz="2600" b="1" dirty="0"/>
              <a:t>Tota la resta </a:t>
            </a:r>
            <a:r>
              <a:rPr lang="ca-ES" dirty="0"/>
              <a:t>de valors </a:t>
            </a:r>
            <a:r>
              <a:rPr lang="ca-ES" sz="2600" b="1" dirty="0"/>
              <a:t>indiquen</a:t>
            </a:r>
            <a:r>
              <a:rPr lang="ca-ES" dirty="0"/>
              <a:t> </a:t>
            </a:r>
            <a:r>
              <a:rPr lang="ca-ES" sz="2600" b="1" dirty="0"/>
              <a:t>TRUE</a:t>
            </a:r>
            <a:endParaRPr lang="ca-ES" b="1" dirty="0"/>
          </a:p>
          <a:p>
            <a:pPr lvl="1"/>
            <a:r>
              <a:rPr lang="ca-ES" dirty="0"/>
              <a:t>“0” indica TRUE</a:t>
            </a:r>
          </a:p>
          <a:p>
            <a:pPr lvl="1"/>
            <a:r>
              <a:rPr lang="ca-ES" dirty="0"/>
              <a:t>“</a:t>
            </a:r>
            <a:r>
              <a:rPr lang="ca-ES" dirty="0" err="1"/>
              <a:t>false</a:t>
            </a:r>
            <a:r>
              <a:rPr lang="ca-ES" dirty="0"/>
              <a:t>” indica TRUE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95EAD6A-9F35-0E2A-9B55-45AB5693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0" y="2286000"/>
            <a:ext cx="2333625" cy="20669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259E01A-7D8B-1924-971F-BB261F6B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49" y="2305049"/>
            <a:ext cx="2286000" cy="202882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DDDC293-ACA3-399B-EB91-B8772A3C142B}"/>
              </a:ext>
            </a:extLst>
          </p:cNvPr>
          <p:cNvSpPr/>
          <p:nvPr/>
        </p:nvSpPr>
        <p:spPr>
          <a:xfrm>
            <a:off x="4501662" y="3319461"/>
            <a:ext cx="1494692" cy="320554"/>
          </a:xfrm>
          <a:prstGeom prst="rect">
            <a:avLst/>
          </a:prstGeom>
          <a:solidFill>
            <a:srgbClr val="E6C069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87C4AA4-1C03-96A1-E285-DBF86823AB8F}"/>
              </a:ext>
            </a:extLst>
          </p:cNvPr>
          <p:cNvSpPr/>
          <p:nvPr/>
        </p:nvSpPr>
        <p:spPr>
          <a:xfrm>
            <a:off x="8282354" y="3916423"/>
            <a:ext cx="1696915" cy="320554"/>
          </a:xfrm>
          <a:prstGeom prst="rect">
            <a:avLst/>
          </a:prstGeom>
          <a:solidFill>
            <a:srgbClr val="E6C069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0496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8C3B-EDB5-FBBD-C42A-1F379AC9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A2F67-2155-8F2C-952E-087AB10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Anem a Jugar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E2F984A-925D-25D3-9790-BF601027FD87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400" dirty="0">
                <a:solidFill>
                  <a:srgbClr val="0070C0"/>
                </a:solidFill>
              </a:rPr>
              <a:t>inicial del joc</a:t>
            </a:r>
          </a:p>
          <a:p>
            <a:pPr lvl="1"/>
            <a:endParaRPr lang="ca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2B860B7-D0FA-6A66-928A-AB150C428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3"/>
          <a:stretch/>
        </p:blipFill>
        <p:spPr>
          <a:xfrm>
            <a:off x="529670" y="1458682"/>
            <a:ext cx="1570425" cy="22707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A10D168-51AB-6FCA-A124-2A29479F5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76" y="3016660"/>
            <a:ext cx="5305075" cy="318184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CB063DD-B691-84A7-CD87-F570DD0E3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821" y="3016660"/>
            <a:ext cx="4464883" cy="3798156"/>
          </a:xfrm>
          <a:prstGeom prst="rect">
            <a:avLst/>
          </a:prstGeom>
        </p:spPr>
      </p:pic>
      <p:pic>
        <p:nvPicPr>
          <p:cNvPr id="3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3EE1F647-FCF9-875A-1D73-CAF07EA5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775" y="1092958"/>
            <a:ext cx="2694652" cy="21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460731D-82CF-884E-F261-CF066447879E}"/>
              </a:ext>
            </a:extLst>
          </p:cNvPr>
          <p:cNvSpPr txBox="1"/>
          <p:nvPr/>
        </p:nvSpPr>
        <p:spPr>
          <a:xfrm>
            <a:off x="3053593" y="2171699"/>
            <a:ext cx="5233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4000" b="1" dirty="0">
                <a:solidFill>
                  <a:srgbClr val="0070C0"/>
                </a:solidFill>
              </a:rPr>
              <a:t>Convertim</a:t>
            </a:r>
            <a:r>
              <a:rPr lang="ca-ES" dirty="0"/>
              <a:t> game.js en un </a:t>
            </a:r>
            <a:r>
              <a:rPr lang="ca-ES" sz="4000" b="1" dirty="0">
                <a:solidFill>
                  <a:srgbClr val="0070C0"/>
                </a:solidFill>
              </a:rPr>
              <a:t>mòdul</a:t>
            </a:r>
            <a:endParaRPr lang="ca-E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8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D97C-1683-D70B-0A34-53B9B1F8D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2E513-A87D-606A-95E5-604D703F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Anem a Jugar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A7BDBB5-A428-9F55-6D16-9A188C374747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400" dirty="0">
                <a:solidFill>
                  <a:srgbClr val="0070C0"/>
                </a:solidFill>
              </a:rPr>
              <a:t>inicial del joc</a:t>
            </a:r>
          </a:p>
          <a:p>
            <a:pPr lvl="1"/>
            <a:endParaRPr lang="ca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C2BEA15-952C-D6E7-229F-9F4598B0D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3"/>
          <a:stretch/>
        </p:blipFill>
        <p:spPr>
          <a:xfrm>
            <a:off x="529670" y="1458682"/>
            <a:ext cx="1570425" cy="22707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FA425C-2DDB-5443-E5E2-516D0856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78" y="2991318"/>
            <a:ext cx="4545226" cy="3788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4FCCD8-6DF4-D8B1-F91C-A0A28D3D9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049" y="2991318"/>
            <a:ext cx="5324474" cy="32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5FEB5-6349-8E97-2627-FF37A95F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Canvi entre HTML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AA386-934E-D247-9330-7EA2A353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Redirecció via </a:t>
            </a:r>
            <a:r>
              <a:rPr lang="ca-ES" sz="3200" b="1" dirty="0"/>
              <a:t>HTML</a:t>
            </a:r>
            <a:endParaRPr lang="ca-ES" b="1" dirty="0"/>
          </a:p>
          <a:p>
            <a:pPr lvl="1"/>
            <a:r>
              <a:rPr lang="ca-ES" sz="3200" b="1" dirty="0"/>
              <a:t>Automàtica</a:t>
            </a:r>
            <a:endParaRPr lang="ca-ES" b="1" dirty="0"/>
          </a:p>
          <a:p>
            <a:pPr lvl="1"/>
            <a:r>
              <a:rPr lang="ca-ES" sz="3200" b="1" dirty="0"/>
              <a:t>Manual</a:t>
            </a:r>
            <a:endParaRPr lang="ca-ES" b="1" dirty="0"/>
          </a:p>
          <a:p>
            <a:r>
              <a:rPr lang="ca-ES" dirty="0"/>
              <a:t>Redirecció via </a:t>
            </a:r>
            <a:r>
              <a:rPr lang="ca-ES" sz="3200" b="1" dirty="0"/>
              <a:t>JavaScript</a:t>
            </a:r>
            <a:endParaRPr lang="ca-E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D39BEA6-2F21-AFE4-8958-A9C15AEBDE40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  <a:endParaRPr lang="ca-ES" sz="1400" b="1" dirty="0">
              <a:solidFill>
                <a:srgbClr val="0070C0"/>
              </a:solidFill>
            </a:endParaRP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31040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C8CC9-3034-6248-B28C-D55422211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377C-3FC8-F16E-48E6-BAAF7A54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Anem a Jugar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FAC95E9-1CE8-D031-21B9-9538DEF68B58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400" dirty="0">
                <a:solidFill>
                  <a:srgbClr val="0070C0"/>
                </a:solidFill>
              </a:rPr>
              <a:t>inicial del joc</a:t>
            </a:r>
          </a:p>
          <a:p>
            <a:pPr lvl="1"/>
            <a:endParaRPr lang="ca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4310056-231B-438C-92B2-B9A30E019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3"/>
          <a:stretch/>
        </p:blipFill>
        <p:spPr>
          <a:xfrm>
            <a:off x="529670" y="1458682"/>
            <a:ext cx="1570425" cy="22707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268BA3-BB93-204E-97FD-278EBE14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78" y="2991318"/>
            <a:ext cx="4545226" cy="3788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188990-E4F7-F43F-1B2D-808C6E2D1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049" y="2991318"/>
            <a:ext cx="5324474" cy="3208789"/>
          </a:xfrm>
          <a:prstGeom prst="rect">
            <a:avLst/>
          </a:prstGeom>
        </p:spPr>
      </p:pic>
      <p:pic>
        <p:nvPicPr>
          <p:cNvPr id="3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31D1EDF2-69ED-1D7B-AD4E-B22E2602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775" y="1092958"/>
            <a:ext cx="2694652" cy="21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BB2B0E-A47C-D5AA-78DF-A46AC2F5C163}"/>
              </a:ext>
            </a:extLst>
          </p:cNvPr>
          <p:cNvSpPr txBox="1"/>
          <p:nvPr/>
        </p:nvSpPr>
        <p:spPr>
          <a:xfrm>
            <a:off x="2959808" y="1458682"/>
            <a:ext cx="37117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4000" b="1" dirty="0">
                <a:solidFill>
                  <a:srgbClr val="0070C0"/>
                </a:solidFill>
              </a:rPr>
              <a:t>Creem</a:t>
            </a:r>
            <a:r>
              <a:rPr lang="ca-ES" dirty="0"/>
              <a:t> memory.js on </a:t>
            </a:r>
          </a:p>
          <a:p>
            <a:r>
              <a:rPr lang="ca-ES" sz="2400" b="1" dirty="0">
                <a:solidFill>
                  <a:srgbClr val="0070C0"/>
                </a:solidFill>
              </a:rPr>
              <a:t>	</a:t>
            </a:r>
            <a:r>
              <a:rPr lang="ca-ES" dirty="0"/>
              <a:t>Guardar la </a:t>
            </a:r>
            <a:r>
              <a:rPr lang="ca-ES" sz="2400" b="1" dirty="0">
                <a:solidFill>
                  <a:srgbClr val="0070C0"/>
                </a:solidFill>
              </a:rPr>
              <a:t>carta</a:t>
            </a:r>
            <a:r>
              <a:rPr lang="ca-ES" dirty="0"/>
              <a:t> </a:t>
            </a:r>
            <a:r>
              <a:rPr lang="ca-ES" sz="2400" b="1" dirty="0">
                <a:solidFill>
                  <a:srgbClr val="0070C0"/>
                </a:solidFill>
              </a:rPr>
              <a:t>clicada</a:t>
            </a:r>
          </a:p>
          <a:p>
            <a:r>
              <a:rPr lang="ca-ES" sz="2400" b="1" dirty="0">
                <a:solidFill>
                  <a:srgbClr val="0070C0"/>
                </a:solidFill>
              </a:rPr>
              <a:t>	</a:t>
            </a:r>
            <a:r>
              <a:rPr lang="ca-ES" dirty="0"/>
              <a:t>Guardar</a:t>
            </a:r>
            <a:r>
              <a:rPr lang="ca-ES" sz="2400" b="1" dirty="0">
                <a:solidFill>
                  <a:srgbClr val="0070C0"/>
                </a:solidFill>
              </a:rPr>
              <a:t> errors permesos </a:t>
            </a:r>
            <a:endParaRPr lang="ca-ES" b="1" dirty="0">
              <a:solidFill>
                <a:srgbClr val="0070C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7D3070-8DD5-03D3-39C5-CFCC29CE514C}"/>
              </a:ext>
            </a:extLst>
          </p:cNvPr>
          <p:cNvSpPr txBox="1"/>
          <p:nvPr/>
        </p:nvSpPr>
        <p:spPr>
          <a:xfrm>
            <a:off x="5154823" y="1274016"/>
            <a:ext cx="36216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a-ES" dirty="0"/>
              <a:t>Dins d’un objecte ‘privat’ del mòdul</a:t>
            </a:r>
          </a:p>
        </p:txBody>
      </p:sp>
    </p:spTree>
    <p:extLst>
      <p:ext uri="{BB962C8B-B14F-4D97-AF65-F5344CB8AC3E}">
        <p14:creationId xmlns:p14="http://schemas.microsoft.com/office/powerpoint/2010/main" val="3689348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26187-DC0C-8126-CA3F-FD2F6218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3DF23-8883-7D0F-A3DF-5661C65E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807666" cy="1485900"/>
          </a:xfrm>
        </p:spPr>
        <p:txBody>
          <a:bodyPr/>
          <a:lstStyle/>
          <a:p>
            <a:r>
              <a:rPr lang="ca-ES" dirty="0"/>
              <a:t>Anem a Jugar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918B27E-D263-5EF4-9282-098A384009EA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400" dirty="0">
                <a:solidFill>
                  <a:srgbClr val="0070C0"/>
                </a:solidFill>
              </a:rPr>
              <a:t>inicial del joc</a:t>
            </a:r>
          </a:p>
          <a:p>
            <a:pPr lvl="1"/>
            <a:endParaRPr lang="ca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3BA172D-7727-FBC0-E489-EA8C84B06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9"/>
          <a:stretch/>
        </p:blipFill>
        <p:spPr>
          <a:xfrm>
            <a:off x="560192" y="1445826"/>
            <a:ext cx="1539902" cy="22151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6359839-FF45-03E5-A221-D015A7F2A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49" y="2648275"/>
            <a:ext cx="5324474" cy="320878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07C41CC-C929-4A08-B6ED-AA0EC5B3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478" y="2771133"/>
            <a:ext cx="4335944" cy="396876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B4DF393-2FDD-C958-BB51-20FFA06C3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478" y="1115904"/>
            <a:ext cx="2465199" cy="15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4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CE98-4CA5-C9FD-792C-8AFE8ADC5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DFCF8-9EBA-87FD-39FE-9E3D97E1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1814"/>
            <a:ext cx="6807666" cy="803254"/>
          </a:xfrm>
        </p:spPr>
        <p:txBody>
          <a:bodyPr/>
          <a:lstStyle/>
          <a:p>
            <a:r>
              <a:rPr lang="ca-ES" dirty="0"/>
              <a:t>Anem a Jugar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6E2C6A-AB37-9AB0-4D06-BE9EDDE49AEF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400" dirty="0">
                <a:solidFill>
                  <a:srgbClr val="0070C0"/>
                </a:solidFill>
              </a:rPr>
              <a:t>inicial del joc</a:t>
            </a:r>
          </a:p>
          <a:p>
            <a:pPr lvl="1"/>
            <a:endParaRPr lang="ca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F6476C-8BE2-D754-65E4-BC550C394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9"/>
          <a:stretch/>
        </p:blipFill>
        <p:spPr>
          <a:xfrm>
            <a:off x="560192" y="1445826"/>
            <a:ext cx="1539902" cy="22151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F9FCEDD-8A0F-6C0B-9445-DCEAC299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49" y="1264607"/>
            <a:ext cx="5324474" cy="32087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B041A2-45E8-5005-9D68-05F0E47D7227}"/>
              </a:ext>
            </a:extLst>
          </p:cNvPr>
          <p:cNvSpPr txBox="1"/>
          <p:nvPr/>
        </p:nvSpPr>
        <p:spPr>
          <a:xfrm>
            <a:off x="2669485" y="4807713"/>
            <a:ext cx="47389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4000" b="1" dirty="0">
                <a:solidFill>
                  <a:srgbClr val="0070C0"/>
                </a:solidFill>
              </a:rPr>
              <a:t>Afegir</a:t>
            </a:r>
            <a:r>
              <a:rPr lang="ca-ES" dirty="0"/>
              <a:t> </a:t>
            </a:r>
            <a:r>
              <a:rPr lang="ca-ES" sz="2800" b="1" dirty="0">
                <a:solidFill>
                  <a:srgbClr val="0070C0"/>
                </a:solidFill>
              </a:rPr>
              <a:t>lògica</a:t>
            </a:r>
            <a:r>
              <a:rPr lang="ca-ES" dirty="0"/>
              <a:t> del joc</a:t>
            </a:r>
          </a:p>
          <a:p>
            <a:r>
              <a:rPr lang="ca-ES" b="1" dirty="0">
                <a:solidFill>
                  <a:srgbClr val="0070C0"/>
                </a:solidFill>
              </a:rPr>
              <a:t>	Saber si has encertat la parella</a:t>
            </a:r>
          </a:p>
          <a:p>
            <a:r>
              <a:rPr lang="ca-ES" b="1" dirty="0">
                <a:solidFill>
                  <a:srgbClr val="0070C0"/>
                </a:solidFill>
              </a:rPr>
              <a:t>	No tenim en compte si l’hem encertat ja</a:t>
            </a:r>
          </a:p>
          <a:p>
            <a:r>
              <a:rPr lang="ca-ES" b="1" dirty="0">
                <a:solidFill>
                  <a:srgbClr val="0070C0"/>
                </a:solidFill>
              </a:rPr>
              <a:t>	No tenim en compte si és la mateixa carta</a:t>
            </a:r>
          </a:p>
          <a:p>
            <a:r>
              <a:rPr lang="ca-ES" b="1" dirty="0">
                <a:solidFill>
                  <a:srgbClr val="0070C0"/>
                </a:solidFill>
              </a:rPr>
              <a:t>	Controlem els errors</a:t>
            </a:r>
          </a:p>
        </p:txBody>
      </p:sp>
      <p:pic>
        <p:nvPicPr>
          <p:cNvPr id="5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68708908-7023-98B9-4F64-CB3A6C554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" b="9015"/>
          <a:stretch/>
        </p:blipFill>
        <p:spPr bwMode="auto">
          <a:xfrm>
            <a:off x="0" y="4895013"/>
            <a:ext cx="2579188" cy="19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58DBA1-B28D-179A-4EC4-FF1DC1202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478" y="2771133"/>
            <a:ext cx="4335944" cy="39687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7B4769-335E-A39A-08A6-C9C42B874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478" y="1115904"/>
            <a:ext cx="2465199" cy="15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70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8CFDF-2461-D994-1842-5165759F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E2BCF-7557-5A2A-10D3-045482A8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1814"/>
            <a:ext cx="6807666" cy="803254"/>
          </a:xfrm>
        </p:spPr>
        <p:txBody>
          <a:bodyPr/>
          <a:lstStyle/>
          <a:p>
            <a:r>
              <a:rPr lang="ca-ES" dirty="0"/>
              <a:t>Anem a Jugar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8C44DD6-6126-17D7-6FBA-319DB1E64E50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400" dirty="0">
                <a:solidFill>
                  <a:srgbClr val="0070C0"/>
                </a:solidFill>
              </a:rPr>
              <a:t>inicial del joc</a:t>
            </a:r>
          </a:p>
          <a:p>
            <a:pPr lvl="1"/>
            <a:endParaRPr lang="ca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6EB0A61-FCD7-0F5B-98FE-6C701B7C3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9"/>
          <a:stretch/>
        </p:blipFill>
        <p:spPr>
          <a:xfrm>
            <a:off x="560192" y="1445826"/>
            <a:ext cx="1539902" cy="22151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CA3028-B733-6055-6822-05908A13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91" y="922789"/>
            <a:ext cx="3666911" cy="22098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2D1870-A482-C8D6-D84F-7D1FB675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84" y="3213640"/>
            <a:ext cx="3981526" cy="36443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B19748-9401-588B-7630-8E8AF8691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544" y="1445826"/>
            <a:ext cx="5050264" cy="494898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23471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FD159-DC90-4238-9543-196BFFE7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03744-648E-A218-057F-3328350D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1814"/>
            <a:ext cx="6807666" cy="803254"/>
          </a:xfrm>
        </p:spPr>
        <p:txBody>
          <a:bodyPr/>
          <a:lstStyle/>
          <a:p>
            <a:r>
              <a:rPr lang="ca-ES" dirty="0"/>
              <a:t>Anem a Jugar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796BE3C-BB7B-B310-9D16-6873B898D40C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400" dirty="0">
                <a:solidFill>
                  <a:srgbClr val="0070C0"/>
                </a:solidFill>
              </a:rPr>
              <a:t>inicial del joc</a:t>
            </a:r>
          </a:p>
          <a:p>
            <a:pPr lvl="1"/>
            <a:endParaRPr lang="ca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7296AB-51AF-3220-D21A-F6D9C121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9"/>
          <a:stretch/>
        </p:blipFill>
        <p:spPr>
          <a:xfrm>
            <a:off x="560192" y="1445826"/>
            <a:ext cx="1539902" cy="22151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568990-27FE-6BC4-E96B-AE88BA46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91" y="922789"/>
            <a:ext cx="3666911" cy="22098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6F4420-B79C-E592-D59D-3B83D14BA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84" y="3213640"/>
            <a:ext cx="3981526" cy="36443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E2F2F15-29FE-02BC-9507-58C7B4491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544" y="1445826"/>
            <a:ext cx="5050264" cy="494898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229F5A-193D-5A4E-06DF-E2B24A9334E6}"/>
              </a:ext>
            </a:extLst>
          </p:cNvPr>
          <p:cNvSpPr txBox="1"/>
          <p:nvPr/>
        </p:nvSpPr>
        <p:spPr>
          <a:xfrm>
            <a:off x="5147004" y="230421"/>
            <a:ext cx="331244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ca-ES" dirty="0"/>
              <a:t>Tornar al </a:t>
            </a:r>
            <a:r>
              <a:rPr lang="ca-ES" sz="2800" b="1" dirty="0"/>
              <a:t>menú</a:t>
            </a:r>
            <a:r>
              <a:rPr lang="ca-ES" dirty="0"/>
              <a:t> en </a:t>
            </a:r>
            <a:r>
              <a:rPr lang="ca-ES" sz="2800" b="1" dirty="0"/>
              <a:t>perdre</a:t>
            </a:r>
            <a:endParaRPr lang="ca-ES" b="1" dirty="0">
              <a:solidFill>
                <a:srgbClr val="0070C0"/>
              </a:solidFill>
            </a:endParaRPr>
          </a:p>
        </p:txBody>
      </p:sp>
      <p:pic>
        <p:nvPicPr>
          <p:cNvPr id="5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54F9F6DC-7227-DBDB-7C2D-EDF39C89E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4" b="9015"/>
          <a:stretch/>
        </p:blipFill>
        <p:spPr bwMode="auto">
          <a:xfrm>
            <a:off x="0" y="4895013"/>
            <a:ext cx="2520465" cy="19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02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CFB64-3424-240B-C023-DEAA2102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85E74-76F4-581D-7B33-711B8E1F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1814"/>
            <a:ext cx="6807666" cy="803254"/>
          </a:xfrm>
        </p:spPr>
        <p:txBody>
          <a:bodyPr/>
          <a:lstStyle/>
          <a:p>
            <a:r>
              <a:rPr lang="ca-ES" dirty="0"/>
              <a:t>Anem a Jugar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78D33B9-3A6E-DD8F-E675-AE6989D8C663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Canvi entre HTML</a:t>
            </a:r>
          </a:p>
          <a:p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Creació estàtica de les cartes</a:t>
            </a:r>
          </a:p>
          <a:p>
            <a:r>
              <a:rPr lang="ca-ES" sz="1600" b="1" dirty="0">
                <a:solidFill>
                  <a:srgbClr val="0070C0"/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1400" dirty="0">
                <a:solidFill>
                  <a:srgbClr val="0070C0"/>
                </a:solidFill>
              </a:rPr>
              <a:t>inicial del joc</a:t>
            </a:r>
          </a:p>
          <a:p>
            <a:pPr lvl="1"/>
            <a:endParaRPr lang="ca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4E683AD-E792-FCC8-ABEB-D0443ABD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9"/>
          <a:stretch/>
        </p:blipFill>
        <p:spPr>
          <a:xfrm>
            <a:off x="560192" y="1445826"/>
            <a:ext cx="1539902" cy="22151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4EDD4-0663-B0B2-9CAD-0628920D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91" y="922789"/>
            <a:ext cx="3666911" cy="22098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AE718A-77EB-9940-333F-5822D2342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84" y="3213640"/>
            <a:ext cx="3981526" cy="36443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7EF84C-D8EC-EE1D-620E-650C4281A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960" y="1445826"/>
            <a:ext cx="4909363" cy="523053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35675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1522C-F2C3-16C4-FF18-EDE2AE7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On ens hem quedat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6D68C8-9E82-442C-8957-CE8D3099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39" y="2339129"/>
            <a:ext cx="2962275" cy="3505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FE5166-56F1-96BD-F40D-0BE700CD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70" y="2915392"/>
            <a:ext cx="5553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5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Problemes per resoldre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b="1" dirty="0"/>
              <a:t>No</a:t>
            </a:r>
            <a:r>
              <a:rPr lang="ca-ES" dirty="0"/>
              <a:t> es </a:t>
            </a:r>
            <a:r>
              <a:rPr lang="ca-ES" sz="2800" b="1" dirty="0"/>
              <a:t>diferencia</a:t>
            </a:r>
            <a:r>
              <a:rPr lang="ca-ES" dirty="0"/>
              <a:t> si hem clicat la </a:t>
            </a:r>
            <a:r>
              <a:rPr lang="ca-ES" sz="2800" b="1" dirty="0"/>
              <a:t>mateixa</a:t>
            </a:r>
            <a:r>
              <a:rPr lang="ca-ES" dirty="0"/>
              <a:t> carta</a:t>
            </a:r>
          </a:p>
          <a:p>
            <a:r>
              <a:rPr lang="ca-ES" dirty="0"/>
              <a:t>El joc </a:t>
            </a:r>
            <a:r>
              <a:rPr lang="ca-ES" sz="3200" b="1" dirty="0"/>
              <a:t>no</a:t>
            </a:r>
            <a:r>
              <a:rPr lang="ca-ES" dirty="0"/>
              <a:t> </a:t>
            </a:r>
            <a:r>
              <a:rPr lang="ca-ES" sz="3200" b="1" dirty="0"/>
              <a:t>detecta</a:t>
            </a:r>
            <a:r>
              <a:rPr lang="ca-ES" dirty="0"/>
              <a:t> quan hem </a:t>
            </a:r>
            <a:r>
              <a:rPr lang="ca-ES" sz="3200" b="1" dirty="0"/>
              <a:t>guanyat</a:t>
            </a:r>
            <a:endParaRPr lang="ca-ES" b="1" dirty="0"/>
          </a:p>
          <a:p>
            <a:r>
              <a:rPr lang="ca-ES" dirty="0"/>
              <a:t>La pàgina principal no recupera la </a:t>
            </a:r>
            <a:r>
              <a:rPr lang="ca-ES" sz="3200" b="1" dirty="0"/>
              <a:t>informació</a:t>
            </a:r>
            <a:r>
              <a:rPr lang="ca-ES" dirty="0"/>
              <a:t> de la partida</a:t>
            </a:r>
          </a:p>
          <a:p>
            <a:r>
              <a:rPr lang="ca-ES" dirty="0"/>
              <a:t>El joc no recupera </a:t>
            </a:r>
            <a:r>
              <a:rPr lang="ca-ES" sz="3200" b="1" dirty="0"/>
              <a:t>informació</a:t>
            </a:r>
            <a:r>
              <a:rPr lang="ca-ES" dirty="0"/>
              <a:t> de la pàgina principal</a:t>
            </a:r>
          </a:p>
          <a:p>
            <a:r>
              <a:rPr lang="ca-ES" dirty="0"/>
              <a:t>Les cartes </a:t>
            </a:r>
            <a:r>
              <a:rPr lang="ca-ES" sz="3200" b="1" dirty="0"/>
              <a:t>sempre</a:t>
            </a:r>
            <a:r>
              <a:rPr lang="ca-ES" dirty="0"/>
              <a:t> estan </a:t>
            </a:r>
            <a:r>
              <a:rPr lang="ca-ES" sz="3200" b="1" dirty="0"/>
              <a:t>visibles</a:t>
            </a:r>
            <a:endParaRPr lang="ca-ES" b="1" dirty="0"/>
          </a:p>
          <a:p>
            <a:r>
              <a:rPr lang="ca-ES" dirty="0"/>
              <a:t>No hi ha </a:t>
            </a:r>
            <a:r>
              <a:rPr lang="ca-ES" sz="3200" b="1" dirty="0"/>
              <a:t>aleatorietat</a:t>
            </a:r>
            <a:endParaRPr lang="ca-ES" b="1" dirty="0"/>
          </a:p>
          <a:p>
            <a:endParaRPr lang="ca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630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2A39C-CC58-7E16-5ED9-FFCE8E8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Feina opcional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233F9-64D7-AE46-A58A-15683267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b="1" dirty="0"/>
              <a:t>Millorar</a:t>
            </a:r>
            <a:r>
              <a:rPr lang="ca-ES" dirty="0"/>
              <a:t> l’</a:t>
            </a:r>
            <a:r>
              <a:rPr lang="ca-ES" sz="2800" b="1" dirty="0"/>
              <a:t>estil</a:t>
            </a:r>
            <a:r>
              <a:rPr lang="ca-ES" dirty="0"/>
              <a:t> de la pàgina del joc</a:t>
            </a:r>
          </a:p>
          <a:p>
            <a:pPr lvl="1"/>
            <a:r>
              <a:rPr lang="ca-ES" dirty="0"/>
              <a:t>Crear un </a:t>
            </a:r>
            <a:r>
              <a:rPr lang="ca-ES" sz="2800" b="1" dirty="0"/>
              <a:t>CSS</a:t>
            </a:r>
            <a:endParaRPr lang="ca-ES" b="1" dirty="0"/>
          </a:p>
          <a:p>
            <a:pPr lvl="1"/>
            <a:r>
              <a:rPr lang="ca-ES" sz="2800" b="1" dirty="0"/>
              <a:t>Centrar</a:t>
            </a:r>
            <a:r>
              <a:rPr lang="ca-ES" dirty="0"/>
              <a:t> les </a:t>
            </a:r>
            <a:r>
              <a:rPr lang="ca-ES" sz="2800" b="1" dirty="0"/>
              <a:t>cartes</a:t>
            </a:r>
          </a:p>
          <a:p>
            <a:pPr lvl="1"/>
            <a:r>
              <a:rPr lang="ca-ES" sz="2800" b="1" dirty="0"/>
              <a:t>Centrar </a:t>
            </a:r>
            <a:r>
              <a:rPr lang="ca-ES" dirty="0"/>
              <a:t>el</a:t>
            </a:r>
            <a:r>
              <a:rPr lang="ca-ES" sz="2800" b="1" dirty="0"/>
              <a:t> títol</a:t>
            </a:r>
            <a:endParaRPr lang="ca-ES" dirty="0"/>
          </a:p>
          <a:p>
            <a:r>
              <a:rPr lang="ca-ES" dirty="0"/>
              <a:t>Afegir </a:t>
            </a:r>
            <a:r>
              <a:rPr lang="ca-ES" sz="3200" b="1" dirty="0"/>
              <a:t>botó</a:t>
            </a:r>
            <a:r>
              <a:rPr lang="ca-ES" dirty="0"/>
              <a:t> per </a:t>
            </a:r>
            <a:r>
              <a:rPr lang="ca-ES" sz="3200" b="1" dirty="0"/>
              <a:t>tornar</a:t>
            </a:r>
            <a:r>
              <a:rPr lang="ca-ES" dirty="0"/>
              <a:t> al </a:t>
            </a:r>
            <a:r>
              <a:rPr lang="ca-ES" sz="3200" b="1" dirty="0"/>
              <a:t>menú</a:t>
            </a:r>
            <a:endParaRPr lang="ca-ES" b="1" dirty="0"/>
          </a:p>
          <a:p>
            <a:r>
              <a:rPr lang="ca-ES" dirty="0"/>
              <a:t>Passar el JS de </a:t>
            </a:r>
            <a:r>
              <a:rPr lang="ca-ES" sz="2800" b="1" dirty="0"/>
              <a:t>menú</a:t>
            </a:r>
            <a:r>
              <a:rPr lang="ca-ES" dirty="0"/>
              <a:t> a </a:t>
            </a:r>
            <a:r>
              <a:rPr lang="ca-ES" sz="2800" b="1" dirty="0"/>
              <a:t>Mòduls</a:t>
            </a:r>
            <a:endParaRPr lang="ca-E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2651BD-68A3-7E80-DDE6-F2D17B1E603E}"/>
              </a:ext>
            </a:extLst>
          </p:cNvPr>
          <p:cNvSpPr/>
          <p:nvPr/>
        </p:nvSpPr>
        <p:spPr>
          <a:xfrm>
            <a:off x="6398003" y="350196"/>
            <a:ext cx="5410200" cy="24145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3600" b="1" dirty="0">
                <a:solidFill>
                  <a:srgbClr val="FFC000"/>
                </a:solidFill>
              </a:rPr>
              <a:t>FEINA NO OBLIGATÒRIA</a:t>
            </a:r>
          </a:p>
          <a:p>
            <a:pPr algn="ctr"/>
            <a:endParaRPr lang="ca-ES" sz="2400" dirty="0"/>
          </a:p>
          <a:p>
            <a:pPr algn="ctr"/>
            <a:r>
              <a:rPr lang="ca-ES" sz="2400" dirty="0"/>
              <a:t>No te cap pes a la nota, serveix per assolir coneixements i seguir millor l’assignatura</a:t>
            </a:r>
          </a:p>
        </p:txBody>
      </p:sp>
    </p:spTree>
    <p:extLst>
      <p:ext uri="{BB962C8B-B14F-4D97-AF65-F5344CB8AC3E}">
        <p14:creationId xmlns:p14="http://schemas.microsoft.com/office/powerpoint/2010/main" val="2177588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Links amb molta més informació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9201" y="2285999"/>
            <a:ext cx="10693166" cy="3754073"/>
          </a:xfrm>
        </p:spPr>
        <p:txBody>
          <a:bodyPr>
            <a:normAutofit/>
          </a:bodyPr>
          <a:lstStyle/>
          <a:p>
            <a:r>
              <a:rPr lang="ca-ES" dirty="0">
                <a:hlinkClick r:id="rId2"/>
              </a:rPr>
              <a:t>https://developer.mozilla.org/es/docs/Web/JavaScript/Guide/Modules</a:t>
            </a:r>
            <a:endParaRPr lang="ca-ES" dirty="0"/>
          </a:p>
          <a:p>
            <a:r>
              <a:rPr lang="ca-ES" dirty="0">
                <a:hlinkClick r:id="rId3"/>
              </a:rPr>
              <a:t>https://www.w3schools.com/js/js_modules.asp</a:t>
            </a:r>
            <a:endParaRPr lang="ca-ES" dirty="0"/>
          </a:p>
          <a:p>
            <a:r>
              <a:rPr lang="ca-ES" dirty="0">
                <a:hlinkClick r:id="rId4"/>
              </a:rPr>
              <a:t>https://developer.mozilla.org/es/docs/Web/JavaScript/Reference/Global_Objects/Object</a:t>
            </a:r>
            <a:endParaRPr lang="ca-ES" dirty="0"/>
          </a:p>
          <a:p>
            <a:r>
              <a:rPr lang="ca-ES" dirty="0">
                <a:hlinkClick r:id="rId5"/>
              </a:rPr>
              <a:t>https://developer.mozilla.org/en-US/docs/Glossary/Falsy</a:t>
            </a:r>
            <a:endParaRPr lang="ca-ES" dirty="0"/>
          </a:p>
          <a:p>
            <a:r>
              <a:rPr lang="ca-ES" dirty="0">
                <a:hlinkClick r:id="rId6"/>
              </a:rPr>
              <a:t>https://developer.mozilla.org/es/docs/Web/JavaScript/Equality_comparisons_and_sameness</a:t>
            </a:r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7556" y="4583811"/>
            <a:ext cx="1795244" cy="16964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BE3CEA-4689-1A13-B8A1-63FBE6570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5509" y="5108659"/>
            <a:ext cx="4400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77982-6634-A96B-9DC4-F0316C18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1007-DA04-D2B6-D74F-A1AC3B0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Meta </a:t>
            </a:r>
            <a:r>
              <a:rPr lang="en-GB" dirty="0">
                <a:solidFill>
                  <a:schemeClr val="tx1"/>
                </a:solidFill>
              </a:rPr>
              <a:t>Redirect</a:t>
            </a:r>
            <a:endParaRPr lang="en-GB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27F9A6-3BED-A246-374D-709D1EFEED83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Redirecció </a:t>
            </a:r>
            <a:r>
              <a:rPr lang="ca-ES" sz="1200" b="1" dirty="0">
                <a:solidFill>
                  <a:srgbClr val="0070C0"/>
                </a:solidFill>
              </a:rPr>
              <a:t>HTML</a:t>
            </a:r>
            <a:r>
              <a:rPr lang="ca-ES" sz="1400" b="1" dirty="0">
                <a:solidFill>
                  <a:srgbClr val="0070C0"/>
                </a:solidFill>
              </a:rPr>
              <a:t> automàtica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8179B8-3805-8542-69C8-4D1253E7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628900"/>
            <a:ext cx="9124950" cy="8001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ECAA574-142A-0E6C-4D16-500A6646E5A1}"/>
              </a:ext>
            </a:extLst>
          </p:cNvPr>
          <p:cNvCxnSpPr/>
          <p:nvPr/>
        </p:nvCxnSpPr>
        <p:spPr>
          <a:xfrm>
            <a:off x="7189365" y="3196205"/>
            <a:ext cx="293615" cy="0"/>
          </a:xfrm>
          <a:prstGeom prst="line">
            <a:avLst/>
          </a:prstGeom>
          <a:ln w="762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4C8FFC4-1B15-006D-9FE6-D19336E0F9F6}"/>
              </a:ext>
            </a:extLst>
          </p:cNvPr>
          <p:cNvCxnSpPr/>
          <p:nvPr/>
        </p:nvCxnSpPr>
        <p:spPr>
          <a:xfrm>
            <a:off x="7362737" y="3204594"/>
            <a:ext cx="0" cy="108000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246FD5-09ED-9047-F1DD-2B8A5BB42C54}"/>
              </a:ext>
            </a:extLst>
          </p:cNvPr>
          <p:cNvSpPr txBox="1"/>
          <p:nvPr/>
        </p:nvSpPr>
        <p:spPr>
          <a:xfrm>
            <a:off x="6968847" y="4292982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/>
              <a:t>temps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0D3ACE7-C779-498E-8863-160C09CB2EC9}"/>
              </a:ext>
            </a:extLst>
          </p:cNvPr>
          <p:cNvCxnSpPr>
            <a:cxnSpLocks/>
          </p:cNvCxnSpPr>
          <p:nvPr/>
        </p:nvCxnSpPr>
        <p:spPr>
          <a:xfrm>
            <a:off x="7756627" y="3196205"/>
            <a:ext cx="2259828" cy="0"/>
          </a:xfrm>
          <a:prstGeom prst="line">
            <a:avLst/>
          </a:prstGeom>
          <a:ln w="762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EA04601-964E-5F35-3266-B2837BBB54BF}"/>
              </a:ext>
            </a:extLst>
          </p:cNvPr>
          <p:cNvCxnSpPr/>
          <p:nvPr/>
        </p:nvCxnSpPr>
        <p:spPr>
          <a:xfrm>
            <a:off x="8992458" y="3204594"/>
            <a:ext cx="0" cy="108000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0993BF-F47B-D449-D659-9D71CF980B9D}"/>
              </a:ext>
            </a:extLst>
          </p:cNvPr>
          <p:cNvSpPr txBox="1"/>
          <p:nvPr/>
        </p:nvSpPr>
        <p:spPr>
          <a:xfrm>
            <a:off x="8609981" y="429298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/>
              <a:t>enllaç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33B754-8CEE-BACC-F622-3C7C126E1316}"/>
              </a:ext>
            </a:extLst>
          </p:cNvPr>
          <p:cNvSpPr txBox="1"/>
          <p:nvPr/>
        </p:nvSpPr>
        <p:spPr>
          <a:xfrm>
            <a:off x="2916691" y="4903083"/>
            <a:ext cx="645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Redirecció HTML </a:t>
            </a:r>
            <a:r>
              <a:rPr lang="ca-ES" sz="3200" b="1" dirty="0">
                <a:solidFill>
                  <a:srgbClr val="0070C0"/>
                </a:solidFill>
              </a:rPr>
              <a:t>automàtica</a:t>
            </a:r>
            <a:r>
              <a:rPr lang="ca-ES" dirty="0"/>
              <a:t> passats </a:t>
            </a:r>
            <a:r>
              <a:rPr lang="ca-ES" sz="3600" b="1" dirty="0"/>
              <a:t>X segons</a:t>
            </a:r>
            <a:endParaRPr lang="ca-ES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B243F4-046A-E897-D5E1-A6C4460C2D2D}"/>
              </a:ext>
            </a:extLst>
          </p:cNvPr>
          <p:cNvSpPr txBox="1"/>
          <p:nvPr/>
        </p:nvSpPr>
        <p:spPr>
          <a:xfrm>
            <a:off x="2916690" y="5695146"/>
            <a:ext cx="580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800" b="1" dirty="0">
                <a:solidFill>
                  <a:srgbClr val="0070C0"/>
                </a:solidFill>
              </a:rPr>
              <a:t>No</a:t>
            </a:r>
            <a:r>
              <a:rPr lang="ca-ES" sz="2400" dirty="0"/>
              <a:t> queda registrat al </a:t>
            </a:r>
            <a:r>
              <a:rPr lang="ca-ES" sz="3600" b="1" dirty="0"/>
              <a:t>historial</a:t>
            </a:r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1186888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Alguna pregunta?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Disseny i desenvolupament de jocs web</a:t>
            </a:r>
          </a:p>
          <a:p>
            <a:r>
              <a:rPr lang="ca-ES" dirty="0"/>
              <a:t>Primera pantalla</a:t>
            </a:r>
          </a:p>
        </p:txBody>
      </p:sp>
    </p:spTree>
    <p:extLst>
      <p:ext uri="{BB962C8B-B14F-4D97-AF65-F5344CB8AC3E}">
        <p14:creationId xmlns:p14="http://schemas.microsoft.com/office/powerpoint/2010/main" val="255693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4D1BE-129A-E749-5979-BEE8521A5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0A053-0402-C0D1-E823-C2101852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Meta </a:t>
            </a:r>
            <a:r>
              <a:rPr lang="en-GB" dirty="0">
                <a:solidFill>
                  <a:schemeClr val="tx1"/>
                </a:solidFill>
              </a:rPr>
              <a:t>Redirect</a:t>
            </a:r>
            <a:endParaRPr lang="en-GB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D562FC4-89E5-D7EB-F467-686E4A96E4AF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Redirecció </a:t>
            </a:r>
            <a:r>
              <a:rPr lang="ca-ES" sz="1200" b="1" dirty="0">
                <a:solidFill>
                  <a:srgbClr val="0070C0"/>
                </a:solidFill>
              </a:rPr>
              <a:t>HTML</a:t>
            </a:r>
            <a:r>
              <a:rPr lang="ca-ES" sz="1400" b="1" dirty="0">
                <a:solidFill>
                  <a:srgbClr val="0070C0"/>
                </a:solidFill>
              </a:rPr>
              <a:t> automàtica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8257BA-9C9B-3753-D54E-DB8F6662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1" y="2171700"/>
            <a:ext cx="7118321" cy="624153"/>
          </a:xfrm>
          <a:prstGeom prst="rect">
            <a:avLst/>
          </a:prstGeom>
        </p:spPr>
      </p:pic>
      <p:pic>
        <p:nvPicPr>
          <p:cNvPr id="3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27203A57-3989-87AA-8941-3DFA0C90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38" y="3233838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D675C8B-1739-F273-1082-A44082D30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047" y="2926606"/>
            <a:ext cx="3524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8705B-D8D7-DA36-37C1-27FC1DF1A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92E4-436E-59F6-38E9-39B22E26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Meta </a:t>
            </a:r>
            <a:r>
              <a:rPr lang="en-GB" dirty="0">
                <a:solidFill>
                  <a:schemeClr val="tx1"/>
                </a:solidFill>
              </a:rPr>
              <a:t>Redirect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5DF026-85FC-2B1D-058B-92ACBB1F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420310"/>
            <a:ext cx="9915525" cy="3409950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0F79186-8CDD-91B7-A35D-DC5FA8C9F847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Redirecció </a:t>
            </a:r>
            <a:r>
              <a:rPr lang="ca-ES" sz="1200" b="1" dirty="0">
                <a:solidFill>
                  <a:srgbClr val="0070C0"/>
                </a:solidFill>
              </a:rPr>
              <a:t>HTML</a:t>
            </a:r>
            <a:r>
              <a:rPr lang="ca-ES" sz="1400" b="1" dirty="0">
                <a:solidFill>
                  <a:srgbClr val="0070C0"/>
                </a:solidFill>
              </a:rPr>
              <a:t> automàtica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829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D1AA6-1141-BEDC-73F1-89D15963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F3FE-8F9B-70A2-DA49-0A0DB26F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Element &lt;a&gt;</a:t>
            </a:r>
            <a:endParaRPr lang="en-GB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276B008-26C5-9D36-8A6B-8435C0CADF7D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Redirecció HTML automàtica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Redirecció</a:t>
            </a:r>
            <a:r>
              <a:rPr lang="ca-ES" sz="1400" b="1" dirty="0">
                <a:solidFill>
                  <a:srgbClr val="0070C0"/>
                </a:solidFill>
              </a:rPr>
              <a:t> HTML manual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B431A-9C5E-81E7-9C0A-4018C069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ca-ES" sz="3200" b="1" dirty="0"/>
              <a:t>Element</a:t>
            </a:r>
            <a:r>
              <a:rPr lang="ca-ES" dirty="0"/>
              <a:t> HTML</a:t>
            </a:r>
          </a:p>
          <a:p>
            <a:r>
              <a:rPr lang="ca-ES" sz="3200" b="1" dirty="0"/>
              <a:t>Redirecciona</a:t>
            </a:r>
            <a:r>
              <a:rPr lang="ca-ES" dirty="0"/>
              <a:t> la fer </a:t>
            </a:r>
            <a:r>
              <a:rPr lang="ca-ES" sz="3200" b="1" dirty="0"/>
              <a:t>clic</a:t>
            </a:r>
            <a:endParaRPr lang="ca-ES" b="1" dirty="0"/>
          </a:p>
          <a:p>
            <a:r>
              <a:rPr lang="ca-ES" dirty="0"/>
              <a:t>Atributs</a:t>
            </a:r>
          </a:p>
          <a:p>
            <a:pPr lvl="1"/>
            <a:r>
              <a:rPr lang="ca-ES" sz="3200" b="1" dirty="0"/>
              <a:t>HREF</a:t>
            </a:r>
            <a:endParaRPr lang="ca-ES" b="1" dirty="0"/>
          </a:p>
          <a:p>
            <a:pPr lvl="2"/>
            <a:r>
              <a:rPr lang="ca-ES" dirty="0"/>
              <a:t>Enllaç al que anar</a:t>
            </a:r>
          </a:p>
          <a:p>
            <a:r>
              <a:rPr lang="ca-ES" dirty="0"/>
              <a:t>Deixa </a:t>
            </a:r>
            <a:r>
              <a:rPr lang="ca-ES" sz="3200" b="1" dirty="0"/>
              <a:t>rastre</a:t>
            </a:r>
            <a:r>
              <a:rPr lang="ca-ES" dirty="0"/>
              <a:t> al historial</a:t>
            </a:r>
          </a:p>
          <a:p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226D48-40D3-E690-D8D4-7001931E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304" y="2286000"/>
            <a:ext cx="6248400" cy="1438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1D2848-5A64-C0C8-FBFC-B8C631DF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66" y="3838575"/>
            <a:ext cx="4257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248C7-0D1D-7FC5-A940-1A7658E5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13BA-25EA-82C1-CEA0-68EEC5CD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50505" cy="1485900"/>
          </a:xfrm>
        </p:spPr>
        <p:txBody>
          <a:bodyPr/>
          <a:lstStyle/>
          <a:p>
            <a:r>
              <a:rPr lang="ca-ES" b="1" dirty="0">
                <a:solidFill>
                  <a:srgbClr val="C00000"/>
                </a:solidFill>
              </a:rPr>
              <a:t>Incís teòric</a:t>
            </a:r>
            <a:br>
              <a:rPr lang="ca-ES" b="1" dirty="0">
                <a:solidFill>
                  <a:srgbClr val="C00000"/>
                </a:solidFill>
              </a:rPr>
            </a:br>
            <a:r>
              <a:rPr lang="ca-ES" dirty="0">
                <a:solidFill>
                  <a:schemeClr val="tx1"/>
                </a:solidFill>
              </a:rPr>
              <a:t>Element &lt;a&gt;</a:t>
            </a:r>
            <a:endParaRPr lang="en-GB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03AF8A3-D16D-2165-451F-05EA3CD08B53}"/>
              </a:ext>
            </a:extLst>
          </p:cNvPr>
          <p:cNvSpPr txBox="1">
            <a:spLocks/>
          </p:cNvSpPr>
          <p:nvPr/>
        </p:nvSpPr>
        <p:spPr>
          <a:xfrm>
            <a:off x="8598568" y="78206"/>
            <a:ext cx="3481136" cy="183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 b="1" dirty="0">
                <a:solidFill>
                  <a:srgbClr val="0070C0"/>
                </a:solidFill>
              </a:rPr>
              <a:t>Canvi</a:t>
            </a:r>
            <a:r>
              <a:rPr lang="ca-ES" sz="1400" dirty="0">
                <a:solidFill>
                  <a:srgbClr val="0070C0"/>
                </a:solidFill>
              </a:rPr>
              <a:t> entre </a:t>
            </a:r>
            <a:r>
              <a:rPr lang="ca-ES" sz="1600" b="1" dirty="0">
                <a:solidFill>
                  <a:srgbClr val="0070C0"/>
                </a:solidFill>
              </a:rPr>
              <a:t>HTML</a:t>
            </a:r>
          </a:p>
          <a:p>
            <a:pPr lvl="1"/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Redirecció HTML automàtica</a:t>
            </a:r>
          </a:p>
          <a:p>
            <a:pPr lvl="1"/>
            <a:r>
              <a:rPr lang="ca-ES" sz="1200" dirty="0">
                <a:solidFill>
                  <a:srgbClr val="0070C0"/>
                </a:solidFill>
              </a:rPr>
              <a:t>Redirecció</a:t>
            </a:r>
            <a:r>
              <a:rPr lang="ca-ES" sz="1400" b="1" dirty="0">
                <a:solidFill>
                  <a:srgbClr val="0070C0"/>
                </a:solidFill>
              </a:rPr>
              <a:t> HTML manual</a:t>
            </a:r>
          </a:p>
          <a:p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Creació estàtica de les </a:t>
            </a:r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cartes</a:t>
            </a:r>
          </a:p>
          <a:p>
            <a:r>
              <a:rPr lang="ca-ES" sz="1200" b="1" dirty="0">
                <a:solidFill>
                  <a:schemeClr val="accent1">
                    <a:lumMod val="50000"/>
                  </a:schemeClr>
                </a:solidFill>
              </a:rPr>
              <a:t>Lògica</a:t>
            </a:r>
            <a:r>
              <a:rPr lang="ca-ES" sz="1200" dirty="0">
                <a:solidFill>
                  <a:schemeClr val="accent1">
                    <a:lumMod val="50000"/>
                  </a:schemeClr>
                </a:solidFill>
              </a:rPr>
              <a:t> inicial del joc</a:t>
            </a:r>
          </a:p>
          <a:p>
            <a:pPr lvl="1"/>
            <a:endParaRPr lang="ca-ES" dirty="0"/>
          </a:p>
        </p:txBody>
      </p:sp>
      <p:pic>
        <p:nvPicPr>
          <p:cNvPr id="8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F7C0548E-5A69-FEAB-3CC4-CF670B2D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497" r="92320">
                        <a14:foregroundMark x1="9314" y1="56122" x2="8660" y2="53673"/>
                        <a14:foregroundMark x1="28595" y1="37755" x2="41013" y2="27551"/>
                        <a14:foregroundMark x1="62745" y1="21224" x2="63889" y2="32449"/>
                        <a14:foregroundMark x1="63889" y1="32449" x2="61111" y2="48776"/>
                        <a14:foregroundMark x1="61111" y1="48776" x2="53105" y2="58980"/>
                        <a14:foregroundMark x1="53105" y1="58980" x2="44771" y2="62041"/>
                        <a14:foregroundMark x1="44771" y1="62041" x2="35784" y2="51837"/>
                        <a14:foregroundMark x1="35784" y1="51837" x2="40196" y2="34694"/>
                        <a14:foregroundMark x1="40196" y1="34694" x2="48856" y2="26327"/>
                        <a14:foregroundMark x1="48856" y1="26327" x2="60131" y2="22449"/>
                        <a14:foregroundMark x1="60131" y1="22449" x2="60621" y2="22857"/>
                        <a14:foregroundMark x1="49346" y1="67143" x2="57026" y2="52653"/>
                        <a14:foregroundMark x1="23366" y1="53061" x2="28922" y2="51020"/>
                        <a14:foregroundMark x1="24673" y1="50204" x2="26471" y2="54490"/>
                        <a14:foregroundMark x1="23203" y1="60000" x2="24183" y2="55918"/>
                        <a14:foregroundMark x1="23693" y1="64898" x2="23693" y2="64898"/>
                        <a14:foregroundMark x1="23366" y1="62857" x2="23529" y2="67959"/>
                        <a14:foregroundMark x1="20098" y1="52653" x2="25163" y2="47143"/>
                        <a14:foregroundMark x1="30392" y1="34898" x2="40686" y2="25306"/>
                        <a14:foregroundMark x1="79412" y1="56735" x2="80882" y2="64490"/>
                        <a14:foregroundMark x1="81373" y1="55510" x2="80556" y2="60204"/>
                        <a14:foregroundMark x1="78105" y1="61837" x2="80065" y2="55714"/>
                        <a14:foregroundMark x1="50980" y1="31224" x2="51471" y2="34694"/>
                        <a14:foregroundMark x1="52124" y1="34490" x2="49510" y2="45306"/>
                        <a14:foregroundMark x1="49510" y1="45306" x2="49510" y2="45306"/>
                        <a14:foregroundMark x1="49510" y1="55306" x2="49837" y2="48776"/>
                        <a14:foregroundMark x1="54085" y1="36122" x2="51634" y2="31429"/>
                        <a14:foregroundMark x1="44608" y1="35510" x2="48856" y2="30000"/>
                        <a14:foregroundMark x1="73039" y1="53673" x2="80229" y2="51633"/>
                        <a14:foregroundMark x1="92320" y1="60204" x2="91503" y2="70000"/>
                        <a14:foregroundMark x1="75654" y1="66735" x2="80229" y2="68776"/>
                        <a14:foregroundMark x1="50163" y1="72449" x2="51634" y2="5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38" y="3233838"/>
            <a:ext cx="3967366" cy="31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3A2739-F904-B8D9-DA9A-C08AF493B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47" y="2926606"/>
            <a:ext cx="3524250" cy="3790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1F2A4B-3608-A17E-6D16-2E1E96A9E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22" y="2034286"/>
            <a:ext cx="5524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0358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1555</TotalTime>
  <Words>1610</Words>
  <Application>Microsoft Office PowerPoint</Application>
  <PresentationFormat>Panorámica</PresentationFormat>
  <Paragraphs>388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3" baseType="lpstr">
      <vt:lpstr>Courier New</vt:lpstr>
      <vt:lpstr>Franklin Gothic Book</vt:lpstr>
      <vt:lpstr>Recorte</vt:lpstr>
      <vt:lpstr>Disseny i desenvolupament de jocs web</vt:lpstr>
      <vt:lpstr>On ho havíem deixat? Menú principal</vt:lpstr>
      <vt:lpstr>Objectius de la sessió</vt:lpstr>
      <vt:lpstr>Incís teòric Canvi entre HTML</vt:lpstr>
      <vt:lpstr>Incís teòric Meta Redirect</vt:lpstr>
      <vt:lpstr>Incís teòric Meta Redirect</vt:lpstr>
      <vt:lpstr>Incís teòric Meta Redirect</vt:lpstr>
      <vt:lpstr>Incís teòric Element &lt;a&gt;</vt:lpstr>
      <vt:lpstr>Incís teòric Element &lt;a&gt;</vt:lpstr>
      <vt:lpstr>Incís teòric Element &lt;a&gt;</vt:lpstr>
      <vt:lpstr>Incís teòric Redirecció JavaScript</vt:lpstr>
      <vt:lpstr>Incís teòric Redirecció JavaScript</vt:lpstr>
      <vt:lpstr>Anem a la partida</vt:lpstr>
      <vt:lpstr>Anem a la partida</vt:lpstr>
      <vt:lpstr>Creem les cartes</vt:lpstr>
      <vt:lpstr>Creem les cartes</vt:lpstr>
      <vt:lpstr>Creem les cartes</vt:lpstr>
      <vt:lpstr>Creem les cartes</vt:lpstr>
      <vt:lpstr>Creem les cartes</vt:lpstr>
      <vt:lpstr>Creem les cartes</vt:lpstr>
      <vt:lpstr>Creem les cartes</vt:lpstr>
      <vt:lpstr>Lògica del joc</vt:lpstr>
      <vt:lpstr>Incís teòric Creació d’objectes</vt:lpstr>
      <vt:lpstr>Incís teòric Objecte Literal</vt:lpstr>
      <vt:lpstr>Objecte Literal</vt:lpstr>
      <vt:lpstr>Objecte Literal</vt:lpstr>
      <vt:lpstr>Incís teòric Constructor còpia</vt:lpstr>
      <vt:lpstr>Constructor còpia</vt:lpstr>
      <vt:lpstr>Constructor còpia</vt:lpstr>
      <vt:lpstr>Incís teòric Tipus de Scripts JS</vt:lpstr>
      <vt:lpstr>Incís teòric Scripts Bàsics JS</vt:lpstr>
      <vt:lpstr>Incís teòric Mòduls JS</vt:lpstr>
      <vt:lpstr>Mòduls JS</vt:lpstr>
      <vt:lpstr>Mòduls JS</vt:lpstr>
      <vt:lpstr>Incís teòric  Igualtat o equivalència</vt:lpstr>
      <vt:lpstr>Incís teòric  Equivalència</vt:lpstr>
      <vt:lpstr>Incís teòric  Falsy Values</vt:lpstr>
      <vt:lpstr>Anem a Jugar</vt:lpstr>
      <vt:lpstr>Anem a Jugar</vt:lpstr>
      <vt:lpstr>Anem a Jugar</vt:lpstr>
      <vt:lpstr>Anem a Jugar</vt:lpstr>
      <vt:lpstr>Anem a Jugar</vt:lpstr>
      <vt:lpstr>Anem a Jugar</vt:lpstr>
      <vt:lpstr>Anem a Jugar</vt:lpstr>
      <vt:lpstr>Anem a Jugar</vt:lpstr>
      <vt:lpstr>On ens hem quedat</vt:lpstr>
      <vt:lpstr>Problemes per resoldre</vt:lpstr>
      <vt:lpstr>Feina opcional</vt:lpstr>
      <vt:lpstr>Links amb molta més informació</vt:lpstr>
      <vt:lpstr>Alguna pregunta?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Disseny i desenvolupament de jocs web</dc:title>
  <dc:creator>Elisabet Conill Espona</dc:creator>
  <cp:lastModifiedBy>Elisabet Conill Espona</cp:lastModifiedBy>
  <cp:revision>8</cp:revision>
  <dcterms:created xsi:type="dcterms:W3CDTF">2024-02-14T15:49:37Z</dcterms:created>
  <dcterms:modified xsi:type="dcterms:W3CDTF">2024-02-15T19:56:02Z</dcterms:modified>
</cp:coreProperties>
</file>