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ригорий Гашин" initials="ГГ" lastIdx="1" clrIdx="0">
    <p:extLst>
      <p:ext uri="{19B8F6BF-5375-455C-9EA6-DF929625EA0E}">
        <p15:presenceInfo xmlns:p15="http://schemas.microsoft.com/office/powerpoint/2012/main" userId="11d209f994957d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BE1D7-C7F2-4BCD-AC32-60249D964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B49A3B-A7A2-4FC5-93D2-268FA0C5A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21BD76-C6BF-4178-8B51-6E9F25BD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0193-DD09-4FB0-88D5-EDC233067259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493AAB-D66A-4C29-BE4D-B7BFC01C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1B3C5-773B-4C6D-AAF2-20FDA2C5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8770-8680-43E1-9F2C-EE5788C12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BDDF-944C-4C58-82E2-F101C07B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865E5C-D233-496C-B969-F79A065D7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0AF62A-1D4A-4AC3-A3DA-2B59E144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0193-DD09-4FB0-88D5-EDC233067259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AE1F99-C180-4736-9B5E-F9BFC0CD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5BBC7-5DE8-4BE9-A28A-4E3B21C0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8770-8680-43E1-9F2C-EE5788C12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21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864C92-388F-48E8-AAAA-114785207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0DBE6B-E43B-4861-A858-C8EB957E9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7FE7B3-F022-42A2-973D-901B586F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0193-DD09-4FB0-88D5-EDC233067259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2E953C-1708-40DE-B6C2-5C834701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C420C-82A4-4314-AE1F-3A4E2535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8770-8680-43E1-9F2C-EE5788C12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3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290D7-8372-4909-B2A0-D13CD7C6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F0FE0-5528-4EE8-A9EA-76C56513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C32F0A-F6B3-41F6-AFDA-1BEE26D0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0193-DD09-4FB0-88D5-EDC233067259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B23058-3E24-44D3-A879-53C5F272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53774D-8C2A-4A28-80A8-B9CB3CB1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8770-8680-43E1-9F2C-EE5788C12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44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F06DB-378E-4A91-A20E-435BD31C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CB9897-EFFE-458D-9946-B224C222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F60EEE-501B-4EBF-96CA-E179116A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0193-DD09-4FB0-88D5-EDC233067259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8BFA9-7B6D-4215-9881-DF89553E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9365AB-AFFC-4A06-9C2A-DF1131F3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8770-8680-43E1-9F2C-EE5788C12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41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73F4-8E92-484D-B347-B5C2BEC2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D23D3-68DC-46E2-9F46-1BE6CD995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35699E-2465-4C62-B9A0-A9CB682B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2B98A5-3950-4772-B022-8E3C04DE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0193-DD09-4FB0-88D5-EDC233067259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3B78B2-4D00-408D-85BD-5FEFD0AC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C3E29A-6D8B-4F1A-B929-3912CF4B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8770-8680-43E1-9F2C-EE5788C12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98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4F1D7-8317-4949-AF72-867CAE30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C28F73-7518-4474-923E-544F209DA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5CD22D-09EF-4620-A9B8-0D80F3AF5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371247-7194-45F1-A319-256E16F0B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E20ED3-087E-4BA5-A9A9-83F139F53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603B8B-6BEC-45D7-A50B-D61B2D06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0193-DD09-4FB0-88D5-EDC233067259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B9230C-AD39-4B10-A1AD-096163AF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14A7AD-886E-4AB6-80BE-BBD61E90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8770-8680-43E1-9F2C-EE5788C12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37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C6686-2773-4C12-9831-B3B41E25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664961-91AB-48E6-B221-5918C9E7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0193-DD09-4FB0-88D5-EDC233067259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0AE17F-0549-4964-A83A-2C3CC7FB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6C3EF0-C94A-42BB-8C42-39009967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8770-8680-43E1-9F2C-EE5788C12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47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5A22E8-441B-4294-BED3-11676F82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0193-DD09-4FB0-88D5-EDC233067259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D0ECF5-62DD-46E9-9835-61395BDC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ED030B-7523-4498-A089-2109E867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8770-8680-43E1-9F2C-EE5788C12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08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4249E-1165-4D14-BDCD-238EB7C6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52101-C76E-450C-B61D-E970D90E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6DE8AF-C276-4E0A-9DB2-C5E9472A1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032B9-A520-4706-9B2D-7F733F38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0193-DD09-4FB0-88D5-EDC233067259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91DD89-D4C8-4F19-9BFE-7AE35453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97FB1-7122-4F99-891B-FCB6EE0A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8770-8680-43E1-9F2C-EE5788C12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01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65A0E-7D41-401E-81EE-75650F6D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024150-59E5-4DEB-BC78-DB3C77F32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CC8673-BC9C-4879-86FE-F0E1663DB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021AB1-6C12-4281-A77D-89AC3FCC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0193-DD09-4FB0-88D5-EDC233067259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E181B8-5554-4DAD-8035-9C4B1F24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E22B0B-F7DB-4E3A-A840-2A5C44A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8770-8680-43E1-9F2C-EE5788C12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74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CF9A2-E760-4F17-95D9-53343088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E6FE31-05F8-46AB-8DE0-130E00290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1AF493-1330-471D-B059-08704E8EB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A0193-DD09-4FB0-88D5-EDC233067259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74DAA9-7102-4AC4-B660-EAAC7A3ED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40F04B-FC31-4422-8929-355A392FE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8770-8680-43E1-9F2C-EE5788C12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6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8408F-40F8-4C04-B745-B57894F7C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Инвестиционный портфель из акций топ-компаний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DE46AD-4194-43FC-BE00-CB1A1973C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15493"/>
            <a:ext cx="9144000" cy="1655762"/>
          </a:xfrm>
        </p:spPr>
        <p:txBody>
          <a:bodyPr/>
          <a:lstStyle/>
          <a:p>
            <a:r>
              <a:rPr lang="ru-RU" dirty="0"/>
              <a:t>Сравнительный анализ </a:t>
            </a:r>
            <a:r>
              <a:rPr lang="ru-RU" dirty="0">
                <a:effectLst/>
              </a:rPr>
              <a:t>и пример портфелей</a:t>
            </a:r>
          </a:p>
        </p:txBody>
      </p:sp>
    </p:spTree>
    <p:extLst>
      <p:ext uri="{BB962C8B-B14F-4D97-AF65-F5344CB8AC3E}">
        <p14:creationId xmlns:p14="http://schemas.microsoft.com/office/powerpoint/2010/main" val="361920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Сравнение по привлекательности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Долгосрочные фавориты: MSFT, GOOGL (устойчивые + баланс роста и дивидендов).</a:t>
            </a:r>
          </a:p>
          <a:p>
            <a:r>
              <a:t>Ростовые активы: NVDA, META (высокие перспективы прибыли).</a:t>
            </a:r>
          </a:p>
          <a:p>
            <a:r>
              <a:t>Защитные активы: AAPL (бренд и лояльность, несмотря на долг).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Рекомендованный</a:t>
            </a:r>
            <a:r>
              <a:rPr dirty="0"/>
              <a:t> </a:t>
            </a:r>
            <a:r>
              <a:rPr dirty="0" err="1"/>
              <a:t>портфель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MSFT – 25% (</a:t>
            </a:r>
            <a:r>
              <a:rPr dirty="0" err="1"/>
              <a:t>стабильность</a:t>
            </a:r>
            <a:r>
              <a:rPr dirty="0"/>
              <a:t> + </a:t>
            </a:r>
            <a:r>
              <a:rPr dirty="0" err="1"/>
              <a:t>рост</a:t>
            </a:r>
            <a:r>
              <a:rPr dirty="0"/>
              <a:t> + </a:t>
            </a:r>
            <a:r>
              <a:rPr dirty="0" err="1"/>
              <a:t>дивиденды</a:t>
            </a:r>
            <a:r>
              <a:rPr dirty="0"/>
              <a:t>)</a:t>
            </a:r>
          </a:p>
          <a:p>
            <a:r>
              <a:rPr dirty="0"/>
              <a:t>GOOGL – 20% (</a:t>
            </a:r>
            <a:r>
              <a:rPr dirty="0" err="1"/>
              <a:t>сбалансированные</a:t>
            </a:r>
            <a:r>
              <a:rPr dirty="0"/>
              <a:t> </a:t>
            </a:r>
            <a:r>
              <a:rPr dirty="0" err="1"/>
              <a:t>метрики</a:t>
            </a:r>
            <a:r>
              <a:rPr dirty="0"/>
              <a:t>)</a:t>
            </a:r>
          </a:p>
          <a:p>
            <a:r>
              <a:rPr dirty="0"/>
              <a:t>NVDA – 20% (</a:t>
            </a:r>
            <a:r>
              <a:rPr dirty="0" err="1"/>
              <a:t>основной</a:t>
            </a:r>
            <a:r>
              <a:rPr dirty="0"/>
              <a:t> </a:t>
            </a:r>
            <a:r>
              <a:rPr dirty="0" err="1"/>
              <a:t>ростовой</a:t>
            </a:r>
            <a:r>
              <a:rPr dirty="0"/>
              <a:t> </a:t>
            </a:r>
            <a:r>
              <a:rPr dirty="0" err="1"/>
              <a:t>драйвер</a:t>
            </a:r>
            <a:r>
              <a:rPr dirty="0"/>
              <a:t>, AI/</a:t>
            </a:r>
            <a:r>
              <a:rPr dirty="0" err="1"/>
              <a:t>чипы</a:t>
            </a:r>
            <a:r>
              <a:rPr dirty="0"/>
              <a:t>)</a:t>
            </a:r>
          </a:p>
          <a:p>
            <a:r>
              <a:rPr dirty="0"/>
              <a:t>META – 15% (</a:t>
            </a:r>
            <a:r>
              <a:rPr dirty="0" err="1"/>
              <a:t>перспективы</a:t>
            </a:r>
            <a:r>
              <a:rPr dirty="0"/>
              <a:t> </a:t>
            </a:r>
            <a:r>
              <a:rPr lang="en-US" dirty="0"/>
              <a:t>VR</a:t>
            </a:r>
            <a:r>
              <a:rPr dirty="0"/>
              <a:t> + </a:t>
            </a:r>
            <a:r>
              <a:rPr dirty="0" err="1"/>
              <a:t>высокая</a:t>
            </a:r>
            <a:r>
              <a:rPr dirty="0"/>
              <a:t> </a:t>
            </a:r>
            <a:r>
              <a:rPr dirty="0" err="1"/>
              <a:t>маржа</a:t>
            </a:r>
            <a:r>
              <a:rPr dirty="0"/>
              <a:t>)</a:t>
            </a:r>
          </a:p>
          <a:p>
            <a:r>
              <a:rPr dirty="0"/>
              <a:t>AAPL – 15% (</a:t>
            </a:r>
            <a:r>
              <a:rPr dirty="0" err="1"/>
              <a:t>бренд</a:t>
            </a:r>
            <a:r>
              <a:rPr dirty="0"/>
              <a:t>, </a:t>
            </a:r>
            <a:r>
              <a:rPr dirty="0" err="1"/>
              <a:t>экосистема</a:t>
            </a:r>
            <a:r>
              <a:rPr dirty="0"/>
              <a:t>, </a:t>
            </a:r>
            <a:r>
              <a:rPr dirty="0" err="1"/>
              <a:t>надежность</a:t>
            </a:r>
            <a:r>
              <a:rPr dirty="0"/>
              <a:t>)</a:t>
            </a:r>
          </a:p>
          <a:p>
            <a:r>
              <a:rPr dirty="0"/>
              <a:t>AMZN – 5% (</a:t>
            </a:r>
            <a:r>
              <a:rPr dirty="0" err="1"/>
              <a:t>рисковый</a:t>
            </a:r>
            <a:r>
              <a:rPr dirty="0"/>
              <a:t> </a:t>
            </a:r>
            <a:r>
              <a:rPr dirty="0" err="1"/>
              <a:t>рост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9C083-92D2-43E7-BF51-665F16DB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Сравниваемые компании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50810-8E37-46BD-8B4F-8A2959D1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Apple: </a:t>
            </a:r>
            <a:r>
              <a:rPr lang="ru-RU" dirty="0"/>
              <a:t>гаджеты, стабильность</a:t>
            </a:r>
          </a:p>
          <a:p>
            <a:r>
              <a:rPr lang="en-US" dirty="0"/>
              <a:t>Microsoft: </a:t>
            </a:r>
            <a:r>
              <a:rPr lang="ru-RU" dirty="0"/>
              <a:t>ПО, облачные технологии</a:t>
            </a:r>
          </a:p>
          <a:p>
            <a:r>
              <a:rPr lang="en-US" dirty="0"/>
              <a:t>Google: </a:t>
            </a:r>
            <a:r>
              <a:rPr lang="ru-RU" dirty="0"/>
              <a:t>поиск, ИИ</a:t>
            </a:r>
          </a:p>
          <a:p>
            <a:r>
              <a:rPr lang="en-US" dirty="0"/>
              <a:t>Amazon: E-commerce</a:t>
            </a:r>
            <a:endParaRPr lang="ru-RU" dirty="0"/>
          </a:p>
          <a:p>
            <a:r>
              <a:rPr lang="en-US" dirty="0"/>
              <a:t>Meta: </a:t>
            </a:r>
            <a:r>
              <a:rPr lang="ru-RU" dirty="0"/>
              <a:t>Соц. сети, </a:t>
            </a:r>
            <a:r>
              <a:rPr lang="en-US" dirty="0"/>
              <a:t>virtual reality</a:t>
            </a:r>
          </a:p>
          <a:p>
            <a:r>
              <a:rPr lang="en-US" dirty="0"/>
              <a:t>Nvidia: </a:t>
            </a:r>
            <a:r>
              <a:rPr lang="ru-RU" dirty="0"/>
              <a:t>оборудование для ИИ, графические чипы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12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8749734-1BDA-4425-87C9-A5DD138C2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970963"/>
              </p:ext>
            </p:extLst>
          </p:nvPr>
        </p:nvGraphicFramePr>
        <p:xfrm>
          <a:off x="0" y="0"/>
          <a:ext cx="12192003" cy="6857997"/>
        </p:xfrm>
        <a:graphic>
          <a:graphicData uri="http://schemas.openxmlformats.org/drawingml/2006/table">
            <a:tbl>
              <a:tblPr/>
              <a:tblGrid>
                <a:gridCol w="1354667">
                  <a:extLst>
                    <a:ext uri="{9D8B030D-6E8A-4147-A177-3AD203B41FA5}">
                      <a16:colId xmlns:a16="http://schemas.microsoft.com/office/drawing/2014/main" val="9564507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412576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13998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038144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3706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74098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22446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33087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6870110"/>
                    </a:ext>
                  </a:extLst>
                </a:gridCol>
              </a:tblGrid>
              <a:tr h="157082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+mn-lt"/>
                        </a:rPr>
                        <a:t>Компания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+mn-lt"/>
                        </a:rPr>
                        <a:t>Цена (</a:t>
                      </a:r>
                      <a:r>
                        <a:rPr lang="en-US" dirty="0">
                          <a:latin typeface="+mn-lt"/>
                        </a:rPr>
                        <a:t>USD)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P/E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P/B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ROE (%)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+mn-lt"/>
                        </a:rPr>
                        <a:t>Маржа (%)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+mn-lt"/>
                        </a:rPr>
                        <a:t>Долг (%)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+mn-lt"/>
                        </a:rPr>
                        <a:t>Дивиденды (%)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Market Cap (</a:t>
                      </a:r>
                      <a:r>
                        <a:rPr lang="ru-RU">
                          <a:latin typeface="+mn-lt"/>
                        </a:rPr>
                        <a:t>трлн </a:t>
                      </a:r>
                      <a:r>
                        <a:rPr lang="en-US">
                          <a:latin typeface="+mn-lt"/>
                        </a:rPr>
                        <a:t>USD)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512450"/>
                  </a:ext>
                </a:extLst>
              </a:tr>
              <a:tr h="8811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AAPL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+mn-lt"/>
                        </a:rPr>
                        <a:t>238.47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9C6500"/>
                          </a:solidFill>
                          <a:effectLst/>
                          <a:latin typeface="+mn-lt"/>
                        </a:rPr>
                        <a:t>36.24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9C0006"/>
                          </a:solidFill>
                          <a:effectLst/>
                          <a:latin typeface="+mn-lt"/>
                        </a:rPr>
                        <a:t>53.76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149.81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24.30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9C0006"/>
                          </a:solidFill>
                          <a:effectLst/>
                          <a:latin typeface="+mn-lt"/>
                        </a:rPr>
                        <a:t>154.49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9C6500"/>
                          </a:solidFill>
                          <a:effectLst/>
                          <a:latin typeface="+mn-lt"/>
                        </a:rPr>
                        <a:t>0.44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+mn-lt"/>
                        </a:rPr>
                        <a:t>3.539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39145"/>
                  </a:ext>
                </a:extLst>
              </a:tr>
              <a:tr h="8811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MSFT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+mn-lt"/>
                        </a:rPr>
                        <a:t>505.35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9C6500"/>
                          </a:solidFill>
                          <a:effectLst/>
                          <a:latin typeface="+mn-lt"/>
                        </a:rPr>
                        <a:t>37.05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9C0006"/>
                          </a:solidFill>
                          <a:effectLst/>
                          <a:latin typeface="+mn-lt"/>
                        </a:rPr>
                        <a:t>10.94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33.28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36.15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9C6500"/>
                          </a:solidFill>
                          <a:effectLst/>
                          <a:latin typeface="+mn-lt"/>
                        </a:rPr>
                        <a:t>32.66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0.66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+mn-lt"/>
                        </a:rPr>
                        <a:t>3.76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840581"/>
                  </a:ext>
                </a:extLst>
              </a:tr>
              <a:tr h="8811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GOOGL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+mn-lt"/>
                        </a:rPr>
                        <a:t>230.66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24.56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9C6500"/>
                          </a:solidFill>
                          <a:effectLst/>
                          <a:latin typeface="+mn-lt"/>
                        </a:rPr>
                        <a:t>7.69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34.83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31.12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11.48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9C6500"/>
                          </a:solidFill>
                          <a:effectLst/>
                          <a:latin typeface="+mn-lt"/>
                        </a:rPr>
                        <a:t>0.36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+mn-lt"/>
                        </a:rPr>
                        <a:t>2.792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28423"/>
                  </a:ext>
                </a:extLst>
              </a:tr>
              <a:tr h="8811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AMZN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+mn-lt"/>
                        </a:rPr>
                        <a:t>225.99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9C6500"/>
                          </a:solidFill>
                          <a:effectLst/>
                          <a:latin typeface="+mn-lt"/>
                        </a:rPr>
                        <a:t>34.50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9C6500"/>
                          </a:solidFill>
                          <a:effectLst/>
                          <a:latin typeface="+mn-lt"/>
                        </a:rPr>
                        <a:t>7.22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9C6500"/>
                          </a:solidFill>
                          <a:effectLst/>
                          <a:latin typeface="+mn-lt"/>
                        </a:rPr>
                        <a:t>24.77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9C6500"/>
                          </a:solidFill>
                          <a:effectLst/>
                          <a:latin typeface="+mn-lt"/>
                        </a:rPr>
                        <a:t>10.54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9C0006"/>
                          </a:solidFill>
                          <a:effectLst/>
                          <a:latin typeface="+mn-lt"/>
                        </a:rPr>
                        <a:t>47.81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+mn-lt"/>
                        </a:rPr>
                        <a:t>нет</a:t>
                      </a:r>
                      <a:endParaRPr lang="en-US" dirty="0">
                        <a:latin typeface="+mn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+mn-lt"/>
                        </a:rPr>
                        <a:t>2.41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372254"/>
                  </a:ext>
                </a:extLst>
              </a:tr>
              <a:tr h="8811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META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+mn-lt"/>
                        </a:rPr>
                        <a:t>737.05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26.73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9C6500"/>
                          </a:solidFill>
                          <a:effectLst/>
                          <a:latin typeface="+mn-lt"/>
                        </a:rPr>
                        <a:t>9.49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40.65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39.99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9C6500"/>
                          </a:solidFill>
                          <a:effectLst/>
                          <a:latin typeface="+mn-lt"/>
                        </a:rPr>
                        <a:t>25.41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9C6500"/>
                          </a:solidFill>
                          <a:effectLst/>
                          <a:latin typeface="+mn-lt"/>
                        </a:rPr>
                        <a:t>0.28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+mn-lt"/>
                        </a:rPr>
                        <a:t>1.852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915739"/>
                  </a:ext>
                </a:extLst>
              </a:tr>
              <a:tr h="8811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NVDA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+mn-lt"/>
                        </a:rPr>
                        <a:t>170.62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9C0006"/>
                          </a:solidFill>
                          <a:effectLst/>
                          <a:latin typeface="+mn-lt"/>
                        </a:rPr>
                        <a:t>48.61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9C0006"/>
                          </a:solidFill>
                          <a:effectLst/>
                          <a:latin typeface="+mn-lt"/>
                        </a:rPr>
                        <a:t>41.49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109.42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52.41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10.58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rgbClr val="9C0006"/>
                          </a:solidFill>
                          <a:effectLst/>
                          <a:latin typeface="+mn-lt"/>
                        </a:rPr>
                        <a:t>0.02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+mn-lt"/>
                        </a:rPr>
                        <a:t>4.15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869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AAP</a:t>
            </a:r>
            <a:r>
              <a:rPr lang="en-US" dirty="0"/>
              <a:t>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Цена</a:t>
            </a:r>
            <a:r>
              <a:rPr dirty="0"/>
              <a:t>: 238.47 USD</a:t>
            </a:r>
          </a:p>
          <a:p>
            <a:r>
              <a:rPr dirty="0"/>
              <a:t>PE: 36.24 | PB: 53.76</a:t>
            </a:r>
          </a:p>
          <a:p>
            <a:r>
              <a:rPr dirty="0"/>
              <a:t>ROE: 149.81% | </a:t>
            </a:r>
            <a:r>
              <a:rPr dirty="0" err="1"/>
              <a:t>Маржа</a:t>
            </a:r>
            <a:r>
              <a:rPr dirty="0"/>
              <a:t>: 24.3%</a:t>
            </a:r>
          </a:p>
          <a:p>
            <a:r>
              <a:rPr dirty="0" err="1"/>
              <a:t>Долг</a:t>
            </a:r>
            <a:r>
              <a:rPr dirty="0"/>
              <a:t>: 154.49% | </a:t>
            </a:r>
            <a:r>
              <a:rPr dirty="0" err="1"/>
              <a:t>Дивиденды</a:t>
            </a:r>
            <a:r>
              <a:rPr dirty="0"/>
              <a:t>: 0.44%</a:t>
            </a:r>
          </a:p>
          <a:p>
            <a:r>
              <a:rPr dirty="0"/>
              <a:t>Market Cap: 3.539 </a:t>
            </a:r>
            <a:r>
              <a:rPr dirty="0" err="1"/>
              <a:t>трлн</a:t>
            </a:r>
            <a:r>
              <a:rPr dirty="0"/>
              <a:t> USD</a:t>
            </a:r>
          </a:p>
          <a:p>
            <a:endParaRPr lang="ru-RU" dirty="0"/>
          </a:p>
          <a:p>
            <a:r>
              <a:rPr lang="ru-RU" dirty="0"/>
              <a:t>Сильные стороны: Высокий ROE (149.8%), маржа 24%, сильный бренд с лояльной аудиторией</a:t>
            </a:r>
          </a:p>
          <a:p>
            <a:r>
              <a:rPr lang="ru-RU" dirty="0"/>
              <a:t>Слабые стороны: Высокие PE и PB (36.2 / 53.8), большой долг (154%), зависимость от Китая.</a:t>
            </a:r>
          </a:p>
          <a:p>
            <a:r>
              <a:rPr lang="ru-RU" dirty="0"/>
              <a:t>Вывод: В стабильной экономике хорошая основа портфеля (</a:t>
            </a:r>
            <a:r>
              <a:rPr lang="en-US" dirty="0"/>
              <a:t>10-15%)</a:t>
            </a:r>
            <a:r>
              <a:rPr lang="ru-RU" dirty="0"/>
              <a:t>, но в случае кризиса может понести убытки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MSFT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Цена</a:t>
            </a:r>
            <a:r>
              <a:rPr dirty="0"/>
              <a:t>: 505.35 USD</a:t>
            </a:r>
          </a:p>
          <a:p>
            <a:r>
              <a:rPr dirty="0"/>
              <a:t>PE: 37.05 | PB: 10.94</a:t>
            </a:r>
          </a:p>
          <a:p>
            <a:r>
              <a:rPr dirty="0"/>
              <a:t>ROE: 33.28% | </a:t>
            </a:r>
            <a:r>
              <a:rPr dirty="0" err="1"/>
              <a:t>Маржа</a:t>
            </a:r>
            <a:r>
              <a:rPr dirty="0"/>
              <a:t>: 36.15%</a:t>
            </a:r>
          </a:p>
          <a:p>
            <a:r>
              <a:rPr dirty="0" err="1"/>
              <a:t>Долг</a:t>
            </a:r>
            <a:r>
              <a:rPr dirty="0"/>
              <a:t>: 32.66% | </a:t>
            </a:r>
            <a:r>
              <a:rPr dirty="0" err="1"/>
              <a:t>Дивиденды</a:t>
            </a:r>
            <a:r>
              <a:rPr dirty="0"/>
              <a:t>: 0.66%</a:t>
            </a:r>
          </a:p>
          <a:p>
            <a:r>
              <a:rPr dirty="0"/>
              <a:t>Market Cap: 3.76 </a:t>
            </a:r>
            <a:r>
              <a:rPr dirty="0" err="1"/>
              <a:t>трлн</a:t>
            </a:r>
            <a:r>
              <a:rPr dirty="0"/>
              <a:t> USD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Сильные стороны: Высокая маржа (36%), ROE 33%, низкий долг, дивиденды 0.66%, ажиотаж в сфере ИИ укрепляет рост</a:t>
            </a:r>
          </a:p>
          <a:p>
            <a:r>
              <a:rPr lang="ru-RU" dirty="0"/>
              <a:t>Слабые стороны: высокий PE (37), дорогой PB (10.9), зависимость от корпоративного спроса.</a:t>
            </a:r>
          </a:p>
          <a:p>
            <a:r>
              <a:rPr lang="ru-RU" dirty="0"/>
              <a:t>Вывод: Стабильный базовый актив (20</a:t>
            </a:r>
            <a:r>
              <a:rPr lang="en-US" dirty="0"/>
              <a:t>-</a:t>
            </a:r>
            <a:r>
              <a:rPr lang="ru-RU" dirty="0"/>
              <a:t>30% портфеля).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GOOG</a:t>
            </a:r>
            <a:r>
              <a:rPr lang="en-US" dirty="0"/>
              <a:t>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Цена</a:t>
            </a:r>
            <a:r>
              <a:rPr dirty="0"/>
              <a:t>: 230.66 USD</a:t>
            </a:r>
          </a:p>
          <a:p>
            <a:r>
              <a:rPr dirty="0"/>
              <a:t>PE: 24.56 | PB: 7.69</a:t>
            </a:r>
          </a:p>
          <a:p>
            <a:r>
              <a:rPr dirty="0"/>
              <a:t>ROE: 34.83% | </a:t>
            </a:r>
            <a:r>
              <a:rPr dirty="0" err="1"/>
              <a:t>Маржа</a:t>
            </a:r>
            <a:r>
              <a:rPr dirty="0"/>
              <a:t>: 31.12%</a:t>
            </a:r>
          </a:p>
          <a:p>
            <a:r>
              <a:rPr dirty="0" err="1"/>
              <a:t>Долг</a:t>
            </a:r>
            <a:r>
              <a:rPr dirty="0"/>
              <a:t>: 11.48% | </a:t>
            </a:r>
            <a:r>
              <a:rPr dirty="0" err="1"/>
              <a:t>Дивиденды</a:t>
            </a:r>
            <a:r>
              <a:rPr dirty="0"/>
              <a:t>: 0.36%</a:t>
            </a:r>
          </a:p>
          <a:p>
            <a:r>
              <a:rPr dirty="0"/>
              <a:t>Market Cap: 2.792 </a:t>
            </a:r>
            <a:r>
              <a:rPr dirty="0" err="1"/>
              <a:t>трлн</a:t>
            </a:r>
            <a:r>
              <a:rPr dirty="0"/>
              <a:t> USD</a:t>
            </a:r>
          </a:p>
          <a:p>
            <a:endParaRPr lang="en-US" dirty="0"/>
          </a:p>
          <a:p>
            <a:r>
              <a:rPr lang="ru-RU" dirty="0"/>
              <a:t>Сильные стороны: Низкий PE (24.6), ROE 35%, маржа 31%, минимальный долг, дивиденды 0.36%.</a:t>
            </a:r>
            <a:endParaRPr lang="en-US" dirty="0"/>
          </a:p>
          <a:p>
            <a:r>
              <a:rPr lang="ru-RU" dirty="0"/>
              <a:t>Слабые стороны: PB 7.7, регуляторные риски</a:t>
            </a:r>
            <a:endParaRPr lang="en-US" dirty="0"/>
          </a:p>
          <a:p>
            <a:r>
              <a:rPr lang="ru-RU" dirty="0"/>
              <a:t>Вывод: Стабильный, выгодный для покупки актив с перспективой роста (</a:t>
            </a:r>
            <a:r>
              <a:rPr lang="en-US" dirty="0"/>
              <a:t>15-25</a:t>
            </a:r>
            <a:r>
              <a:rPr lang="ru-RU" dirty="0"/>
              <a:t>% портфеля).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AMZ</a:t>
            </a:r>
            <a:r>
              <a:rPr lang="en-US" dirty="0"/>
              <a:t>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Цена</a:t>
            </a:r>
            <a:r>
              <a:rPr dirty="0"/>
              <a:t>: 225.99 USD</a:t>
            </a:r>
          </a:p>
          <a:p>
            <a:r>
              <a:rPr dirty="0"/>
              <a:t>PE: 34.5 | PB: 7.22</a:t>
            </a:r>
          </a:p>
          <a:p>
            <a:r>
              <a:rPr dirty="0"/>
              <a:t>ROE: 24.77% | </a:t>
            </a:r>
            <a:r>
              <a:rPr dirty="0" err="1"/>
              <a:t>Маржа</a:t>
            </a:r>
            <a:r>
              <a:rPr dirty="0"/>
              <a:t>: 10.54%</a:t>
            </a:r>
          </a:p>
          <a:p>
            <a:r>
              <a:rPr dirty="0" err="1"/>
              <a:t>Долг</a:t>
            </a:r>
            <a:r>
              <a:rPr dirty="0"/>
              <a:t>: 47.81% | </a:t>
            </a:r>
            <a:r>
              <a:rPr dirty="0" err="1"/>
              <a:t>Дивиденды</a:t>
            </a:r>
            <a:r>
              <a:rPr dirty="0"/>
              <a:t>: N/A%</a:t>
            </a:r>
          </a:p>
          <a:p>
            <a:r>
              <a:rPr dirty="0"/>
              <a:t>Market Cap: 2.41 </a:t>
            </a:r>
            <a:r>
              <a:rPr dirty="0" err="1"/>
              <a:t>трлн</a:t>
            </a:r>
            <a:r>
              <a:rPr dirty="0"/>
              <a:t> USD</a:t>
            </a:r>
          </a:p>
          <a:p>
            <a:endParaRPr lang="ru-RU" dirty="0"/>
          </a:p>
          <a:p>
            <a:r>
              <a:rPr lang="ru-RU" dirty="0"/>
              <a:t>Сильные стороны: ROE 25%, лидер в e-</a:t>
            </a:r>
            <a:r>
              <a:rPr lang="ru-RU" dirty="0" err="1"/>
              <a:t>commerce</a:t>
            </a:r>
            <a:r>
              <a:rPr lang="ru-RU" dirty="0"/>
              <a:t> и AWS, высокий потенциал роста.</a:t>
            </a:r>
          </a:p>
          <a:p>
            <a:r>
              <a:rPr lang="ru-RU" dirty="0"/>
              <a:t>Слабые стороны: Низкая маржа (10.5%), высокая долговая нагрузка, отсутствие дивидендов.</a:t>
            </a:r>
          </a:p>
          <a:p>
            <a:r>
              <a:rPr lang="ru-RU" dirty="0"/>
              <a:t>Вывод: Большой потенциал роста сопровождается высоким риском падения (</a:t>
            </a:r>
            <a:r>
              <a:rPr lang="en-US" dirty="0"/>
              <a:t>5-10</a:t>
            </a:r>
            <a:r>
              <a:rPr lang="ru-RU" dirty="0"/>
              <a:t>% портфеля)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 err="1"/>
              <a:t>Цена</a:t>
            </a:r>
            <a:r>
              <a:rPr dirty="0"/>
              <a:t>: 737.05 USD</a:t>
            </a:r>
          </a:p>
          <a:p>
            <a:r>
              <a:rPr dirty="0"/>
              <a:t>PE: 26.73 | PB: 9.49</a:t>
            </a:r>
          </a:p>
          <a:p>
            <a:r>
              <a:rPr dirty="0"/>
              <a:t>ROE: 40.65% | </a:t>
            </a:r>
            <a:r>
              <a:rPr dirty="0" err="1"/>
              <a:t>Маржа</a:t>
            </a:r>
            <a:r>
              <a:rPr dirty="0"/>
              <a:t>: 39.99%</a:t>
            </a:r>
          </a:p>
          <a:p>
            <a:r>
              <a:rPr dirty="0" err="1"/>
              <a:t>Долг</a:t>
            </a:r>
            <a:r>
              <a:rPr dirty="0"/>
              <a:t>: 25.41% | </a:t>
            </a:r>
            <a:r>
              <a:rPr dirty="0" err="1"/>
              <a:t>Дивиденды</a:t>
            </a:r>
            <a:r>
              <a:rPr dirty="0"/>
              <a:t>: 0.28%</a:t>
            </a:r>
          </a:p>
          <a:p>
            <a:r>
              <a:rPr dirty="0"/>
              <a:t>Market Cap: 1.852 </a:t>
            </a:r>
            <a:r>
              <a:rPr dirty="0" err="1"/>
              <a:t>трлн</a:t>
            </a:r>
            <a:r>
              <a:rPr dirty="0"/>
              <a:t> USD</a:t>
            </a:r>
          </a:p>
          <a:p>
            <a:endParaRPr lang="ru-RU" dirty="0"/>
          </a:p>
          <a:p>
            <a:r>
              <a:rPr lang="ru-RU" dirty="0"/>
              <a:t>Сильные стороны: Высокая маржа (40%), ROE 41%, низкий долг, нормальный PE (26.7).</a:t>
            </a:r>
          </a:p>
          <a:p>
            <a:r>
              <a:rPr lang="ru-RU" dirty="0"/>
              <a:t>Слабые стороны: участие в скандалах (приватность), зависимость от рекламы, </a:t>
            </a:r>
            <a:r>
              <a:rPr lang="en-US" dirty="0"/>
              <a:t>Metaverse –</a:t>
            </a:r>
            <a:r>
              <a:rPr lang="ru-RU" dirty="0"/>
              <a:t> убыточный сегмент</a:t>
            </a:r>
            <a:r>
              <a:rPr lang="en-US" dirty="0"/>
              <a:t>, </a:t>
            </a:r>
            <a:r>
              <a:rPr lang="ru-RU" dirty="0"/>
              <a:t>регуляторные</a:t>
            </a:r>
            <a:r>
              <a:rPr lang="en-US" dirty="0"/>
              <a:t> </a:t>
            </a:r>
            <a:r>
              <a:rPr lang="ru-RU" dirty="0"/>
              <a:t>риски</a:t>
            </a:r>
          </a:p>
          <a:p>
            <a:r>
              <a:rPr lang="ru-RU" dirty="0"/>
              <a:t>Вывод: следить за новостями компании, высокий риск (10–15% портфеля)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NVD</a:t>
            </a:r>
            <a:r>
              <a:rPr lang="en-US" dirty="0"/>
              <a:t>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 err="1"/>
              <a:t>Цена</a:t>
            </a:r>
            <a:r>
              <a:rPr dirty="0"/>
              <a:t>: 170.62 USD</a:t>
            </a:r>
          </a:p>
          <a:p>
            <a:r>
              <a:rPr dirty="0"/>
              <a:t>PE: 48.61 | PB: 41.49</a:t>
            </a:r>
          </a:p>
          <a:p>
            <a:r>
              <a:rPr dirty="0"/>
              <a:t>ROE: 109.42% | </a:t>
            </a:r>
            <a:r>
              <a:rPr dirty="0" err="1"/>
              <a:t>Маржа</a:t>
            </a:r>
            <a:r>
              <a:rPr dirty="0"/>
              <a:t>: 52.41%</a:t>
            </a:r>
          </a:p>
          <a:p>
            <a:r>
              <a:rPr dirty="0" err="1"/>
              <a:t>Долг</a:t>
            </a:r>
            <a:r>
              <a:rPr dirty="0"/>
              <a:t>: 10.58% | </a:t>
            </a:r>
            <a:r>
              <a:rPr dirty="0" err="1"/>
              <a:t>Дивиденды</a:t>
            </a:r>
            <a:r>
              <a:rPr dirty="0"/>
              <a:t>: 0.02%</a:t>
            </a:r>
          </a:p>
          <a:p>
            <a:r>
              <a:rPr dirty="0"/>
              <a:t>Market Cap: 4.15 </a:t>
            </a:r>
            <a:r>
              <a:rPr dirty="0" err="1"/>
              <a:t>трлн</a:t>
            </a:r>
            <a:r>
              <a:rPr dirty="0"/>
              <a:t> USD</a:t>
            </a:r>
          </a:p>
          <a:p>
            <a:endParaRPr lang="en-US" dirty="0"/>
          </a:p>
          <a:p>
            <a:r>
              <a:rPr lang="ru-RU" dirty="0"/>
              <a:t>Сильные стороны: ROE 109%, маржа 52%, лидер в AI/GPU, минимальный долг.</a:t>
            </a:r>
            <a:endParaRPr lang="en-US" dirty="0"/>
          </a:p>
          <a:p>
            <a:r>
              <a:rPr lang="ru-RU" dirty="0"/>
              <a:t>Слабые стороны: Очень высокие PE/PB (48.6 / 41.5), низкие дивиденды.</a:t>
            </a:r>
            <a:endParaRPr lang="en-US" dirty="0"/>
          </a:p>
          <a:p>
            <a:r>
              <a:rPr lang="ru-RU" dirty="0"/>
              <a:t>Вывод: Самый высокий потенциал роста, но с риском переоценки (10</a:t>
            </a:r>
            <a:r>
              <a:rPr lang="en-US" dirty="0"/>
              <a:t>-15% </a:t>
            </a:r>
            <a:r>
              <a:rPr lang="ru-RU" dirty="0"/>
              <a:t>в консервативном портфеле, 15-25</a:t>
            </a:r>
            <a:r>
              <a:rPr lang="en-US" dirty="0"/>
              <a:t>% </a:t>
            </a:r>
            <a:r>
              <a:rPr lang="ru-RU" dirty="0"/>
              <a:t>в агрессивном)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764</Words>
  <Application>Microsoft Office PowerPoint</Application>
  <PresentationFormat>Широкоэкранный</PresentationFormat>
  <Paragraphs>143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Инвестиционный портфель из акций топ-компаний </vt:lpstr>
      <vt:lpstr>Сравниваемые компании </vt:lpstr>
      <vt:lpstr>Презентация PowerPoint</vt:lpstr>
      <vt:lpstr>AAPL</vt:lpstr>
      <vt:lpstr>MSFT</vt:lpstr>
      <vt:lpstr>GOOGL</vt:lpstr>
      <vt:lpstr>AMZN</vt:lpstr>
      <vt:lpstr>META</vt:lpstr>
      <vt:lpstr>NVDA</vt:lpstr>
      <vt:lpstr>Сравнение по привлекательности</vt:lpstr>
      <vt:lpstr>Рекомендованный портфель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Инвестиционный портфель из акций топ-компаний </dc:title>
  <dc:creator>Григорий Гашин</dc:creator>
  <cp:lastModifiedBy>Григорий Гашин</cp:lastModifiedBy>
  <cp:revision>12</cp:revision>
  <dcterms:created xsi:type="dcterms:W3CDTF">2025-09-04T08:04:37Z</dcterms:created>
  <dcterms:modified xsi:type="dcterms:W3CDTF">2025-09-05T10:29:50Z</dcterms:modified>
</cp:coreProperties>
</file>