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handoutMasterIdLst>
    <p:handoutMasterId r:id="rId53"/>
  </p:handoutMasterIdLst>
  <p:sldIdLst>
    <p:sldId id="316" r:id="rId2"/>
    <p:sldId id="317" r:id="rId3"/>
    <p:sldId id="277" r:id="rId4"/>
    <p:sldId id="278" r:id="rId5"/>
    <p:sldId id="279" r:id="rId6"/>
    <p:sldId id="280" r:id="rId7"/>
    <p:sldId id="282" r:id="rId8"/>
    <p:sldId id="318" r:id="rId9"/>
    <p:sldId id="283" r:id="rId10"/>
    <p:sldId id="284" r:id="rId11"/>
    <p:sldId id="285" r:id="rId12"/>
    <p:sldId id="286" r:id="rId13"/>
    <p:sldId id="287" r:id="rId14"/>
    <p:sldId id="289" r:id="rId15"/>
    <p:sldId id="290" r:id="rId16"/>
    <p:sldId id="322" r:id="rId17"/>
    <p:sldId id="319" r:id="rId18"/>
    <p:sldId id="292" r:id="rId19"/>
    <p:sldId id="293" r:id="rId20"/>
    <p:sldId id="294" r:id="rId21"/>
    <p:sldId id="295" r:id="rId22"/>
    <p:sldId id="296" r:id="rId23"/>
    <p:sldId id="323" r:id="rId24"/>
    <p:sldId id="299" r:id="rId25"/>
    <p:sldId id="301" r:id="rId26"/>
    <p:sldId id="297" r:id="rId27"/>
    <p:sldId id="298" r:id="rId28"/>
    <p:sldId id="300" r:id="rId29"/>
    <p:sldId id="302" r:id="rId30"/>
    <p:sldId id="303" r:id="rId31"/>
    <p:sldId id="321" r:id="rId32"/>
    <p:sldId id="320" r:id="rId33"/>
    <p:sldId id="324" r:id="rId34"/>
    <p:sldId id="315" r:id="rId35"/>
    <p:sldId id="304" r:id="rId36"/>
    <p:sldId id="305" r:id="rId37"/>
    <p:sldId id="325" r:id="rId38"/>
    <p:sldId id="306" r:id="rId39"/>
    <p:sldId id="326" r:id="rId40"/>
    <p:sldId id="307" r:id="rId41"/>
    <p:sldId id="308" r:id="rId42"/>
    <p:sldId id="309" r:id="rId43"/>
    <p:sldId id="310" r:id="rId44"/>
    <p:sldId id="311" r:id="rId45"/>
    <p:sldId id="312" r:id="rId46"/>
    <p:sldId id="327" r:id="rId47"/>
    <p:sldId id="313" r:id="rId48"/>
    <p:sldId id="328" r:id="rId49"/>
    <p:sldId id="281"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303841"/>
    <a:srgbClr val="FF4747"/>
    <a:srgbClr val="282923"/>
    <a:srgbClr val="61DAFB"/>
    <a:srgbClr val="2A2C2E"/>
    <a:srgbClr val="F4F4F4"/>
    <a:srgbClr val="F6D8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7971" autoAdjust="0"/>
  </p:normalViewPr>
  <p:slideViewPr>
    <p:cSldViewPr>
      <p:cViewPr varScale="1">
        <p:scale>
          <a:sx n="76" d="100"/>
          <a:sy n="76" d="100"/>
        </p:scale>
        <p:origin x="931" y="58"/>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BA62FA-9D73-4480-8568-EDCBF73DCBA1}" type="datetimeFigureOut">
              <a:rPr lang="en-GB" smtClean="0"/>
              <a:t>04/08/2023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2D353C-FA00-4542-B749-FA220DA99D84}" type="slidenum">
              <a:rPr lang="en-GB" smtClean="0"/>
              <a:t>‹#›</a:t>
            </a:fld>
            <a:endParaRPr lang="en-GB"/>
          </a:p>
        </p:txBody>
      </p:sp>
    </p:spTree>
    <p:extLst>
      <p:ext uri="{BB962C8B-B14F-4D97-AF65-F5344CB8AC3E}">
        <p14:creationId xmlns:p14="http://schemas.microsoft.com/office/powerpoint/2010/main" val="4281467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76565-F3A2-4235-82B4-5BC8CA71B97C}" type="datetimeFigureOut">
              <a:rPr lang="en-GB" smtClean="0"/>
              <a:t>04/08/2023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BD41F-5A20-4EF2-B895-085B92AF8328}" type="slidenum">
              <a:rPr lang="en-GB" smtClean="0"/>
              <a:t>‹#›</a:t>
            </a:fld>
            <a:endParaRPr lang="en-GB"/>
          </a:p>
        </p:txBody>
      </p:sp>
    </p:spTree>
    <p:extLst>
      <p:ext uri="{BB962C8B-B14F-4D97-AF65-F5344CB8AC3E}">
        <p14:creationId xmlns:p14="http://schemas.microsoft.com/office/powerpoint/2010/main" val="11613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React.createClass</a:t>
            </a:r>
            <a:r>
              <a:rPr lang="en-GB" dirty="0"/>
              <a:t> might</a:t>
            </a:r>
            <a:r>
              <a:rPr lang="en-GB" baseline="0" dirty="0"/>
              <a:t> be deprecated in the future</a:t>
            </a:r>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9</a:t>
            </a:fld>
            <a:endParaRPr lang="en-GB"/>
          </a:p>
        </p:txBody>
      </p:sp>
    </p:spTree>
    <p:extLst>
      <p:ext uri="{BB962C8B-B14F-4D97-AF65-F5344CB8AC3E}">
        <p14:creationId xmlns:p14="http://schemas.microsoft.com/office/powerpoint/2010/main" val="339230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18</a:t>
            </a:fld>
            <a:endParaRPr lang="en-GB"/>
          </a:p>
        </p:txBody>
      </p:sp>
    </p:spTree>
    <p:extLst>
      <p:ext uri="{BB962C8B-B14F-4D97-AF65-F5344CB8AC3E}">
        <p14:creationId xmlns:p14="http://schemas.microsoft.com/office/powerpoint/2010/main" val="3551277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19</a:t>
            </a:fld>
            <a:endParaRPr lang="en-GB"/>
          </a:p>
        </p:txBody>
      </p:sp>
    </p:spTree>
    <p:extLst>
      <p:ext uri="{BB962C8B-B14F-4D97-AF65-F5344CB8AC3E}">
        <p14:creationId xmlns:p14="http://schemas.microsoft.com/office/powerpoint/2010/main" val="3716982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20</a:t>
            </a:fld>
            <a:endParaRPr lang="en-GB"/>
          </a:p>
        </p:txBody>
      </p:sp>
    </p:spTree>
    <p:extLst>
      <p:ext uri="{BB962C8B-B14F-4D97-AF65-F5344CB8AC3E}">
        <p14:creationId xmlns:p14="http://schemas.microsoft.com/office/powerpoint/2010/main" val="2036206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21</a:t>
            </a:fld>
            <a:endParaRPr lang="en-GB"/>
          </a:p>
        </p:txBody>
      </p:sp>
    </p:spTree>
    <p:extLst>
      <p:ext uri="{BB962C8B-B14F-4D97-AF65-F5344CB8AC3E}">
        <p14:creationId xmlns:p14="http://schemas.microsoft.com/office/powerpoint/2010/main" val="2167923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22</a:t>
            </a:fld>
            <a:endParaRPr lang="en-GB"/>
          </a:p>
        </p:txBody>
      </p:sp>
    </p:spTree>
    <p:extLst>
      <p:ext uri="{BB962C8B-B14F-4D97-AF65-F5344CB8AC3E}">
        <p14:creationId xmlns:p14="http://schemas.microsoft.com/office/powerpoint/2010/main" val="1028867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23</a:t>
            </a:fld>
            <a:endParaRPr lang="en-GB"/>
          </a:p>
        </p:txBody>
      </p:sp>
    </p:spTree>
    <p:extLst>
      <p:ext uri="{BB962C8B-B14F-4D97-AF65-F5344CB8AC3E}">
        <p14:creationId xmlns:p14="http://schemas.microsoft.com/office/powerpoint/2010/main" val="3971513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24</a:t>
            </a:fld>
            <a:endParaRPr lang="en-GB"/>
          </a:p>
        </p:txBody>
      </p:sp>
    </p:spTree>
    <p:extLst>
      <p:ext uri="{BB962C8B-B14F-4D97-AF65-F5344CB8AC3E}">
        <p14:creationId xmlns:p14="http://schemas.microsoft.com/office/powerpoint/2010/main" val="3568897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25</a:t>
            </a:fld>
            <a:endParaRPr lang="en-GB"/>
          </a:p>
        </p:txBody>
      </p:sp>
    </p:spTree>
    <p:extLst>
      <p:ext uri="{BB962C8B-B14F-4D97-AF65-F5344CB8AC3E}">
        <p14:creationId xmlns:p14="http://schemas.microsoft.com/office/powerpoint/2010/main" val="1178172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26</a:t>
            </a:fld>
            <a:endParaRPr lang="en-GB"/>
          </a:p>
        </p:txBody>
      </p:sp>
    </p:spTree>
    <p:extLst>
      <p:ext uri="{BB962C8B-B14F-4D97-AF65-F5344CB8AC3E}">
        <p14:creationId xmlns:p14="http://schemas.microsoft.com/office/powerpoint/2010/main" val="119694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27</a:t>
            </a:fld>
            <a:endParaRPr lang="en-GB"/>
          </a:p>
        </p:txBody>
      </p:sp>
    </p:spTree>
    <p:extLst>
      <p:ext uri="{BB962C8B-B14F-4D97-AF65-F5344CB8AC3E}">
        <p14:creationId xmlns:p14="http://schemas.microsoft.com/office/powerpoint/2010/main" val="203808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10</a:t>
            </a:fld>
            <a:endParaRPr lang="en-GB"/>
          </a:p>
        </p:txBody>
      </p:sp>
    </p:spTree>
    <p:extLst>
      <p:ext uri="{BB962C8B-B14F-4D97-AF65-F5344CB8AC3E}">
        <p14:creationId xmlns:p14="http://schemas.microsoft.com/office/powerpoint/2010/main" val="3758127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28</a:t>
            </a:fld>
            <a:endParaRPr lang="en-GB"/>
          </a:p>
        </p:txBody>
      </p:sp>
    </p:spTree>
    <p:extLst>
      <p:ext uri="{BB962C8B-B14F-4D97-AF65-F5344CB8AC3E}">
        <p14:creationId xmlns:p14="http://schemas.microsoft.com/office/powerpoint/2010/main" val="198818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29</a:t>
            </a:fld>
            <a:endParaRPr lang="en-GB"/>
          </a:p>
        </p:txBody>
      </p:sp>
    </p:spTree>
    <p:extLst>
      <p:ext uri="{BB962C8B-B14F-4D97-AF65-F5344CB8AC3E}">
        <p14:creationId xmlns:p14="http://schemas.microsoft.com/office/powerpoint/2010/main" val="3372110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30</a:t>
            </a:fld>
            <a:endParaRPr lang="en-GB"/>
          </a:p>
        </p:txBody>
      </p:sp>
    </p:spTree>
    <p:extLst>
      <p:ext uri="{BB962C8B-B14F-4D97-AF65-F5344CB8AC3E}">
        <p14:creationId xmlns:p14="http://schemas.microsoft.com/office/powerpoint/2010/main" val="391876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31</a:t>
            </a:fld>
            <a:endParaRPr lang="en-GB"/>
          </a:p>
        </p:txBody>
      </p:sp>
    </p:spTree>
    <p:extLst>
      <p:ext uri="{BB962C8B-B14F-4D97-AF65-F5344CB8AC3E}">
        <p14:creationId xmlns:p14="http://schemas.microsoft.com/office/powerpoint/2010/main" val="3348041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32</a:t>
            </a:fld>
            <a:endParaRPr lang="en-GB"/>
          </a:p>
        </p:txBody>
      </p:sp>
    </p:spTree>
    <p:extLst>
      <p:ext uri="{BB962C8B-B14F-4D97-AF65-F5344CB8AC3E}">
        <p14:creationId xmlns:p14="http://schemas.microsoft.com/office/powerpoint/2010/main" val="4086356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33</a:t>
            </a:fld>
            <a:endParaRPr lang="en-GB"/>
          </a:p>
        </p:txBody>
      </p:sp>
    </p:spTree>
    <p:extLst>
      <p:ext uri="{BB962C8B-B14F-4D97-AF65-F5344CB8AC3E}">
        <p14:creationId xmlns:p14="http://schemas.microsoft.com/office/powerpoint/2010/main" val="1067348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34</a:t>
            </a:fld>
            <a:endParaRPr lang="en-GB"/>
          </a:p>
        </p:txBody>
      </p:sp>
    </p:spTree>
    <p:extLst>
      <p:ext uri="{BB962C8B-B14F-4D97-AF65-F5344CB8AC3E}">
        <p14:creationId xmlns:p14="http://schemas.microsoft.com/office/powerpoint/2010/main" val="1225508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35</a:t>
            </a:fld>
            <a:endParaRPr lang="en-GB"/>
          </a:p>
        </p:txBody>
      </p:sp>
    </p:spTree>
    <p:extLst>
      <p:ext uri="{BB962C8B-B14F-4D97-AF65-F5344CB8AC3E}">
        <p14:creationId xmlns:p14="http://schemas.microsoft.com/office/powerpoint/2010/main" val="3013454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36</a:t>
            </a:fld>
            <a:endParaRPr lang="en-GB"/>
          </a:p>
        </p:txBody>
      </p:sp>
    </p:spTree>
    <p:extLst>
      <p:ext uri="{BB962C8B-B14F-4D97-AF65-F5344CB8AC3E}">
        <p14:creationId xmlns:p14="http://schemas.microsoft.com/office/powerpoint/2010/main" val="923889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37</a:t>
            </a:fld>
            <a:endParaRPr lang="en-GB"/>
          </a:p>
        </p:txBody>
      </p:sp>
    </p:spTree>
    <p:extLst>
      <p:ext uri="{BB962C8B-B14F-4D97-AF65-F5344CB8AC3E}">
        <p14:creationId xmlns:p14="http://schemas.microsoft.com/office/powerpoint/2010/main" val="1223980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11</a:t>
            </a:fld>
            <a:endParaRPr lang="en-GB"/>
          </a:p>
        </p:txBody>
      </p:sp>
    </p:spTree>
    <p:extLst>
      <p:ext uri="{BB962C8B-B14F-4D97-AF65-F5344CB8AC3E}">
        <p14:creationId xmlns:p14="http://schemas.microsoft.com/office/powerpoint/2010/main" val="1878169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38</a:t>
            </a:fld>
            <a:endParaRPr lang="en-GB"/>
          </a:p>
        </p:txBody>
      </p:sp>
    </p:spTree>
    <p:extLst>
      <p:ext uri="{BB962C8B-B14F-4D97-AF65-F5344CB8AC3E}">
        <p14:creationId xmlns:p14="http://schemas.microsoft.com/office/powerpoint/2010/main" val="2766863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39</a:t>
            </a:fld>
            <a:endParaRPr lang="en-GB"/>
          </a:p>
        </p:txBody>
      </p:sp>
    </p:spTree>
    <p:extLst>
      <p:ext uri="{BB962C8B-B14F-4D97-AF65-F5344CB8AC3E}">
        <p14:creationId xmlns:p14="http://schemas.microsoft.com/office/powerpoint/2010/main" val="2305889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40</a:t>
            </a:fld>
            <a:endParaRPr lang="en-GB"/>
          </a:p>
        </p:txBody>
      </p:sp>
    </p:spTree>
    <p:extLst>
      <p:ext uri="{BB962C8B-B14F-4D97-AF65-F5344CB8AC3E}">
        <p14:creationId xmlns:p14="http://schemas.microsoft.com/office/powerpoint/2010/main" val="2431778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41</a:t>
            </a:fld>
            <a:endParaRPr lang="en-GB"/>
          </a:p>
        </p:txBody>
      </p:sp>
    </p:spTree>
    <p:extLst>
      <p:ext uri="{BB962C8B-B14F-4D97-AF65-F5344CB8AC3E}">
        <p14:creationId xmlns:p14="http://schemas.microsoft.com/office/powerpoint/2010/main" val="2857584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42</a:t>
            </a:fld>
            <a:endParaRPr lang="en-GB"/>
          </a:p>
        </p:txBody>
      </p:sp>
    </p:spTree>
    <p:extLst>
      <p:ext uri="{BB962C8B-B14F-4D97-AF65-F5344CB8AC3E}">
        <p14:creationId xmlns:p14="http://schemas.microsoft.com/office/powerpoint/2010/main" val="3611004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43</a:t>
            </a:fld>
            <a:endParaRPr lang="en-GB"/>
          </a:p>
        </p:txBody>
      </p:sp>
    </p:spTree>
    <p:extLst>
      <p:ext uri="{BB962C8B-B14F-4D97-AF65-F5344CB8AC3E}">
        <p14:creationId xmlns:p14="http://schemas.microsoft.com/office/powerpoint/2010/main" val="3384986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44</a:t>
            </a:fld>
            <a:endParaRPr lang="en-GB"/>
          </a:p>
        </p:txBody>
      </p:sp>
    </p:spTree>
    <p:extLst>
      <p:ext uri="{BB962C8B-B14F-4D97-AF65-F5344CB8AC3E}">
        <p14:creationId xmlns:p14="http://schemas.microsoft.com/office/powerpoint/2010/main" val="1420289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45</a:t>
            </a:fld>
            <a:endParaRPr lang="en-GB"/>
          </a:p>
        </p:txBody>
      </p:sp>
    </p:spTree>
    <p:extLst>
      <p:ext uri="{BB962C8B-B14F-4D97-AF65-F5344CB8AC3E}">
        <p14:creationId xmlns:p14="http://schemas.microsoft.com/office/powerpoint/2010/main" val="3008099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46</a:t>
            </a:fld>
            <a:endParaRPr lang="en-GB"/>
          </a:p>
        </p:txBody>
      </p:sp>
    </p:spTree>
    <p:extLst>
      <p:ext uri="{BB962C8B-B14F-4D97-AF65-F5344CB8AC3E}">
        <p14:creationId xmlns:p14="http://schemas.microsoft.com/office/powerpoint/2010/main" val="1515263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47</a:t>
            </a:fld>
            <a:endParaRPr lang="en-GB"/>
          </a:p>
        </p:txBody>
      </p:sp>
    </p:spTree>
    <p:extLst>
      <p:ext uri="{BB962C8B-B14F-4D97-AF65-F5344CB8AC3E}">
        <p14:creationId xmlns:p14="http://schemas.microsoft.com/office/powerpoint/2010/main" val="218827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12</a:t>
            </a:fld>
            <a:endParaRPr lang="en-GB"/>
          </a:p>
        </p:txBody>
      </p:sp>
    </p:spTree>
    <p:extLst>
      <p:ext uri="{BB962C8B-B14F-4D97-AF65-F5344CB8AC3E}">
        <p14:creationId xmlns:p14="http://schemas.microsoft.com/office/powerpoint/2010/main" val="32187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48</a:t>
            </a:fld>
            <a:endParaRPr lang="en-GB"/>
          </a:p>
        </p:txBody>
      </p:sp>
    </p:spTree>
    <p:extLst>
      <p:ext uri="{BB962C8B-B14F-4D97-AF65-F5344CB8AC3E}">
        <p14:creationId xmlns:p14="http://schemas.microsoft.com/office/powerpoint/2010/main" val="219419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13</a:t>
            </a:fld>
            <a:endParaRPr lang="en-GB"/>
          </a:p>
        </p:txBody>
      </p:sp>
    </p:spTree>
    <p:extLst>
      <p:ext uri="{BB962C8B-B14F-4D97-AF65-F5344CB8AC3E}">
        <p14:creationId xmlns:p14="http://schemas.microsoft.com/office/powerpoint/2010/main" val="404255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14</a:t>
            </a:fld>
            <a:endParaRPr lang="en-GB"/>
          </a:p>
        </p:txBody>
      </p:sp>
    </p:spTree>
    <p:extLst>
      <p:ext uri="{BB962C8B-B14F-4D97-AF65-F5344CB8AC3E}">
        <p14:creationId xmlns:p14="http://schemas.microsoft.com/office/powerpoint/2010/main" val="3393744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15</a:t>
            </a:fld>
            <a:endParaRPr lang="en-GB"/>
          </a:p>
        </p:txBody>
      </p:sp>
    </p:spTree>
    <p:extLst>
      <p:ext uri="{BB962C8B-B14F-4D97-AF65-F5344CB8AC3E}">
        <p14:creationId xmlns:p14="http://schemas.microsoft.com/office/powerpoint/2010/main" val="380776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16</a:t>
            </a:fld>
            <a:endParaRPr lang="en-GB"/>
          </a:p>
        </p:txBody>
      </p:sp>
    </p:spTree>
    <p:extLst>
      <p:ext uri="{BB962C8B-B14F-4D97-AF65-F5344CB8AC3E}">
        <p14:creationId xmlns:p14="http://schemas.microsoft.com/office/powerpoint/2010/main" val="18428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EBD41F-5A20-4EF2-B895-085B92AF8328}" type="slidenum">
              <a:rPr lang="en-GB" smtClean="0"/>
              <a:t>17</a:t>
            </a:fld>
            <a:endParaRPr lang="en-GB"/>
          </a:p>
        </p:txBody>
      </p:sp>
    </p:spTree>
    <p:extLst>
      <p:ext uri="{BB962C8B-B14F-4D97-AF65-F5344CB8AC3E}">
        <p14:creationId xmlns:p14="http://schemas.microsoft.com/office/powerpoint/2010/main" val="216540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bg1">
                    <a:lumMod val="75000"/>
                  </a:schemeClr>
                </a:solidFill>
                <a:latin typeface="Lato Black" panose="020F0A02020204030203"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3BC4C5EF-9103-4ACE-9ECE-C505BFCC16AB}" type="datetimeFigureOut">
              <a:rPr lang="en-GB" smtClean="0"/>
              <a:t>04/08/2023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317955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BC4C5EF-9103-4ACE-9ECE-C505BFCC16AB}" type="datetimeFigureOut">
              <a:rPr lang="en-GB" smtClean="0"/>
              <a:t>04/08/2023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213272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BC4C5EF-9103-4ACE-9ECE-C505BFCC16AB}" type="datetimeFigureOut">
              <a:rPr lang="en-GB" smtClean="0"/>
              <a:t>04/08/2023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342528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Black" panose="020F0A02020204030203" pitchFamily="34"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3BC4C5EF-9103-4ACE-9ECE-C505BFCC16AB}" type="datetimeFigureOut">
              <a:rPr lang="en-GB" smtClean="0"/>
              <a:t>04/08/2023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372266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4C5EF-9103-4ACE-9ECE-C505BFCC16AB}" type="datetimeFigureOut">
              <a:rPr lang="en-GB" smtClean="0"/>
              <a:t>04/08/2023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366192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BC4C5EF-9103-4ACE-9ECE-C505BFCC16AB}" type="datetimeFigureOut">
              <a:rPr lang="en-GB" smtClean="0"/>
              <a:t>04/08/2023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105048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BC4C5EF-9103-4ACE-9ECE-C505BFCC16AB}" type="datetimeFigureOut">
              <a:rPr lang="en-GB" smtClean="0"/>
              <a:t>04/08/2023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296048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BC4C5EF-9103-4ACE-9ECE-C505BFCC16AB}" type="datetimeFigureOut">
              <a:rPr lang="en-GB" smtClean="0"/>
              <a:t>04/08/2023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230676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4C5EF-9103-4ACE-9ECE-C505BFCC16AB}" type="datetimeFigureOut">
              <a:rPr lang="en-GB" smtClean="0"/>
              <a:t>04/08/2023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342861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4C5EF-9103-4ACE-9ECE-C505BFCC16AB}" type="datetimeFigureOut">
              <a:rPr lang="en-GB" smtClean="0"/>
              <a:t>04/08/2023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150749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4C5EF-9103-4ACE-9ECE-C505BFCC16AB}" type="datetimeFigureOut">
              <a:rPr lang="en-GB" smtClean="0"/>
              <a:t>04/08/2023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3C4DA2-FF77-4F24-94C7-3A634880C6B3}" type="slidenum">
              <a:rPr lang="en-GB" smtClean="0"/>
              <a:t>‹#›</a:t>
            </a:fld>
            <a:endParaRPr lang="en-GB"/>
          </a:p>
        </p:txBody>
      </p:sp>
    </p:spTree>
    <p:extLst>
      <p:ext uri="{BB962C8B-B14F-4D97-AF65-F5344CB8AC3E}">
        <p14:creationId xmlns:p14="http://schemas.microsoft.com/office/powerpoint/2010/main" val="192838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4C5EF-9103-4ACE-9ECE-C505BFCC16AB}" type="datetimeFigureOut">
              <a:rPr lang="en-GB" smtClean="0"/>
              <a:t>04/08/2023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C4DA2-FF77-4F24-94C7-3A634880C6B3}" type="slidenum">
              <a:rPr lang="en-GB" smtClean="0"/>
              <a:t>‹#›</a:t>
            </a:fld>
            <a:endParaRPr lang="en-GB"/>
          </a:p>
        </p:txBody>
      </p:sp>
    </p:spTree>
    <p:extLst>
      <p:ext uri="{BB962C8B-B14F-4D97-AF65-F5344CB8AC3E}">
        <p14:creationId xmlns:p14="http://schemas.microsoft.com/office/powerpoint/2010/main" val="2251871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i="0" kern="1200" baseline="0">
          <a:solidFill>
            <a:schemeClr val="bg1">
              <a:lumMod val="75000"/>
            </a:schemeClr>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actjs.org/docs/components-and-prop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actjs.org/tutorial/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reactjs.org/docs/lists-and-keys.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actjs.org/docs/faq-internals.html#what-is-the-virtual-d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react.dev/reference/rea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ZA" dirty="0">
                <a:solidFill>
                  <a:srgbClr val="61DAFB"/>
                </a:solidFill>
              </a:rPr>
              <a:t>IMY 220 </a:t>
            </a:r>
            <a:r>
              <a:rPr lang="en-ZA" dirty="0">
                <a:solidFill>
                  <a:srgbClr val="61DAFB"/>
                </a:solidFill>
                <a:sym typeface="Wingdings"/>
              </a:rPr>
              <a:t> </a:t>
            </a:r>
            <a:r>
              <a:rPr lang="en-ZA" dirty="0">
                <a:solidFill>
                  <a:srgbClr val="61DAFB"/>
                </a:solidFill>
              </a:rPr>
              <a:t>Lecture 17</a:t>
            </a:r>
          </a:p>
          <a:p>
            <a:endParaRPr lang="en-GB" dirty="0">
              <a:solidFill>
                <a:srgbClr val="61DAFB"/>
              </a:solidFill>
            </a:endParaRPr>
          </a:p>
        </p:txBody>
      </p:sp>
      <p:sp>
        <p:nvSpPr>
          <p:cNvPr id="8" name="Title 6"/>
          <p:cNvSpPr>
            <a:spLocks noGrp="1"/>
          </p:cNvSpPr>
          <p:nvPr>
            <p:ph type="ctrTitle"/>
          </p:nvPr>
        </p:nvSpPr>
        <p:spPr>
          <a:xfrm>
            <a:off x="1524000" y="1122363"/>
            <a:ext cx="9144000" cy="2387600"/>
          </a:xfrm>
        </p:spPr>
        <p:txBody>
          <a:bodyPr/>
          <a:lstStyle/>
          <a:p>
            <a:r>
              <a:rPr lang="en-GB" dirty="0" err="1">
                <a:solidFill>
                  <a:srgbClr val="61DAFB"/>
                </a:solidFill>
              </a:rPr>
              <a:t>ReactJS</a:t>
            </a:r>
            <a:r>
              <a:rPr lang="en-GB" dirty="0">
                <a:solidFill>
                  <a:srgbClr val="61DAFB"/>
                </a:solidFill>
              </a:rPr>
              <a:t> Part 1</a:t>
            </a:r>
          </a:p>
        </p:txBody>
      </p:sp>
    </p:spTree>
    <p:extLst>
      <p:ext uri="{BB962C8B-B14F-4D97-AF65-F5344CB8AC3E}">
        <p14:creationId xmlns:p14="http://schemas.microsoft.com/office/powerpoint/2010/main" val="100965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Elements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sz="3600" dirty="0"/>
          </a:p>
          <a:p>
            <a:pPr marL="0" indent="0">
              <a:buNone/>
            </a:pPr>
            <a:r>
              <a:rPr lang="en-GB" dirty="0"/>
              <a:t>This example creates a stateless functional component </a:t>
            </a:r>
          </a:p>
          <a:p>
            <a:pPr marL="0" indent="0">
              <a:buNone/>
            </a:pPr>
            <a:endParaRPr lang="en-GB" b="1" dirty="0"/>
          </a:p>
          <a:p>
            <a:pPr marL="0" indent="0">
              <a:buNone/>
            </a:pPr>
            <a:r>
              <a:rPr lang="en-GB" dirty="0"/>
              <a:t>It also has a “name” property. (Just like DOM elements, React elements can have properties. These can be used to alter their behaviour.)</a:t>
            </a:r>
          </a:p>
          <a:p>
            <a:endParaRPr lang="en-GB" dirty="0"/>
          </a:p>
          <a:p>
            <a:endParaRPr lang="en-GB" dirty="0"/>
          </a:p>
        </p:txBody>
      </p:sp>
      <p:sp>
        <p:nvSpPr>
          <p:cNvPr id="8" name="Content Placeholder 3"/>
          <p:cNvSpPr txBox="1">
            <a:spLocks/>
          </p:cNvSpPr>
          <p:nvPr/>
        </p:nvSpPr>
        <p:spPr>
          <a:xfrm>
            <a:off x="838200" y="1861619"/>
            <a:ext cx="10515600" cy="206928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GreetingBox</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=&gt; </a:t>
            </a:r>
          </a:p>
          <a:p>
            <a:pPr marL="0" indent="0">
              <a:buNone/>
            </a:pP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div</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className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container</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h1</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null</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Hello </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name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ZA"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GreetingBox</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Diffie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null</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240116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Elements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r>
              <a:rPr lang="en-GB" dirty="0"/>
              <a:t>However, in this module we’ll focus on using a React-specific syntax extension called JSX (</a:t>
            </a:r>
            <a:r>
              <a:rPr lang="en-GB" b="1" dirty="0"/>
              <a:t>J</a:t>
            </a:r>
            <a:r>
              <a:rPr lang="en-GB" dirty="0"/>
              <a:t>ava</a:t>
            </a:r>
            <a:r>
              <a:rPr lang="en-GB" b="1" dirty="0"/>
              <a:t>S</a:t>
            </a:r>
            <a:r>
              <a:rPr lang="en-GB" dirty="0"/>
              <a:t>cript </a:t>
            </a:r>
            <a:r>
              <a:rPr lang="en-GB" b="1" dirty="0"/>
              <a:t>X</a:t>
            </a:r>
            <a:r>
              <a:rPr lang="en-GB" dirty="0"/>
              <a:t>ML) to create React elements</a:t>
            </a:r>
          </a:p>
          <a:p>
            <a:pPr marL="0" indent="0">
              <a:buNone/>
            </a:pPr>
            <a:endParaRPr lang="en-GB" dirty="0"/>
          </a:p>
          <a:p>
            <a:pPr marL="0" indent="0">
              <a:buNone/>
            </a:pPr>
            <a:r>
              <a:rPr lang="en-GB" dirty="0"/>
              <a:t>JSX allows you to create React elements using a combination of JS and an XML-syntax, for example</a:t>
            </a:r>
          </a:p>
        </p:txBody>
      </p:sp>
      <p:sp>
        <p:nvSpPr>
          <p:cNvPr id="6" name="Content Placeholder 3"/>
          <p:cNvSpPr txBox="1">
            <a:spLocks/>
          </p:cNvSpPr>
          <p:nvPr/>
        </p:nvSpPr>
        <p:spPr>
          <a:xfrm>
            <a:off x="838200" y="4438876"/>
            <a:ext cx="10515600" cy="241912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Hello React!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82116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Including React (+ some issues)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r>
              <a:rPr lang="en-GB" dirty="0"/>
              <a:t>But first… let’s look at including and using React</a:t>
            </a:r>
          </a:p>
          <a:p>
            <a:pPr marL="0" indent="0">
              <a:buNone/>
            </a:pPr>
            <a:endParaRPr lang="en-GB" dirty="0"/>
          </a:p>
          <a:p>
            <a:pPr marL="0" indent="0">
              <a:buNone/>
            </a:pPr>
            <a:r>
              <a:rPr lang="en-GB" dirty="0"/>
              <a:t>As usual, you can download and include the JS files or link to CDN versions. React is split up into two packages called React and </a:t>
            </a:r>
            <a:r>
              <a:rPr lang="en-GB" dirty="0" err="1"/>
              <a:t>ReactDOM</a:t>
            </a:r>
            <a:endParaRPr lang="en-GB" dirty="0"/>
          </a:p>
          <a:p>
            <a:pPr marL="457200" lvl="1" indent="0">
              <a:buNone/>
            </a:pPr>
            <a:r>
              <a:rPr lang="en-GB" dirty="0"/>
              <a:t>This allows core React functionality to be used efficiently for non-browser contexts, such as mobile applications</a:t>
            </a:r>
          </a:p>
          <a:p>
            <a:pPr marL="0" indent="0">
              <a:buNone/>
            </a:pPr>
            <a:endParaRPr lang="en-GB" dirty="0"/>
          </a:p>
          <a:p>
            <a:pPr marL="0" indent="0">
              <a:buNone/>
            </a:pPr>
            <a:r>
              <a:rPr lang="en-GB" dirty="0"/>
              <a:t>Since we are going to use React exclusively in the browser, we need to include both packages</a:t>
            </a:r>
          </a:p>
        </p:txBody>
      </p:sp>
    </p:spTree>
    <p:extLst>
      <p:ext uri="{BB962C8B-B14F-4D97-AF65-F5344CB8AC3E}">
        <p14:creationId xmlns:p14="http://schemas.microsoft.com/office/powerpoint/2010/main" val="160296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Including React (+ some issues)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r>
              <a:rPr lang="en-GB" dirty="0"/>
              <a:t>However, if we want to use JSX (which is obviously not valid JS syntax) we have to include and use Babel</a:t>
            </a:r>
          </a:p>
        </p:txBody>
      </p:sp>
      <p:sp>
        <p:nvSpPr>
          <p:cNvPr id="6" name="Content Placeholder 3"/>
          <p:cNvSpPr txBox="1">
            <a:spLocks/>
          </p:cNvSpPr>
          <p:nvPr/>
        </p:nvSpPr>
        <p:spPr>
          <a:xfrm>
            <a:off x="838200" y="1861619"/>
            <a:ext cx="10515600" cy="122469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crossorigin</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src</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"https://unpkg.com/react@16/</a:t>
            </a:r>
            <a:r>
              <a:rPr lang="en-GB" sz="1800" dirty="0" err="1">
                <a:solidFill>
                  <a:schemeClr val="accent6"/>
                </a:solidFill>
                <a:latin typeface="Courier New" panose="02070309020205020404" pitchFamily="49" charset="0"/>
                <a:ea typeface="Open Sans" panose="020B0606030504020204" pitchFamily="34" charset="0"/>
                <a:cs typeface="Courier New" panose="02070309020205020404" pitchFamily="49" charset="0"/>
              </a:rPr>
              <a:t>umd</a:t>
            </a:r>
            <a:r>
              <a:rPr lang="en-GB" sz="18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/react.production.min.js"</a:t>
            </a: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&gt;&lt;/script&gt;</a:t>
            </a:r>
          </a:p>
          <a:p>
            <a:pPr marL="0" indent="0">
              <a:buNone/>
            </a:pP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 </a:t>
            </a:r>
            <a:r>
              <a:rPr lang="en-GB" sz="18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crossorigin</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src</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"https://unpkg.com/react-dom@16/</a:t>
            </a:r>
            <a:r>
              <a:rPr lang="en-GB" sz="1800" dirty="0" err="1">
                <a:solidFill>
                  <a:schemeClr val="accent6"/>
                </a:solidFill>
                <a:latin typeface="Courier New" panose="02070309020205020404" pitchFamily="49" charset="0"/>
                <a:ea typeface="Open Sans" panose="020B0606030504020204" pitchFamily="34" charset="0"/>
                <a:cs typeface="Courier New" panose="02070309020205020404" pitchFamily="49" charset="0"/>
              </a:rPr>
              <a:t>umd</a:t>
            </a:r>
            <a:r>
              <a:rPr lang="en-GB" sz="18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/react-dom.production.min.js"</a:t>
            </a: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&gt;&lt;/script&gt;</a:t>
            </a:r>
            <a:endParaRPr lang="en-ZA"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p:txBody>
      </p:sp>
      <p:sp>
        <p:nvSpPr>
          <p:cNvPr id="7" name="Content Placeholder 3"/>
          <p:cNvSpPr txBox="1">
            <a:spLocks/>
          </p:cNvSpPr>
          <p:nvPr/>
        </p:nvSpPr>
        <p:spPr>
          <a:xfrm>
            <a:off x="838200" y="4661654"/>
            <a:ext cx="10515600" cy="1723549"/>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src</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"https://cdnjs.cloudflare.com/ajax/libs/babel-standalone/6.26.0/babel.js"</a:t>
            </a: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&gt;&lt;/script&gt;</a:t>
            </a:r>
          </a:p>
          <a:p>
            <a:pPr marL="0" indent="0">
              <a:buNone/>
            </a:pP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 </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type=</a:t>
            </a:r>
            <a:r>
              <a:rPr lang="en-GB" sz="18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"text/babel"</a:t>
            </a:r>
            <a:r>
              <a:rPr lang="en-GB"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All your JS goes here</a:t>
            </a:r>
          </a:p>
          <a:p>
            <a:pPr marL="0" indent="0">
              <a:buNone/>
            </a:pPr>
            <a:r>
              <a:rPr lang="en-GB"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&lt;/script&gt;</a:t>
            </a:r>
            <a:endParaRPr lang="en-ZA"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59624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Including React (+ some issues)</a:t>
            </a:r>
            <a:endParaRPr lang="en-GB" dirty="0"/>
          </a:p>
        </p:txBody>
      </p:sp>
      <p:sp>
        <p:nvSpPr>
          <p:cNvPr id="5" name="Content Placeholder 4"/>
          <p:cNvSpPr>
            <a:spLocks noGrp="1"/>
          </p:cNvSpPr>
          <p:nvPr>
            <p:ph idx="1"/>
          </p:nvPr>
        </p:nvSpPr>
        <p:spPr>
          <a:xfrm>
            <a:off x="838200" y="1861619"/>
            <a:ext cx="10515600" cy="4351338"/>
          </a:xfrm>
        </p:spPr>
        <p:txBody>
          <a:bodyPr>
            <a:normAutofit fontScale="92500" lnSpcReduction="10000"/>
          </a:bodyPr>
          <a:lstStyle/>
          <a:p>
            <a:pPr marL="0" indent="0">
              <a:buNone/>
            </a:pPr>
            <a:endParaRPr lang="en-GB" dirty="0"/>
          </a:p>
          <a:p>
            <a:pPr marL="0" indent="0">
              <a:buNone/>
            </a:pPr>
            <a:endParaRPr lang="en-GB" dirty="0"/>
          </a:p>
          <a:p>
            <a:pPr marL="0" indent="0">
              <a:buNone/>
            </a:pPr>
            <a:r>
              <a:rPr lang="en-GB" dirty="0"/>
              <a:t>NB!!! You should never include and use Babel as shown for production websites</a:t>
            </a:r>
          </a:p>
          <a:p>
            <a:pPr marL="0" indent="0">
              <a:buNone/>
            </a:pPr>
            <a:endParaRPr lang="en-GB" dirty="0"/>
          </a:p>
          <a:p>
            <a:pPr marL="0" indent="0">
              <a:buNone/>
            </a:pPr>
            <a:r>
              <a:rPr lang="en-GB" dirty="0"/>
              <a:t>For production websites, you need to use a tool like </a:t>
            </a:r>
            <a:r>
              <a:rPr lang="en-GB" dirty="0" err="1"/>
              <a:t>Webpack</a:t>
            </a:r>
            <a:r>
              <a:rPr lang="en-GB" dirty="0"/>
              <a:t> that has a </a:t>
            </a:r>
            <a:r>
              <a:rPr lang="en-GB" i="1" dirty="0"/>
              <a:t>loader </a:t>
            </a:r>
            <a:r>
              <a:rPr lang="en-GB" dirty="0"/>
              <a:t>which converts JSX code into something that the browser can understand</a:t>
            </a:r>
          </a:p>
          <a:p>
            <a:pPr marL="0" indent="0">
              <a:buNone/>
            </a:pPr>
            <a:endParaRPr lang="en-GB" i="1" dirty="0"/>
          </a:p>
          <a:p>
            <a:pPr marL="0" indent="0">
              <a:buNone/>
            </a:pPr>
            <a:r>
              <a:rPr lang="en-GB" dirty="0"/>
              <a:t>However, for these two lectures, we’re going to use the in-browser Babel transformer as shown in the previous slide</a:t>
            </a:r>
          </a:p>
        </p:txBody>
      </p:sp>
      <p:pic>
        <p:nvPicPr>
          <p:cNvPr id="4" name="Content Placeholder 2"/>
          <p:cNvPicPr>
            <a:picLocks noChangeAspect="1"/>
          </p:cNvPicPr>
          <p:nvPr/>
        </p:nvPicPr>
        <p:blipFill rotWithShape="1">
          <a:blip r:embed="rId3"/>
          <a:srcRect b="22126"/>
          <a:stretch/>
        </p:blipFill>
        <p:spPr>
          <a:xfrm>
            <a:off x="816233" y="1885476"/>
            <a:ext cx="10661904" cy="679428"/>
          </a:xfrm>
          <a:prstGeom prst="rect">
            <a:avLst/>
          </a:prstGeom>
        </p:spPr>
      </p:pic>
    </p:spTree>
    <p:extLst>
      <p:ext uri="{BB962C8B-B14F-4D97-AF65-F5344CB8AC3E}">
        <p14:creationId xmlns:p14="http://schemas.microsoft.com/office/powerpoint/2010/main" val="23628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Elements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r>
              <a:rPr lang="en-GB" dirty="0"/>
              <a:t>In order to view React elements in the browser, we have to </a:t>
            </a:r>
            <a:r>
              <a:rPr lang="en-GB" b="1" dirty="0"/>
              <a:t>render </a:t>
            </a:r>
            <a:r>
              <a:rPr lang="en-GB" dirty="0"/>
              <a:t>them using a method called </a:t>
            </a:r>
            <a:r>
              <a:rPr lang="en-GB" dirty="0" err="1">
                <a:solidFill>
                  <a:schemeClr val="accent1"/>
                </a:solidFill>
              </a:rPr>
              <a:t>ReactDOM.render</a:t>
            </a:r>
            <a:endParaRPr lang="en-GB" dirty="0">
              <a:solidFill>
                <a:schemeClr val="accent1"/>
              </a:solidFill>
            </a:endParaRPr>
          </a:p>
          <a:p>
            <a:pPr marL="0" indent="0">
              <a:buNone/>
            </a:pPr>
            <a:endParaRPr lang="en-GB" dirty="0"/>
          </a:p>
          <a:p>
            <a:pPr marL="0" indent="0">
              <a:buNone/>
            </a:pPr>
            <a:r>
              <a:rPr lang="en-GB" dirty="0"/>
              <a:t>This method is part of the </a:t>
            </a:r>
            <a:r>
              <a:rPr lang="en-GB" dirty="0" err="1"/>
              <a:t>ReactDOM</a:t>
            </a:r>
            <a:r>
              <a:rPr lang="en-GB" dirty="0"/>
              <a:t> package and takes two parameters: </a:t>
            </a:r>
          </a:p>
          <a:p>
            <a:pPr lvl="1"/>
            <a:r>
              <a:rPr lang="en-GB" dirty="0"/>
              <a:t>A React element to be rendered</a:t>
            </a:r>
          </a:p>
          <a:p>
            <a:pPr lvl="1"/>
            <a:r>
              <a:rPr lang="en-GB" dirty="0"/>
              <a:t>An HTML element to render the React element to</a:t>
            </a:r>
          </a:p>
        </p:txBody>
      </p:sp>
      <p:sp>
        <p:nvSpPr>
          <p:cNvPr id="6" name="Content Placeholder 3"/>
          <p:cNvSpPr txBox="1">
            <a:spLocks/>
          </p:cNvSpPr>
          <p:nvPr/>
        </p:nvSpPr>
        <p:spPr>
          <a:xfrm>
            <a:off x="838200" y="4794871"/>
            <a:ext cx="10515600" cy="2063129"/>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Using any one of our previously created "greeting" React elements</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...as well as an (HTML) element with an id of "react-container"</a:t>
            </a:r>
          </a:p>
          <a:p>
            <a:pPr marL="0" indent="0">
              <a:buNone/>
            </a:pP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ReactDOM.render</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greeting,</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document.getElementById</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("react-container")</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53652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Elements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r>
              <a:rPr lang="en-GB" dirty="0"/>
              <a:t>In order to view React elements in the browser, we have to </a:t>
            </a:r>
            <a:r>
              <a:rPr lang="en-GB" dirty="0">
                <a:solidFill>
                  <a:schemeClr val="accent1"/>
                </a:solidFill>
              </a:rPr>
              <a:t>render</a:t>
            </a:r>
            <a:r>
              <a:rPr lang="en-GB" b="1" dirty="0"/>
              <a:t> </a:t>
            </a:r>
            <a:r>
              <a:rPr lang="en-GB" dirty="0"/>
              <a:t>them using a method called </a:t>
            </a:r>
            <a:r>
              <a:rPr lang="en-GB" dirty="0" err="1">
                <a:solidFill>
                  <a:schemeClr val="accent1"/>
                </a:solidFill>
              </a:rPr>
              <a:t>createRoot</a:t>
            </a:r>
            <a:endParaRPr lang="en-GB" dirty="0">
              <a:solidFill>
                <a:schemeClr val="accent1"/>
              </a:solidFill>
            </a:endParaRPr>
          </a:p>
          <a:p>
            <a:pPr marL="0" indent="0">
              <a:buNone/>
            </a:pPr>
            <a:endParaRPr lang="en-GB" dirty="0"/>
          </a:p>
          <a:p>
            <a:pPr marL="0" indent="0">
              <a:buNone/>
            </a:pPr>
            <a:r>
              <a:rPr lang="en-GB" dirty="0"/>
              <a:t>Rendering HTML to the browser page involves two steps: </a:t>
            </a:r>
          </a:p>
          <a:p>
            <a:pPr lvl="1"/>
            <a:r>
              <a:rPr lang="en-GB" dirty="0"/>
              <a:t>Selecting the root HTML element to render React elements to using </a:t>
            </a:r>
            <a:r>
              <a:rPr lang="en-GB" dirty="0" err="1">
                <a:solidFill>
                  <a:schemeClr val="accent1"/>
                </a:solidFill>
              </a:rPr>
              <a:t>createRoot</a:t>
            </a:r>
            <a:endParaRPr lang="en-GB" dirty="0">
              <a:solidFill>
                <a:schemeClr val="accent1"/>
              </a:solidFill>
            </a:endParaRPr>
          </a:p>
          <a:p>
            <a:pPr lvl="1"/>
            <a:r>
              <a:rPr lang="en-GB" dirty="0"/>
              <a:t>Rendering the React elements using </a:t>
            </a:r>
            <a:r>
              <a:rPr lang="en-GB" dirty="0">
                <a:solidFill>
                  <a:schemeClr val="accent1"/>
                </a:solidFill>
              </a:rPr>
              <a:t>render</a:t>
            </a:r>
          </a:p>
        </p:txBody>
      </p:sp>
      <p:sp>
        <p:nvSpPr>
          <p:cNvPr id="6" name="Content Placeholder 3"/>
          <p:cNvSpPr txBox="1">
            <a:spLocks/>
          </p:cNvSpPr>
          <p:nvPr/>
        </p:nvSpPr>
        <p:spPr>
          <a:xfrm>
            <a:off x="838200" y="4794871"/>
            <a:ext cx="10515600" cy="1369606"/>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Using any one of our previously created "greeting" React elements</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...as well as an (HTML) element with an id of "root"</a:t>
            </a:r>
          </a:p>
          <a:p>
            <a:pPr marL="0" indent="0">
              <a:buNone/>
            </a:pP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document.getElementById</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greeting</a:t>
            </a:r>
            <a:r>
              <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97564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2C8A6C55-6CCF-4F75-9049-910C6CA7CDC5}"/>
              </a:ext>
            </a:extLst>
          </p:cNvPr>
          <p:cNvSpPr txBox="1">
            <a:spLocks noGrp="1"/>
          </p:cNvSpPr>
          <p:nvPr>
            <p:ph idx="1"/>
          </p:nvPr>
        </p:nvSpPr>
        <p:spPr>
          <a:xfrm>
            <a:off x="838200" y="0"/>
            <a:ext cx="10515600" cy="706039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ZA"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ZA"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&lt;div </a:t>
            </a:r>
            <a:r>
              <a:rPr lang="en-ZA"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id=</a:t>
            </a:r>
            <a:r>
              <a:rPr lang="en-ZA" sz="16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"root"</a:t>
            </a:r>
            <a:r>
              <a:rPr lang="en-ZA"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&gt;&lt;/div&gt;</a:t>
            </a:r>
          </a:p>
          <a:p>
            <a:pPr marL="0" indent="0">
              <a:buNone/>
            </a:pPr>
            <a:endParaRPr lang="en-ZA"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crossorigin</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src</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"https://unpkg.com/react@18/</a:t>
            </a:r>
            <a:r>
              <a:rPr lang="en-GB" sz="1600" dirty="0" err="1">
                <a:solidFill>
                  <a:schemeClr val="accent6"/>
                </a:solidFill>
                <a:latin typeface="Courier New" panose="02070309020205020404" pitchFamily="49" charset="0"/>
                <a:ea typeface="Open Sans" panose="020B0606030504020204" pitchFamily="34" charset="0"/>
                <a:cs typeface="Courier New" panose="02070309020205020404" pitchFamily="49" charset="0"/>
              </a:rPr>
              <a:t>umd</a:t>
            </a:r>
            <a:r>
              <a:rPr lang="en-GB" sz="16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/react.development.js"</a:t>
            </a: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&gt;&lt;/script&gt;</a:t>
            </a:r>
          </a:p>
          <a:p>
            <a:pPr marL="0" indent="0">
              <a:buNone/>
            </a:pP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 </a:t>
            </a:r>
            <a:r>
              <a:rPr lang="en-GB" sz="16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crossorigin</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src</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"https://unpkg.com/react-dom@18/</a:t>
            </a:r>
            <a:r>
              <a:rPr lang="en-GB" sz="1600" dirty="0" err="1">
                <a:solidFill>
                  <a:schemeClr val="accent6"/>
                </a:solidFill>
                <a:latin typeface="Courier New" panose="02070309020205020404" pitchFamily="49" charset="0"/>
                <a:ea typeface="Open Sans" panose="020B0606030504020204" pitchFamily="34" charset="0"/>
                <a:cs typeface="Courier New" panose="02070309020205020404" pitchFamily="49" charset="0"/>
              </a:rPr>
              <a:t>umd</a:t>
            </a:r>
            <a:r>
              <a:rPr lang="en-GB" sz="16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/react-dom.development.js"</a:t>
            </a: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&gt;&lt;/script&gt;</a:t>
            </a:r>
            <a:endParaRPr lang="en-ZA"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tx1"/>
                </a:solidFill>
                <a:latin typeface="Courier New" panose="02070309020205020404" pitchFamily="49" charset="0"/>
                <a:ea typeface="Open Sans" panose="020B0606030504020204" pitchFamily="34" charset="0"/>
                <a:cs typeface="Courier New" panose="02070309020205020404" pitchFamily="49" charset="0"/>
              </a:rPr>
              <a:t>src</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"https://unpkg.com/@babel/standalone/babel.min.js"</a:t>
            </a: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&gt;&lt;/script&gt;</a:t>
            </a:r>
          </a:p>
          <a:p>
            <a:pPr marL="0" indent="0">
              <a:buNone/>
            </a:pPr>
            <a:endPar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 </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type=</a:t>
            </a:r>
            <a:r>
              <a:rPr lang="en-GB" sz="16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"text/babel"</a:t>
            </a:r>
            <a:r>
              <a:rPr lang="en-GB" sz="16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 (</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&lt;div&gt;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 Hello React! &lt;/h1&gt;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endPar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greeting</a:t>
            </a:r>
            <a:r>
              <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&lt;/script&gt;</a:t>
            </a:r>
          </a:p>
          <a:p>
            <a:pPr marL="0" indent="0">
              <a:buNone/>
            </a:pPr>
            <a:endParaRPr lang="en-GB"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endParaRPr lang="en-ZA" sz="1600" b="1" dirty="0">
              <a:solidFill>
                <a:schemeClr val="tx1"/>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65891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r>
              <a:rPr lang="en-GB" dirty="0"/>
              <a:t>However, we will focus on using React </a:t>
            </a:r>
            <a:r>
              <a:rPr lang="en-GB" b="1" dirty="0"/>
              <a:t>Components</a:t>
            </a:r>
            <a:r>
              <a:rPr lang="en-GB" dirty="0"/>
              <a:t> in this module</a:t>
            </a:r>
          </a:p>
          <a:p>
            <a:pPr marL="0" indent="0">
              <a:buNone/>
            </a:pPr>
            <a:endParaRPr lang="en-GB" dirty="0"/>
          </a:p>
          <a:p>
            <a:pPr marL="0" indent="0">
              <a:buNone/>
            </a:pPr>
            <a:r>
              <a:rPr lang="en-GB" dirty="0"/>
              <a:t>“</a:t>
            </a:r>
            <a:r>
              <a:rPr lang="en-GB" i="1" dirty="0"/>
              <a:t>Conceptually, components are like JavaScript functions. They accept arbitrary inputs (called “props”) and return React elements describing what should appear on the screen.</a:t>
            </a:r>
            <a:r>
              <a:rPr lang="en-GB" dirty="0"/>
              <a:t>”</a:t>
            </a:r>
          </a:p>
          <a:p>
            <a:pPr marL="0" indent="0">
              <a:buNone/>
            </a:pPr>
            <a:r>
              <a:rPr lang="en-GB" sz="2000" dirty="0">
                <a:hlinkClick r:id="rId3"/>
              </a:rPr>
              <a:t>https://reactjs.org/docs/components-and-props.html</a:t>
            </a:r>
            <a:r>
              <a:rPr lang="en-GB" sz="2000" dirty="0"/>
              <a:t> </a:t>
            </a:r>
          </a:p>
          <a:p>
            <a:pPr marL="0" indent="0">
              <a:buNone/>
            </a:pPr>
            <a:endParaRPr lang="en-GB" sz="2000" dirty="0"/>
          </a:p>
          <a:p>
            <a:pPr marL="0" indent="0">
              <a:buNone/>
            </a:pPr>
            <a:r>
              <a:rPr lang="en-GB" dirty="0"/>
              <a:t>Components can also be defined in a variety of ways. We will focus on using ES6 classes to define components.</a:t>
            </a:r>
            <a:endParaRPr lang="en-GB" sz="2400" dirty="0"/>
          </a:p>
        </p:txBody>
      </p:sp>
    </p:spTree>
    <p:extLst>
      <p:ext uri="{BB962C8B-B14F-4D97-AF65-F5344CB8AC3E}">
        <p14:creationId xmlns:p14="http://schemas.microsoft.com/office/powerpoint/2010/main" val="216419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838200" y="0"/>
            <a:ext cx="10515600" cy="7016793"/>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endParaRPr lang="en-GB" sz="20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20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&lt;div&gt;</a:t>
            </a:r>
          </a:p>
          <a:p>
            <a:pPr marL="0" indent="0">
              <a:buNone/>
            </a:pP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Hello React!</a:t>
            </a:r>
          </a:p>
          <a:p>
            <a:pPr marL="0" indent="0">
              <a:buNone/>
            </a:pP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20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		</a:t>
            </a:r>
          </a:p>
          <a:p>
            <a:pPr marL="0" indent="0">
              <a:buNone/>
            </a:pP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Greeting </a:t>
            </a:r>
            <a:r>
              <a:rPr lang="en-GB" sz="20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20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endParaRPr lang="en-ZA" sz="20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45550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is React?</a:t>
            </a:r>
            <a:endParaRPr lang="en-GB" dirty="0"/>
          </a:p>
        </p:txBody>
      </p:sp>
      <p:sp>
        <p:nvSpPr>
          <p:cNvPr id="3" name="Content Placeholder 2"/>
          <p:cNvSpPr>
            <a:spLocks noGrp="1"/>
          </p:cNvSpPr>
          <p:nvPr>
            <p:ph idx="1"/>
          </p:nvPr>
        </p:nvSpPr>
        <p:spPr/>
        <p:txBody>
          <a:bodyPr/>
          <a:lstStyle/>
          <a:p>
            <a:pPr marL="0" indent="0">
              <a:buNone/>
            </a:pPr>
            <a:r>
              <a:rPr lang="en-GB" dirty="0"/>
              <a:t>It was created and is maintained by Facebook</a:t>
            </a:r>
          </a:p>
          <a:p>
            <a:pPr marL="0" indent="0">
              <a:buNone/>
            </a:pPr>
            <a:endParaRPr lang="en-GB" i="1" dirty="0"/>
          </a:p>
          <a:p>
            <a:pPr marL="0" indent="0">
              <a:buNone/>
            </a:pPr>
            <a:r>
              <a:rPr lang="en-GB" i="1" dirty="0"/>
              <a:t>“React is a declarative, efficient, and flexible JavaScript library for building user interfaces. It lets you compose complex UIs from small and isolated pieces of code called ‘components’.”</a:t>
            </a:r>
          </a:p>
          <a:p>
            <a:pPr marL="0" indent="0">
              <a:buNone/>
            </a:pPr>
            <a:r>
              <a:rPr lang="en-GB" sz="2000" i="1" dirty="0">
                <a:hlinkClick r:id="rId2"/>
              </a:rPr>
              <a:t>https://reactjs.org/tutorial/tutorial.html</a:t>
            </a:r>
            <a:r>
              <a:rPr lang="en-GB" sz="2000" i="1" dirty="0"/>
              <a:t> </a:t>
            </a:r>
          </a:p>
          <a:p>
            <a:pPr marL="0" indent="0">
              <a:buNone/>
            </a:pPr>
            <a:endParaRPr lang="en-GB" sz="2000" i="1" dirty="0"/>
          </a:p>
          <a:p>
            <a:pPr marL="0" indent="0">
              <a:buNone/>
            </a:pPr>
            <a:r>
              <a:rPr lang="en-GB" dirty="0"/>
              <a:t>React is a front-end framework</a:t>
            </a:r>
            <a:endParaRPr lang="en-GB" sz="2400" dirty="0"/>
          </a:p>
        </p:txBody>
      </p:sp>
    </p:spTree>
    <p:extLst>
      <p:ext uri="{BB962C8B-B14F-4D97-AF65-F5344CB8AC3E}">
        <p14:creationId xmlns:p14="http://schemas.microsoft.com/office/powerpoint/2010/main" val="32395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 - example</a:t>
            </a:r>
            <a:endParaRPr lang="en-GB" dirty="0"/>
          </a:p>
        </p:txBody>
      </p:sp>
      <p:sp>
        <p:nvSpPr>
          <p:cNvPr id="3" name="Content Placeholder 2"/>
          <p:cNvSpPr>
            <a:spLocks noGrp="1"/>
          </p:cNvSpPr>
          <p:nvPr>
            <p:ph idx="1"/>
          </p:nvPr>
        </p:nvSpPr>
        <p:spPr/>
        <p:txBody>
          <a:bodyPr/>
          <a:lstStyle/>
          <a:p>
            <a:pPr marL="0" indent="0">
              <a:buNone/>
            </a:pPr>
            <a:r>
              <a:rPr lang="en-GB" dirty="0"/>
              <a:t>Let’s go through this example bit by bit and discuss how it works</a:t>
            </a:r>
          </a:p>
          <a:p>
            <a:pPr marL="0" indent="0">
              <a:buNone/>
            </a:pPr>
            <a:endParaRPr lang="en-GB" dirty="0"/>
          </a:p>
          <a:p>
            <a:pPr marL="0" indent="0">
              <a:buNone/>
            </a:pPr>
            <a:endParaRPr lang="en-GB" dirty="0"/>
          </a:p>
          <a:p>
            <a:pPr marL="0" indent="0">
              <a:buNone/>
            </a:pPr>
            <a:r>
              <a:rPr lang="en-GB" dirty="0"/>
              <a:t>In order to create our own component, we need to create our own subclass which inherits from the </a:t>
            </a:r>
            <a:r>
              <a:rPr lang="en-GB" dirty="0" err="1">
                <a:solidFill>
                  <a:schemeClr val="accent5"/>
                </a:solidFill>
              </a:rPr>
              <a:t>React.Component</a:t>
            </a:r>
            <a:r>
              <a:rPr lang="en-GB" dirty="0">
                <a:solidFill>
                  <a:schemeClr val="accent5"/>
                </a:solidFill>
              </a:rPr>
              <a:t> </a:t>
            </a:r>
            <a:r>
              <a:rPr lang="en-GB" dirty="0"/>
              <a:t>class</a:t>
            </a:r>
          </a:p>
          <a:p>
            <a:pPr marL="0" indent="0">
              <a:buNone/>
            </a:pPr>
            <a:endParaRPr lang="en-GB" dirty="0"/>
          </a:p>
          <a:p>
            <a:pPr marL="0" indent="0">
              <a:buNone/>
            </a:pPr>
            <a:r>
              <a:rPr lang="en-GB" dirty="0"/>
              <a:t>Class names (and thus component names) should always be capitalised, as per convention</a:t>
            </a:r>
          </a:p>
        </p:txBody>
      </p:sp>
      <p:sp>
        <p:nvSpPr>
          <p:cNvPr id="5" name="Content Placeholder 3"/>
          <p:cNvSpPr txBox="1">
            <a:spLocks/>
          </p:cNvSpPr>
          <p:nvPr/>
        </p:nvSpPr>
        <p:spPr>
          <a:xfrm>
            <a:off x="838200" y="2564904"/>
            <a:ext cx="10515600" cy="43396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2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GB" sz="2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24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2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118240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 - example</a:t>
            </a:r>
            <a:endParaRPr lang="en-GB" dirty="0"/>
          </a:p>
        </p:txBody>
      </p:sp>
      <p:sp>
        <p:nvSpPr>
          <p:cNvPr id="3" name="Content Placeholder 2"/>
          <p:cNvSpPr>
            <a:spLocks noGrp="1"/>
          </p:cNvSpPr>
          <p:nvPr>
            <p:ph idx="1"/>
          </p:nvPr>
        </p:nvSpPr>
        <p:spPr/>
        <p:txBody>
          <a:bodyPr>
            <a:normAutofit/>
          </a:bodyPr>
          <a:lstStyle/>
          <a:p>
            <a:pPr marL="0" indent="0">
              <a:buNone/>
            </a:pPr>
            <a:r>
              <a:rPr lang="en-GB" dirty="0"/>
              <a:t>					       Remember that components </a:t>
            </a:r>
            <a:r>
              <a:rPr lang="en-GB" i="1" dirty="0"/>
              <a:t>return </a:t>
            </a:r>
            <a:r>
              <a:rPr lang="en-GB" dirty="0"/>
              <a:t>					       react elements. So, to render the 						       result of our component, we must  						       define a </a:t>
            </a:r>
            <a:r>
              <a:rPr lang="en-GB" dirty="0">
                <a:solidFill>
                  <a:schemeClr val="accent5"/>
                </a:solidFill>
              </a:rPr>
              <a:t>render()</a:t>
            </a:r>
            <a:r>
              <a:rPr lang="en-GB" dirty="0"/>
              <a:t> function which 						       returns a react element.</a:t>
            </a:r>
          </a:p>
          <a:p>
            <a:pPr marL="0" indent="0">
              <a:buNone/>
            </a:pPr>
            <a:r>
              <a:rPr lang="en-GB" dirty="0"/>
              <a:t>                                                                 </a:t>
            </a:r>
          </a:p>
          <a:p>
            <a:pPr marL="0" indent="0">
              <a:buNone/>
            </a:pPr>
            <a:endParaRPr lang="en-GB" dirty="0"/>
          </a:p>
          <a:p>
            <a:pPr marL="0" indent="0">
              <a:buNone/>
            </a:pPr>
            <a:r>
              <a:rPr lang="en-GB" dirty="0"/>
              <a:t>The </a:t>
            </a:r>
            <a:r>
              <a:rPr lang="en-GB" dirty="0">
                <a:solidFill>
                  <a:schemeClr val="accent5"/>
                </a:solidFill>
              </a:rPr>
              <a:t>render()</a:t>
            </a:r>
            <a:r>
              <a:rPr lang="en-GB" dirty="0"/>
              <a:t> function is required when defining a component </a:t>
            </a:r>
          </a:p>
          <a:p>
            <a:pPr marL="0" indent="0">
              <a:buNone/>
            </a:pPr>
            <a:r>
              <a:rPr lang="en-GB" dirty="0"/>
              <a:t>(All other functions are optional)</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5" name="Content Placeholder 3"/>
          <p:cNvSpPr txBox="1">
            <a:spLocks/>
          </p:cNvSpPr>
          <p:nvPr/>
        </p:nvSpPr>
        <p:spPr>
          <a:xfrm>
            <a:off x="838200" y="1825625"/>
            <a:ext cx="4969768" cy="286873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return (</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Hello React!</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4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p>
        </p:txBody>
      </p:sp>
    </p:spTree>
    <p:extLst>
      <p:ext uri="{BB962C8B-B14F-4D97-AF65-F5344CB8AC3E}">
        <p14:creationId xmlns:p14="http://schemas.microsoft.com/office/powerpoint/2010/main" val="313614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 - example</a:t>
            </a: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r>
              <a:rPr lang="en-GB" dirty="0"/>
              <a:t>Now that we’ve defined our component, we can render it using the </a:t>
            </a:r>
            <a:r>
              <a:rPr lang="en-GB" dirty="0" err="1">
                <a:solidFill>
                  <a:schemeClr val="accent5"/>
                </a:solidFill>
              </a:rPr>
              <a:t>ReactDOM.render</a:t>
            </a:r>
            <a:r>
              <a:rPr lang="en-GB" dirty="0">
                <a:solidFill>
                  <a:schemeClr val="accent5"/>
                </a:solidFill>
              </a:rPr>
              <a:t>()</a:t>
            </a:r>
            <a:r>
              <a:rPr lang="en-GB" dirty="0"/>
              <a:t> method. This calls the </a:t>
            </a:r>
            <a:r>
              <a:rPr lang="en-GB" dirty="0">
                <a:solidFill>
                  <a:schemeClr val="accent5"/>
                </a:solidFill>
              </a:rPr>
              <a:t>render() </a:t>
            </a:r>
            <a:r>
              <a:rPr lang="en-GB" dirty="0"/>
              <a:t>method we defined earlier in our component</a:t>
            </a:r>
          </a:p>
          <a:p>
            <a:pPr marL="0" indent="0">
              <a:buNone/>
            </a:pPr>
            <a:endParaRPr lang="en-GB" dirty="0"/>
          </a:p>
          <a:p>
            <a:pPr marL="0" indent="0">
              <a:buNone/>
            </a:pPr>
            <a:r>
              <a:rPr lang="en-GB" dirty="0"/>
              <a:t>Note that we </a:t>
            </a:r>
            <a:r>
              <a:rPr lang="en-GB" b="1" dirty="0"/>
              <a:t>have </a:t>
            </a:r>
            <a:r>
              <a:rPr lang="en-GB" dirty="0"/>
              <a:t>to close elements when using React. Using a JSX element without a closing tag, for example </a:t>
            </a:r>
            <a:r>
              <a:rPr lang="en-GB" dirty="0">
                <a:solidFill>
                  <a:srgbClr val="FF4747"/>
                </a:solidFill>
              </a:rPr>
              <a:t>&lt;Greeting&gt;</a:t>
            </a:r>
            <a:r>
              <a:rPr lang="en-GB" dirty="0">
                <a:solidFill>
                  <a:schemeClr val="bg1"/>
                </a:solidFill>
              </a:rPr>
              <a:t>,</a:t>
            </a:r>
            <a:r>
              <a:rPr lang="en-GB" dirty="0">
                <a:solidFill>
                  <a:srgbClr val="FF4747"/>
                </a:solidFill>
              </a:rPr>
              <a:t> </a:t>
            </a:r>
            <a:r>
              <a:rPr lang="en-GB" dirty="0"/>
              <a:t>will cause an error</a:t>
            </a:r>
          </a:p>
        </p:txBody>
      </p:sp>
      <p:sp>
        <p:nvSpPr>
          <p:cNvPr id="5" name="Content Placeholder 3"/>
          <p:cNvSpPr txBox="1">
            <a:spLocks/>
          </p:cNvSpPr>
          <p:nvPr/>
        </p:nvSpPr>
        <p:spPr>
          <a:xfrm>
            <a:off x="838200" y="1825625"/>
            <a:ext cx="10515600" cy="1369606"/>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&lt;Greeting /&gt;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document.getElementById</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react-container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184440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 - example</a:t>
            </a: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endParaRPr lang="en-GB" dirty="0"/>
          </a:p>
          <a:p>
            <a:pPr marL="0" indent="0">
              <a:buNone/>
            </a:pPr>
            <a:r>
              <a:rPr lang="en-GB" dirty="0"/>
              <a:t>Now that we’ve defined our component, we can render it using the </a:t>
            </a:r>
            <a:r>
              <a:rPr lang="en-GB" dirty="0">
                <a:solidFill>
                  <a:schemeClr val="accent5"/>
                </a:solidFill>
              </a:rPr>
              <a:t>render()</a:t>
            </a:r>
            <a:r>
              <a:rPr lang="en-GB" dirty="0"/>
              <a:t> method. This calls the </a:t>
            </a:r>
            <a:r>
              <a:rPr lang="en-GB" dirty="0">
                <a:solidFill>
                  <a:schemeClr val="accent5"/>
                </a:solidFill>
              </a:rPr>
              <a:t>render() </a:t>
            </a:r>
            <a:r>
              <a:rPr lang="en-GB" dirty="0"/>
              <a:t>method we defined earlier in our component</a:t>
            </a:r>
          </a:p>
          <a:p>
            <a:pPr marL="0" indent="0">
              <a:buNone/>
            </a:pPr>
            <a:endParaRPr lang="en-GB" dirty="0"/>
          </a:p>
          <a:p>
            <a:pPr marL="0" indent="0">
              <a:buNone/>
            </a:pPr>
            <a:r>
              <a:rPr lang="en-GB" dirty="0"/>
              <a:t>Note that we </a:t>
            </a:r>
            <a:r>
              <a:rPr lang="en-GB" b="1" dirty="0"/>
              <a:t>have </a:t>
            </a:r>
            <a:r>
              <a:rPr lang="en-GB" dirty="0"/>
              <a:t>to close elements when using React. Using a JSX element without a closing tag, for example </a:t>
            </a:r>
            <a:r>
              <a:rPr lang="en-GB" dirty="0">
                <a:solidFill>
                  <a:srgbClr val="FF4747"/>
                </a:solidFill>
              </a:rPr>
              <a:t>&lt;Greeting&gt;</a:t>
            </a:r>
            <a:r>
              <a:rPr lang="en-GB" dirty="0">
                <a:solidFill>
                  <a:schemeClr val="bg1"/>
                </a:solidFill>
              </a:rPr>
              <a:t>,</a:t>
            </a:r>
            <a:r>
              <a:rPr lang="en-GB" dirty="0">
                <a:solidFill>
                  <a:srgbClr val="FF4747"/>
                </a:solidFill>
              </a:rPr>
              <a:t> </a:t>
            </a:r>
            <a:r>
              <a:rPr lang="en-GB" dirty="0"/>
              <a:t>will cause an error</a:t>
            </a:r>
          </a:p>
        </p:txBody>
      </p:sp>
      <p:sp>
        <p:nvSpPr>
          <p:cNvPr id="5" name="Content Placeholder 3"/>
          <p:cNvSpPr txBox="1">
            <a:spLocks/>
          </p:cNvSpPr>
          <p:nvPr/>
        </p:nvSpPr>
        <p:spPr>
          <a:xfrm>
            <a:off x="838200" y="1825625"/>
            <a:ext cx="10515600" cy="669927"/>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Greeting </a:t>
            </a:r>
            <a:r>
              <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31490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a:t>We can also inject JS into JSX by enclosing it in curly brackets, for example: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The JS between curly braces is evaluated and the values are returned</a:t>
            </a:r>
          </a:p>
          <a:p>
            <a:pPr marL="0" indent="0">
              <a:buNone/>
            </a:pPr>
            <a:endParaRPr lang="en-GB" dirty="0"/>
          </a:p>
          <a:p>
            <a:pPr marL="0" indent="0">
              <a:buNone/>
            </a:pPr>
            <a:endParaRPr lang="en-GB" dirty="0"/>
          </a:p>
          <a:p>
            <a:pPr marL="0" indent="0">
              <a:buNone/>
            </a:pPr>
            <a:endParaRPr lang="en-GB" dirty="0"/>
          </a:p>
        </p:txBody>
      </p:sp>
      <p:sp>
        <p:nvSpPr>
          <p:cNvPr id="5" name="Content Placeholder 3"/>
          <p:cNvSpPr txBox="1">
            <a:spLocks/>
          </p:cNvSpPr>
          <p:nvPr/>
        </p:nvSpPr>
        <p:spPr>
          <a:xfrm>
            <a:off x="838200" y="2619890"/>
            <a:ext cx="10515600" cy="2762808"/>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Diffie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return (</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Hello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&lt;/h1&gt;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2096386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a:t>We can also inject JS into JSX by enclosing it in curly brackets, for example: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The JS between curly braces is evaluated and the values are returned</a:t>
            </a:r>
          </a:p>
          <a:p>
            <a:pPr marL="0" indent="0">
              <a:buNone/>
            </a:pPr>
            <a:endParaRPr lang="en-GB" dirty="0"/>
          </a:p>
          <a:p>
            <a:pPr marL="0" indent="0">
              <a:buNone/>
            </a:pPr>
            <a:endParaRPr lang="en-GB" dirty="0"/>
          </a:p>
          <a:p>
            <a:pPr marL="0" indent="0">
              <a:buNone/>
            </a:pPr>
            <a:endParaRPr lang="en-GB" dirty="0"/>
          </a:p>
        </p:txBody>
      </p:sp>
      <p:sp>
        <p:nvSpPr>
          <p:cNvPr id="5" name="Content Placeholder 3"/>
          <p:cNvSpPr txBox="1">
            <a:spLocks/>
          </p:cNvSpPr>
          <p:nvPr/>
        </p:nvSpPr>
        <p:spPr>
          <a:xfrm>
            <a:off x="838200" y="2619890"/>
            <a:ext cx="10515600" cy="2762808"/>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Diffie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return (</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Hello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&lt;/h1&gt;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
        <p:nvSpPr>
          <p:cNvPr id="4" name="TextBox 3"/>
          <p:cNvSpPr txBox="1"/>
          <p:nvPr/>
        </p:nvSpPr>
        <p:spPr>
          <a:xfrm>
            <a:off x="8976320" y="2624653"/>
            <a:ext cx="2277967" cy="1754326"/>
          </a:xfrm>
          <a:prstGeom prst="rect">
            <a:avLst/>
          </a:prstGeom>
          <a:noFill/>
        </p:spPr>
        <p:txBody>
          <a:bodyPr wrap="square" rtlCol="0">
            <a:spAutoFit/>
          </a:bodyPr>
          <a:lstStyle/>
          <a:p>
            <a:r>
              <a:rPr lang="en-GB" dirty="0"/>
              <a:t>Note: this is purely for illustrative purposes.</a:t>
            </a:r>
          </a:p>
          <a:p>
            <a:r>
              <a:rPr lang="en-GB" dirty="0"/>
              <a:t>You should </a:t>
            </a:r>
            <a:r>
              <a:rPr lang="en-GB" b="1" dirty="0"/>
              <a:t>never</a:t>
            </a:r>
            <a:r>
              <a:rPr lang="en-GB" dirty="0"/>
              <a:t> have to use a global variable inside a component like this</a:t>
            </a:r>
          </a:p>
        </p:txBody>
      </p:sp>
      <p:cxnSp>
        <p:nvCxnSpPr>
          <p:cNvPr id="7" name="Straight Arrow Connector 6"/>
          <p:cNvCxnSpPr/>
          <p:nvPr/>
        </p:nvCxnSpPr>
        <p:spPr>
          <a:xfrm flipH="1">
            <a:off x="3503712" y="2780928"/>
            <a:ext cx="532859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023992" y="4374216"/>
            <a:ext cx="0" cy="206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23992" y="4581128"/>
            <a:ext cx="46805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0704512" y="4374216"/>
            <a:ext cx="0" cy="2069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007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a:t>
            </a:r>
            <a:endParaRPr lang="en-GB" dirty="0"/>
          </a:p>
        </p:txBody>
      </p:sp>
      <p:sp>
        <p:nvSpPr>
          <p:cNvPr id="3" name="Content Placeholder 2"/>
          <p:cNvSpPr>
            <a:spLocks noGrp="1"/>
          </p:cNvSpPr>
          <p:nvPr>
            <p:ph idx="1"/>
          </p:nvPr>
        </p:nvSpPr>
        <p:spPr/>
        <p:txBody>
          <a:bodyPr>
            <a:normAutofit/>
          </a:bodyPr>
          <a:lstStyle/>
          <a:p>
            <a:pPr marL="0" indent="0">
              <a:buNone/>
            </a:pPr>
            <a:r>
              <a:rPr lang="en-GB" dirty="0"/>
              <a:t>Components can also contain other components</a:t>
            </a:r>
          </a:p>
          <a:p>
            <a:pPr marL="0" indent="0">
              <a:buNone/>
            </a:pPr>
            <a:endParaRPr lang="en-GB" dirty="0"/>
          </a:p>
          <a:p>
            <a:pPr marL="0" indent="0">
              <a:buNone/>
            </a:pPr>
            <a:r>
              <a:rPr lang="en-GB" dirty="0"/>
              <a:t>This is a big part of the strength of React: creating reusable pieces of code that represent small pieces of content and/or functionality</a:t>
            </a:r>
          </a:p>
          <a:p>
            <a:pPr marL="0" indent="0">
              <a:buNone/>
            </a:pPr>
            <a:endParaRPr lang="en-GB" dirty="0"/>
          </a:p>
          <a:p>
            <a:pPr marL="0" indent="0">
              <a:buNone/>
            </a:pPr>
            <a:r>
              <a:rPr lang="en-GB" dirty="0"/>
              <a:t>This helps keep our code clear and scalable</a:t>
            </a:r>
          </a:p>
        </p:txBody>
      </p:sp>
    </p:spTree>
    <p:extLst>
      <p:ext uri="{BB962C8B-B14F-4D97-AF65-F5344CB8AC3E}">
        <p14:creationId xmlns:p14="http://schemas.microsoft.com/office/powerpoint/2010/main" val="1127416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623392" y="0"/>
            <a:ext cx="11017224" cy="6960880"/>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ListItem</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&lt;li&gt; My custom list item &lt;/li&gt;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ListItem</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ListItem</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ListItem</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504661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a:t>
            </a:r>
            <a:endParaRPr lang="en-GB" dirty="0"/>
          </a:p>
        </p:txBody>
      </p:sp>
      <p:sp>
        <p:nvSpPr>
          <p:cNvPr id="3" name="Content Placeholder 2"/>
          <p:cNvSpPr>
            <a:spLocks noGrp="1"/>
          </p:cNvSpPr>
          <p:nvPr>
            <p:ph idx="1"/>
          </p:nvPr>
        </p:nvSpPr>
        <p:spPr/>
        <p:txBody>
          <a:bodyPr>
            <a:normAutofit/>
          </a:bodyPr>
          <a:lstStyle/>
          <a:p>
            <a:pPr marL="0" indent="0">
              <a:buNone/>
            </a:pPr>
            <a:r>
              <a:rPr lang="en-GB" dirty="0"/>
              <a:t>You can then render List as usual</a:t>
            </a:r>
          </a:p>
          <a:p>
            <a:pPr marL="0" indent="0">
              <a:buNone/>
            </a:pPr>
            <a:endParaRPr lang="en-GB" dirty="0"/>
          </a:p>
          <a:p>
            <a:pPr marL="0" indent="0">
              <a:buNone/>
            </a:pPr>
            <a:endParaRPr lang="en-GB" dirty="0"/>
          </a:p>
          <a:p>
            <a:pPr marL="0" indent="0">
              <a:buNone/>
            </a:pPr>
            <a:endParaRPr lang="en-GB" dirty="0"/>
          </a:p>
          <a:p>
            <a:pPr marL="0" indent="0">
              <a:buNone/>
            </a:pPr>
            <a:r>
              <a:rPr lang="en-GB" dirty="0"/>
              <a:t>Using components inside one another allows us to abstract the creation of elements and reuse this abstraction to create more complex content and/or functionality in an intuitive, readable way</a:t>
            </a:r>
          </a:p>
        </p:txBody>
      </p:sp>
      <p:sp>
        <p:nvSpPr>
          <p:cNvPr id="4" name="Content Placeholder 3"/>
          <p:cNvSpPr txBox="1">
            <a:spLocks/>
          </p:cNvSpPr>
          <p:nvPr/>
        </p:nvSpPr>
        <p:spPr>
          <a:xfrm>
            <a:off x="838200" y="2619890"/>
            <a:ext cx="10515600" cy="78226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List </a:t>
            </a:r>
            <a:r>
              <a:rPr lang="en-GB" sz="20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948317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Components</a:t>
            </a:r>
            <a:endParaRPr lang="en-GB"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GB" dirty="0"/>
              <a:t>Note that you cannot return multiple </a:t>
            </a:r>
          </a:p>
          <a:p>
            <a:pPr marL="0" indent="0">
              <a:buNone/>
            </a:pPr>
            <a:r>
              <a:rPr lang="en-GB" dirty="0"/>
              <a:t>elements without wrapping them </a:t>
            </a:r>
          </a:p>
          <a:p>
            <a:pPr marL="0" indent="0">
              <a:buNone/>
            </a:pPr>
            <a:r>
              <a:rPr lang="en-GB" dirty="0"/>
              <a:t>inside a parent element, for </a:t>
            </a:r>
          </a:p>
          <a:p>
            <a:pPr marL="0" indent="0">
              <a:buNone/>
            </a:pPr>
            <a:r>
              <a:rPr lang="en-GB" dirty="0"/>
              <a:t>example, instead of doing this…</a:t>
            </a:r>
          </a:p>
          <a:p>
            <a:pPr marL="0" indent="0">
              <a:buNone/>
            </a:pPr>
            <a:endParaRPr lang="en-GB" dirty="0"/>
          </a:p>
          <a:p>
            <a:pPr marL="0" indent="0">
              <a:buNone/>
            </a:pPr>
            <a:r>
              <a:rPr lang="en-GB" dirty="0"/>
              <a:t>…you have had to do this:</a:t>
            </a:r>
          </a:p>
          <a:p>
            <a:pPr marL="0" indent="0">
              <a:buNone/>
            </a:pPr>
            <a:r>
              <a:rPr lang="en-GB" sz="2400" dirty="0"/>
              <a:t>(the first will give you an error)</a:t>
            </a:r>
          </a:p>
        </p:txBody>
      </p:sp>
      <p:sp>
        <p:nvSpPr>
          <p:cNvPr id="4" name="Content Placeholder 3"/>
          <p:cNvSpPr txBox="1">
            <a:spLocks/>
          </p:cNvSpPr>
          <p:nvPr/>
        </p:nvSpPr>
        <p:spPr>
          <a:xfrm>
            <a:off x="6096000" y="1825625"/>
            <a:ext cx="5257800" cy="2063129"/>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&lt;h1&gt; Hello React! &lt;/h1&gt;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&lt;p&gt; This is not going to work &lt;/p&gt;</a:t>
            </a:r>
          </a:p>
          <a:p>
            <a:pPr marL="0" indent="0">
              <a:buNone/>
            </a:pPr>
            <a:r>
              <a:rPr lang="en-GB" sz="16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
        <p:nvSpPr>
          <p:cNvPr id="5" name="Content Placeholder 3"/>
          <p:cNvSpPr txBox="1">
            <a:spLocks/>
          </p:cNvSpPr>
          <p:nvPr/>
        </p:nvSpPr>
        <p:spPr>
          <a:xfrm>
            <a:off x="6096000" y="4095192"/>
            <a:ext cx="5257800" cy="2762808"/>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&lt;div&gt;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 Hello React! &lt;/h1&gt;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&lt;p&gt; This will work &lt;/p&gt;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6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cxnSp>
        <p:nvCxnSpPr>
          <p:cNvPr id="7" name="Straight Arrow Connector 6"/>
          <p:cNvCxnSpPr/>
          <p:nvPr/>
        </p:nvCxnSpPr>
        <p:spPr>
          <a:xfrm>
            <a:off x="5447928" y="3573016"/>
            <a:ext cx="64807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4655840" y="4581128"/>
            <a:ext cx="14401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31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React?</a:t>
            </a:r>
            <a:endParaRPr lang="en-GB" dirty="0"/>
          </a:p>
        </p:txBody>
      </p:sp>
      <p:sp>
        <p:nvSpPr>
          <p:cNvPr id="3" name="Content Placeholder 2"/>
          <p:cNvSpPr>
            <a:spLocks noGrp="1"/>
          </p:cNvSpPr>
          <p:nvPr>
            <p:ph idx="1"/>
          </p:nvPr>
        </p:nvSpPr>
        <p:spPr/>
        <p:txBody>
          <a:bodyPr/>
          <a:lstStyle/>
          <a:p>
            <a:pPr marL="0" indent="0">
              <a:buNone/>
            </a:pPr>
            <a:r>
              <a:rPr lang="en-GB" dirty="0"/>
              <a:t>React has a number of strengths which make it useful as a front-end JS framework</a:t>
            </a:r>
          </a:p>
          <a:p>
            <a:pPr marL="0" indent="0">
              <a:buNone/>
            </a:pPr>
            <a:endParaRPr lang="en-GB" sz="2400" dirty="0"/>
          </a:p>
          <a:p>
            <a:pPr marL="0" indent="0">
              <a:buNone/>
            </a:pPr>
            <a:r>
              <a:rPr lang="en-GB" dirty="0"/>
              <a:t>We will focus on two of these:</a:t>
            </a:r>
          </a:p>
          <a:p>
            <a:pPr lvl="1"/>
            <a:r>
              <a:rPr lang="en-GB" dirty="0"/>
              <a:t>The Virtual DOM</a:t>
            </a:r>
          </a:p>
          <a:p>
            <a:pPr lvl="1"/>
            <a:endParaRPr lang="en-GB" dirty="0"/>
          </a:p>
          <a:p>
            <a:pPr lvl="1"/>
            <a:r>
              <a:rPr lang="en-GB" dirty="0"/>
              <a:t>JSX</a:t>
            </a:r>
          </a:p>
        </p:txBody>
      </p:sp>
    </p:spTree>
    <p:extLst>
      <p:ext uri="{BB962C8B-B14F-4D97-AF65-F5344CB8AC3E}">
        <p14:creationId xmlns:p14="http://schemas.microsoft.com/office/powerpoint/2010/main" val="2083974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However, wrapping elements to be rendered in a parent element, such as a div, doesn’t always make sense, for example</a:t>
            </a:r>
          </a:p>
        </p:txBody>
      </p:sp>
      <p:sp>
        <p:nvSpPr>
          <p:cNvPr id="2" name="Title 1"/>
          <p:cNvSpPr>
            <a:spLocks noGrp="1"/>
          </p:cNvSpPr>
          <p:nvPr>
            <p:ph type="title"/>
          </p:nvPr>
        </p:nvSpPr>
        <p:spPr/>
        <p:txBody>
          <a:bodyPr/>
          <a:lstStyle/>
          <a:p>
            <a:r>
              <a:rPr lang="en-ZA" dirty="0"/>
              <a:t>React Components</a:t>
            </a:r>
            <a:endParaRPr lang="en-GB" dirty="0"/>
          </a:p>
        </p:txBody>
      </p:sp>
      <p:sp>
        <p:nvSpPr>
          <p:cNvPr id="10" name="Content Placeholder 3"/>
          <p:cNvSpPr txBox="1">
            <a:spLocks/>
          </p:cNvSpPr>
          <p:nvPr/>
        </p:nvSpPr>
        <p:spPr>
          <a:xfrm>
            <a:off x="838200" y="2852936"/>
            <a:ext cx="5041776" cy="397121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Table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US" sz="17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return (</a:t>
            </a:r>
          </a:p>
          <a:p>
            <a:pPr marL="0" indent="0">
              <a:buNone/>
            </a:pPr>
            <a:r>
              <a:rPr lang="en-US" sz="17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&lt;table&gt;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&lt;tr&gt;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&lt;Columns /&gt;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&lt;/tr&gt;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&lt;/table&gt;</a:t>
            </a:r>
          </a:p>
          <a:p>
            <a:pPr marL="0" indent="0">
              <a:buNone/>
            </a:pPr>
            <a:r>
              <a:rPr lang="en-US" sz="17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GB"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
        <p:nvSpPr>
          <p:cNvPr id="7" name="Content Placeholder 3">
            <a:extLst>
              <a:ext uri="{FF2B5EF4-FFF2-40B4-BE49-F238E27FC236}">
                <a16:creationId xmlns:a16="http://schemas.microsoft.com/office/drawing/2014/main" id="{308729BD-D6FB-45BA-9D13-442C3FA0F28D}"/>
              </a:ext>
            </a:extLst>
          </p:cNvPr>
          <p:cNvSpPr txBox="1">
            <a:spLocks/>
          </p:cNvSpPr>
          <p:nvPr/>
        </p:nvSpPr>
        <p:spPr>
          <a:xfrm>
            <a:off x="5951983" y="2852936"/>
            <a:ext cx="5401818" cy="397121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Columns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US" sz="17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US" sz="17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&lt;div&gt;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&lt;td&gt;Hello&lt;/td&gt;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&lt;td&gt;World&lt;/td&gt;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7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074953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However, wrapping elements to be rendered in a parent element, such as a div, doesn’t always make sense, for example</a:t>
            </a:r>
          </a:p>
        </p:txBody>
      </p:sp>
      <p:sp>
        <p:nvSpPr>
          <p:cNvPr id="2" name="Title 1"/>
          <p:cNvSpPr>
            <a:spLocks noGrp="1"/>
          </p:cNvSpPr>
          <p:nvPr>
            <p:ph type="title"/>
          </p:nvPr>
        </p:nvSpPr>
        <p:spPr/>
        <p:txBody>
          <a:bodyPr/>
          <a:lstStyle/>
          <a:p>
            <a:r>
              <a:rPr lang="en-ZA" dirty="0"/>
              <a:t>React Components</a:t>
            </a:r>
            <a:endParaRPr lang="en-GB" dirty="0"/>
          </a:p>
        </p:txBody>
      </p:sp>
      <p:sp>
        <p:nvSpPr>
          <p:cNvPr id="10" name="Content Placeholder 3"/>
          <p:cNvSpPr txBox="1">
            <a:spLocks/>
          </p:cNvSpPr>
          <p:nvPr/>
        </p:nvSpPr>
        <p:spPr>
          <a:xfrm>
            <a:off x="838200" y="2852936"/>
            <a:ext cx="5041776" cy="397121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Table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US" sz="17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US" sz="17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&lt;table&gt;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&lt;tr&gt;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&lt;Columns /&gt;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&lt;/tr&gt;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&lt;/table&gt;</a:t>
            </a:r>
          </a:p>
          <a:p>
            <a:pPr marL="0" indent="0">
              <a:buNone/>
            </a:pPr>
            <a:r>
              <a:rPr lang="en-US" sz="17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GB"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
        <p:nvSpPr>
          <p:cNvPr id="7" name="Content Placeholder 3">
            <a:extLst>
              <a:ext uri="{FF2B5EF4-FFF2-40B4-BE49-F238E27FC236}">
                <a16:creationId xmlns:a16="http://schemas.microsoft.com/office/drawing/2014/main" id="{308729BD-D6FB-45BA-9D13-442C3FA0F28D}"/>
              </a:ext>
            </a:extLst>
          </p:cNvPr>
          <p:cNvSpPr txBox="1">
            <a:spLocks/>
          </p:cNvSpPr>
          <p:nvPr/>
        </p:nvSpPr>
        <p:spPr>
          <a:xfrm>
            <a:off x="5951983" y="2852936"/>
            <a:ext cx="5401818" cy="397121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Columns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US" sz="17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US" sz="17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&lt;div&gt;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&lt;td&gt;Hello&lt;/td&gt;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&lt;td&gt;World&lt;/td&gt;</a:t>
            </a:r>
          </a:p>
          <a:p>
            <a:pPr marL="0" indent="0">
              <a:buNone/>
            </a:pPr>
            <a:r>
              <a:rPr lang="en-US" sz="17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US" sz="17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US" sz="17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7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C413421E-ED4D-4D7F-A777-2C60D045FA1A}"/>
              </a:ext>
            </a:extLst>
          </p:cNvPr>
          <p:cNvCxnSpPr>
            <a:cxnSpLocks/>
          </p:cNvCxnSpPr>
          <p:nvPr/>
        </p:nvCxnSpPr>
        <p:spPr>
          <a:xfrm flipH="1">
            <a:off x="7608168" y="4077072"/>
            <a:ext cx="15841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206AF7-51A6-4F9F-A041-FCFBAE143C35}"/>
              </a:ext>
            </a:extLst>
          </p:cNvPr>
          <p:cNvCxnSpPr/>
          <p:nvPr/>
        </p:nvCxnSpPr>
        <p:spPr>
          <a:xfrm flipH="1">
            <a:off x="7680176" y="5157192"/>
            <a:ext cx="15121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98F606-8270-4B9D-95CB-3B966F2A06AC}"/>
              </a:ext>
            </a:extLst>
          </p:cNvPr>
          <p:cNvCxnSpPr/>
          <p:nvPr/>
        </p:nvCxnSpPr>
        <p:spPr>
          <a:xfrm flipV="1">
            <a:off x="9192344" y="4077072"/>
            <a:ext cx="0" cy="1080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34DDB4-E3E1-43EC-A373-09CF0C35FE1F}"/>
              </a:ext>
            </a:extLst>
          </p:cNvPr>
          <p:cNvCxnSpPr/>
          <p:nvPr/>
        </p:nvCxnSpPr>
        <p:spPr>
          <a:xfrm>
            <a:off x="9192344" y="4581128"/>
            <a:ext cx="2880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EC22C38-D8C9-40CC-A515-4EC29AD01F54}"/>
              </a:ext>
            </a:extLst>
          </p:cNvPr>
          <p:cNvSpPr txBox="1"/>
          <p:nvPr/>
        </p:nvSpPr>
        <p:spPr>
          <a:xfrm>
            <a:off x="9480376" y="4257962"/>
            <a:ext cx="1721392" cy="646331"/>
          </a:xfrm>
          <a:prstGeom prst="rect">
            <a:avLst/>
          </a:prstGeom>
          <a:noFill/>
        </p:spPr>
        <p:txBody>
          <a:bodyPr wrap="square" rtlCol="0">
            <a:spAutoFit/>
          </a:bodyPr>
          <a:lstStyle/>
          <a:p>
            <a:r>
              <a:rPr lang="en-ZA" dirty="0"/>
              <a:t>This is obviously not ideal</a:t>
            </a:r>
          </a:p>
        </p:txBody>
      </p:sp>
    </p:spTree>
    <p:extLst>
      <p:ext uri="{BB962C8B-B14F-4D97-AF65-F5344CB8AC3E}">
        <p14:creationId xmlns:p14="http://schemas.microsoft.com/office/powerpoint/2010/main" val="349039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The recommended way to solve this problem is by using what is called the Fragments API, which works by wrapping elements in a parent element called </a:t>
            </a:r>
            <a:r>
              <a:rPr lang="en-GB" dirty="0">
                <a:solidFill>
                  <a:srgbClr val="FF4747"/>
                </a:solidFill>
              </a:rPr>
              <a:t>&lt;</a:t>
            </a:r>
            <a:r>
              <a:rPr lang="en-GB" dirty="0" err="1">
                <a:solidFill>
                  <a:srgbClr val="FF4747"/>
                </a:solidFill>
              </a:rPr>
              <a:t>React.Fragment</a:t>
            </a:r>
            <a:r>
              <a:rPr lang="en-GB" dirty="0">
                <a:solidFill>
                  <a:srgbClr val="FF4747"/>
                </a:solidFill>
              </a:rPr>
              <a:t>&gt;</a:t>
            </a:r>
          </a:p>
        </p:txBody>
      </p:sp>
      <p:sp>
        <p:nvSpPr>
          <p:cNvPr id="2" name="Title 1"/>
          <p:cNvSpPr>
            <a:spLocks noGrp="1"/>
          </p:cNvSpPr>
          <p:nvPr>
            <p:ph type="title"/>
          </p:nvPr>
        </p:nvSpPr>
        <p:spPr/>
        <p:txBody>
          <a:bodyPr/>
          <a:lstStyle/>
          <a:p>
            <a:r>
              <a:rPr lang="en-ZA" dirty="0"/>
              <a:t>React Components</a:t>
            </a:r>
            <a:endParaRPr lang="en-GB" dirty="0"/>
          </a:p>
        </p:txBody>
      </p:sp>
      <p:sp>
        <p:nvSpPr>
          <p:cNvPr id="10" name="Content Placeholder 3"/>
          <p:cNvSpPr txBox="1">
            <a:spLocks/>
          </p:cNvSpPr>
          <p:nvPr/>
        </p:nvSpPr>
        <p:spPr>
          <a:xfrm>
            <a:off x="838200" y="3234621"/>
            <a:ext cx="10515600" cy="3713837"/>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US" sz="24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return (</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US" sz="24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React.Fragment</a:t>
            </a: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&lt;td&gt;Hello&lt;/td&gt;</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&lt;td&gt;World&lt;/td&gt;</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US" sz="24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React.Fragment</a:t>
            </a: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US" sz="2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24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24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56585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The recommended way to solve this problem is by using what is called the Fragments API, which works by wrapping elements in a parent element called </a:t>
            </a:r>
            <a:r>
              <a:rPr lang="en-GB" dirty="0">
                <a:solidFill>
                  <a:srgbClr val="FF4747"/>
                </a:solidFill>
              </a:rPr>
              <a:t>&lt;Fragment&gt;</a:t>
            </a:r>
          </a:p>
        </p:txBody>
      </p:sp>
      <p:sp>
        <p:nvSpPr>
          <p:cNvPr id="2" name="Title 1"/>
          <p:cNvSpPr>
            <a:spLocks noGrp="1"/>
          </p:cNvSpPr>
          <p:nvPr>
            <p:ph type="title"/>
          </p:nvPr>
        </p:nvSpPr>
        <p:spPr/>
        <p:txBody>
          <a:bodyPr/>
          <a:lstStyle/>
          <a:p>
            <a:r>
              <a:rPr lang="en-ZA" dirty="0"/>
              <a:t>React Components</a:t>
            </a:r>
            <a:endParaRPr lang="en-GB" dirty="0"/>
          </a:p>
        </p:txBody>
      </p:sp>
      <p:sp>
        <p:nvSpPr>
          <p:cNvPr id="10" name="Content Placeholder 3"/>
          <p:cNvSpPr txBox="1">
            <a:spLocks/>
          </p:cNvSpPr>
          <p:nvPr/>
        </p:nvSpPr>
        <p:spPr>
          <a:xfrm>
            <a:off x="838200" y="3234621"/>
            <a:ext cx="10515600" cy="3713837"/>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US" sz="2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return (</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&lt;&gt;</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&lt;td&gt;Hello&lt;/td&gt;</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&lt;td&gt;World&lt;/td&gt;</a:t>
            </a:r>
          </a:p>
          <a:p>
            <a:pPr marL="0" indent="0">
              <a:buNone/>
            </a:pPr>
            <a:r>
              <a:rPr lang="en-US" sz="2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&lt;/&gt;</a:t>
            </a:r>
          </a:p>
          <a:p>
            <a:pPr marL="0" indent="0">
              <a:buNone/>
            </a:pPr>
            <a:r>
              <a:rPr lang="en-US" sz="2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US" sz="2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US" sz="2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3110129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You can also add other code inside the </a:t>
            </a:r>
            <a:r>
              <a:rPr lang="en-GB" dirty="0">
                <a:solidFill>
                  <a:schemeClr val="accent1"/>
                </a:solidFill>
              </a:rPr>
              <a:t>render()</a:t>
            </a:r>
            <a:r>
              <a:rPr lang="en-GB" dirty="0"/>
              <a:t> function </a:t>
            </a:r>
          </a:p>
        </p:txBody>
      </p:sp>
      <p:sp>
        <p:nvSpPr>
          <p:cNvPr id="2" name="Title 1"/>
          <p:cNvSpPr>
            <a:spLocks noGrp="1"/>
          </p:cNvSpPr>
          <p:nvPr>
            <p:ph type="title"/>
          </p:nvPr>
        </p:nvSpPr>
        <p:spPr/>
        <p:txBody>
          <a:bodyPr/>
          <a:lstStyle/>
          <a:p>
            <a:r>
              <a:rPr lang="en-ZA" dirty="0"/>
              <a:t>React Components</a:t>
            </a:r>
            <a:endParaRPr lang="en-GB" dirty="0"/>
          </a:p>
        </p:txBody>
      </p:sp>
      <p:sp>
        <p:nvSpPr>
          <p:cNvPr id="10" name="Content Placeholder 3"/>
          <p:cNvSpPr txBox="1">
            <a:spLocks/>
          </p:cNvSpPr>
          <p:nvPr/>
        </p:nvSpPr>
        <p:spPr>
          <a:xfrm>
            <a:off x="838200" y="2689679"/>
            <a:ext cx="10515600" cy="4168321"/>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listItems</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listLength</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5</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for(let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i</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0</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i</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listLength</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i</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listItems.push</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ListItem</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listItems</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 </a:t>
            </a:r>
          </a:p>
          <a:p>
            <a:pPr marL="0" indent="0">
              <a:buNone/>
            </a:pP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cxnSp>
        <p:nvCxnSpPr>
          <p:cNvPr id="4" name="Straight Arrow Connector 3"/>
          <p:cNvCxnSpPr/>
          <p:nvPr/>
        </p:nvCxnSpPr>
        <p:spPr>
          <a:xfrm flipH="1">
            <a:off x="5663952" y="4221088"/>
            <a:ext cx="20882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757160" y="3759423"/>
            <a:ext cx="2160240" cy="923330"/>
          </a:xfrm>
          <a:prstGeom prst="rect">
            <a:avLst/>
          </a:prstGeom>
          <a:noFill/>
        </p:spPr>
        <p:txBody>
          <a:bodyPr wrap="square" rtlCol="0">
            <a:spAutoFit/>
          </a:bodyPr>
          <a:lstStyle/>
          <a:p>
            <a:r>
              <a:rPr lang="en-GB" dirty="0"/>
              <a:t>Note the extra brackets around the JSX</a:t>
            </a:r>
          </a:p>
        </p:txBody>
      </p:sp>
    </p:spTree>
    <p:extLst>
      <p:ext uri="{BB962C8B-B14F-4D97-AF65-F5344CB8AC3E}">
        <p14:creationId xmlns:p14="http://schemas.microsoft.com/office/powerpoint/2010/main" val="3594193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Like HTML elements, React components can also contain “attributes”</a:t>
            </a:r>
          </a:p>
          <a:p>
            <a:pPr marL="0" indent="0">
              <a:buNone/>
            </a:pPr>
            <a:endParaRPr lang="en-GB" dirty="0"/>
          </a:p>
          <a:p>
            <a:pPr marL="0" indent="0">
              <a:buNone/>
            </a:pPr>
            <a:r>
              <a:rPr lang="en-GB" dirty="0"/>
              <a:t>However, in React components, these are called </a:t>
            </a:r>
            <a:r>
              <a:rPr lang="en-GB" dirty="0">
                <a:solidFill>
                  <a:schemeClr val="accent1"/>
                </a:solidFill>
              </a:rPr>
              <a:t>props</a:t>
            </a:r>
            <a:r>
              <a:rPr lang="en-GB" i="1" dirty="0"/>
              <a:t> </a:t>
            </a:r>
            <a:r>
              <a:rPr lang="en-GB" dirty="0"/>
              <a:t>(short for properties) and are accessed via </a:t>
            </a:r>
            <a:r>
              <a:rPr lang="en-GB" dirty="0" err="1">
                <a:solidFill>
                  <a:schemeClr val="accent1"/>
                </a:solidFill>
              </a:rPr>
              <a:t>this.props</a:t>
            </a:r>
            <a:r>
              <a:rPr lang="en-GB" dirty="0">
                <a:solidFill>
                  <a:schemeClr val="accent1"/>
                </a:solidFill>
              </a:rPr>
              <a:t>.(</a:t>
            </a:r>
            <a:r>
              <a:rPr lang="en-GB" dirty="0" err="1">
                <a:solidFill>
                  <a:schemeClr val="accent1"/>
                </a:solidFill>
              </a:rPr>
              <a:t>attributeName</a:t>
            </a:r>
            <a:r>
              <a:rPr lang="en-GB" dirty="0">
                <a:solidFill>
                  <a:schemeClr val="accent1"/>
                </a:solidFill>
              </a:rPr>
              <a:t>)</a:t>
            </a:r>
            <a:endParaRPr lang="en-GB" dirty="0"/>
          </a:p>
        </p:txBody>
      </p:sp>
      <p:sp>
        <p:nvSpPr>
          <p:cNvPr id="2" name="Title 1"/>
          <p:cNvSpPr>
            <a:spLocks noGrp="1"/>
          </p:cNvSpPr>
          <p:nvPr>
            <p:ph type="title"/>
          </p:nvPr>
        </p:nvSpPr>
        <p:spPr/>
        <p:txBody>
          <a:bodyPr/>
          <a:lstStyle/>
          <a:p>
            <a:r>
              <a:rPr lang="en-ZA" dirty="0"/>
              <a:t>Component properties</a:t>
            </a:r>
            <a:endParaRPr lang="en-GB" dirty="0"/>
          </a:p>
        </p:txBody>
      </p:sp>
      <p:sp>
        <p:nvSpPr>
          <p:cNvPr id="10" name="Content Placeholder 3"/>
          <p:cNvSpPr txBox="1">
            <a:spLocks/>
          </p:cNvSpPr>
          <p:nvPr/>
        </p:nvSpPr>
        <p:spPr>
          <a:xfrm>
            <a:off x="838200" y="2420888"/>
            <a:ext cx="10515600" cy="320088"/>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&lt;Greeting </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personName</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Diffie</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endPar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endParaRPr>
          </a:p>
        </p:txBody>
      </p:sp>
      <p:sp>
        <p:nvSpPr>
          <p:cNvPr id="5" name="Content Placeholder 3"/>
          <p:cNvSpPr txBox="1">
            <a:spLocks/>
          </p:cNvSpPr>
          <p:nvPr/>
        </p:nvSpPr>
        <p:spPr>
          <a:xfrm>
            <a:off x="838200" y="3765664"/>
            <a:ext cx="10515600" cy="3118803"/>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&lt;div&gt;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Hello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.props.personName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3966167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endParaRPr lang="en-GB" dirty="0"/>
          </a:p>
        </p:txBody>
      </p:sp>
      <p:sp>
        <p:nvSpPr>
          <p:cNvPr id="5" name="Content Placeholder 3"/>
          <p:cNvSpPr txBox="1">
            <a:spLocks/>
          </p:cNvSpPr>
          <p:nvPr/>
        </p:nvSpPr>
        <p:spPr>
          <a:xfrm>
            <a:off x="838200" y="0"/>
            <a:ext cx="10515600" cy="7026539"/>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0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8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return(</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Hello </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b="1"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8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.props.personName</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&lt;/h1&gt;</a:t>
            </a:r>
          </a:p>
          <a:p>
            <a:pPr marL="0" indent="0">
              <a:buNone/>
            </a:pP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		</a:t>
            </a:r>
          </a:p>
          <a:p>
            <a:pPr marL="0" indent="0">
              <a:buNone/>
            </a:pP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ReactDOM.render</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&lt;Greeting </a:t>
            </a:r>
            <a:r>
              <a:rPr lang="en-GB" sz="18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personName</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Diffie</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document.getElementById</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react-container</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Output: Hello </a:t>
            </a:r>
            <a:r>
              <a:rPr lang="en-GB" sz="18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Diffie</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110808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endParaRPr lang="en-GB" dirty="0"/>
          </a:p>
        </p:txBody>
      </p:sp>
      <p:sp>
        <p:nvSpPr>
          <p:cNvPr id="5" name="Content Placeholder 3"/>
          <p:cNvSpPr txBox="1">
            <a:spLocks/>
          </p:cNvSpPr>
          <p:nvPr/>
        </p:nvSpPr>
        <p:spPr>
          <a:xfrm>
            <a:off x="838200" y="0"/>
            <a:ext cx="10515600" cy="703346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Hello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.props.personName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&lt;/h1&gt;</a:t>
            </a:r>
          </a:p>
          <a:p>
            <a:pPr marL="0" indent="0">
              <a:buNone/>
            </a:pP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		</a:t>
            </a: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Greeting </a:t>
            </a:r>
            <a:r>
              <a:rPr lang="en-GB" sz="18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personName</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="Diffie" </a:t>
            </a:r>
            <a:r>
              <a:rPr lang="en-GB" sz="18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Output: Hello Diffie!</a:t>
            </a:r>
          </a:p>
          <a:p>
            <a:pPr marL="0" indent="0">
              <a:buNone/>
            </a:pPr>
            <a:endPar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endPar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12803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JS variables can also be passed to a component’s props</a:t>
            </a:r>
          </a:p>
          <a:p>
            <a:pPr marL="0" indent="0">
              <a:buNone/>
            </a:pPr>
            <a:endParaRPr lang="en-GB" dirty="0"/>
          </a:p>
          <a:p>
            <a:pPr marL="0" indent="0">
              <a:buNone/>
            </a:pPr>
            <a:r>
              <a:rPr lang="en-GB" dirty="0"/>
              <a:t>For example, if we want to render a list using an array of JS objects, we can pass it as the props of a component:</a:t>
            </a:r>
          </a:p>
        </p:txBody>
      </p:sp>
      <p:sp>
        <p:nvSpPr>
          <p:cNvPr id="2" name="Title 1"/>
          <p:cNvSpPr>
            <a:spLocks noGrp="1"/>
          </p:cNvSpPr>
          <p:nvPr>
            <p:ph type="title"/>
          </p:nvPr>
        </p:nvSpPr>
        <p:spPr/>
        <p:txBody>
          <a:bodyPr/>
          <a:lstStyle/>
          <a:p>
            <a:r>
              <a:rPr lang="en-ZA" dirty="0"/>
              <a:t>Component properties</a:t>
            </a:r>
            <a:endParaRPr lang="en-GB" dirty="0"/>
          </a:p>
        </p:txBody>
      </p:sp>
      <p:sp>
        <p:nvSpPr>
          <p:cNvPr id="5" name="Content Placeholder 3"/>
          <p:cNvSpPr txBox="1">
            <a:spLocks/>
          </p:cNvSpPr>
          <p:nvPr/>
        </p:nvSpPr>
        <p:spPr>
          <a:xfrm>
            <a:off x="838200" y="3764582"/>
            <a:ext cx="10515600" cy="3112647"/>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peopleList1 </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Troy</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Barnes</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Abed</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Nadir</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ReactDOM.render</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PersonList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people={</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peopleList1</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/&gt;</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document.getElementById</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
        <p:nvSpPr>
          <p:cNvPr id="3" name="TextBox 2"/>
          <p:cNvSpPr txBox="1"/>
          <p:nvPr/>
        </p:nvSpPr>
        <p:spPr>
          <a:xfrm>
            <a:off x="6744072" y="4495771"/>
            <a:ext cx="4248472" cy="2031325"/>
          </a:xfrm>
          <a:prstGeom prst="rect">
            <a:avLst/>
          </a:prstGeom>
          <a:noFill/>
        </p:spPr>
        <p:txBody>
          <a:bodyPr wrap="square" rtlCol="0">
            <a:spAutoFit/>
          </a:bodyPr>
          <a:lstStyle/>
          <a:p>
            <a:r>
              <a:rPr lang="en-GB" dirty="0"/>
              <a:t>Since we are injecting JS variables into JSX, we need to enclose it in curly brackets. Similar to previous examples, any JS between the curly brackets is evaluated and the values are returned</a:t>
            </a:r>
          </a:p>
          <a:p>
            <a:endParaRPr lang="en-GB" dirty="0"/>
          </a:p>
          <a:p>
            <a:r>
              <a:rPr lang="en-GB" dirty="0"/>
              <a:t>Also note the lack of inverted commas</a:t>
            </a:r>
          </a:p>
        </p:txBody>
      </p:sp>
      <p:cxnSp>
        <p:nvCxnSpPr>
          <p:cNvPr id="7" name="Straight Arrow Connector 6"/>
          <p:cNvCxnSpPr/>
          <p:nvPr/>
        </p:nvCxnSpPr>
        <p:spPr>
          <a:xfrm>
            <a:off x="4367808" y="5517232"/>
            <a:ext cx="0" cy="288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67808" y="5517232"/>
            <a:ext cx="22322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098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JS variables can also be passed to a component’s props</a:t>
            </a:r>
          </a:p>
          <a:p>
            <a:pPr marL="0" indent="0">
              <a:buNone/>
            </a:pPr>
            <a:endParaRPr lang="en-GB" dirty="0"/>
          </a:p>
          <a:p>
            <a:pPr marL="0" indent="0">
              <a:buNone/>
            </a:pPr>
            <a:r>
              <a:rPr lang="en-GB" dirty="0"/>
              <a:t>For example, if we want to render a list using an array of JS objects, we can pass it as the props of a component:</a:t>
            </a:r>
          </a:p>
        </p:txBody>
      </p:sp>
      <p:sp>
        <p:nvSpPr>
          <p:cNvPr id="2" name="Title 1"/>
          <p:cNvSpPr>
            <a:spLocks noGrp="1"/>
          </p:cNvSpPr>
          <p:nvPr>
            <p:ph type="title"/>
          </p:nvPr>
        </p:nvSpPr>
        <p:spPr/>
        <p:txBody>
          <a:bodyPr/>
          <a:lstStyle/>
          <a:p>
            <a:r>
              <a:rPr lang="en-ZA" dirty="0"/>
              <a:t>Component properties</a:t>
            </a:r>
            <a:endParaRPr lang="en-GB" dirty="0"/>
          </a:p>
        </p:txBody>
      </p:sp>
      <p:sp>
        <p:nvSpPr>
          <p:cNvPr id="5" name="Content Placeholder 3"/>
          <p:cNvSpPr txBox="1">
            <a:spLocks/>
          </p:cNvSpPr>
          <p:nvPr/>
        </p:nvSpPr>
        <p:spPr>
          <a:xfrm>
            <a:off x="838200" y="3764582"/>
            <a:ext cx="10515600" cy="3368871"/>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peopleList1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Troy</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Barnes</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Abed</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Nadir</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endPar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8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PersonList</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people={</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peopleList1</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p:txBody>
      </p:sp>
      <p:sp>
        <p:nvSpPr>
          <p:cNvPr id="3" name="TextBox 2"/>
          <p:cNvSpPr txBox="1"/>
          <p:nvPr/>
        </p:nvSpPr>
        <p:spPr>
          <a:xfrm>
            <a:off x="7285348" y="3764582"/>
            <a:ext cx="4248472" cy="1754326"/>
          </a:xfrm>
          <a:prstGeom prst="rect">
            <a:avLst/>
          </a:prstGeom>
          <a:noFill/>
        </p:spPr>
        <p:txBody>
          <a:bodyPr wrap="square" rtlCol="0">
            <a:spAutoFit/>
          </a:bodyPr>
          <a:lstStyle/>
          <a:p>
            <a:r>
              <a:rPr lang="en-GB" dirty="0"/>
              <a:t>Since we are injecting JS variables into JSX, we need to enclose it in curly brackets. Similar to previous examples, any JS between the curly brackets is evaluated and the values are returned.</a:t>
            </a:r>
          </a:p>
          <a:p>
            <a:r>
              <a:rPr lang="en-GB" dirty="0"/>
              <a:t>Also note the lack of inverted commas.</a:t>
            </a:r>
          </a:p>
        </p:txBody>
      </p:sp>
      <p:cxnSp>
        <p:nvCxnSpPr>
          <p:cNvPr id="7" name="Straight Arrow Connector 6"/>
          <p:cNvCxnSpPr>
            <a:cxnSpLocks/>
          </p:cNvCxnSpPr>
          <p:nvPr/>
        </p:nvCxnSpPr>
        <p:spPr>
          <a:xfrm>
            <a:off x="5231904" y="5373216"/>
            <a:ext cx="0" cy="1019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5231904" y="5373216"/>
            <a:ext cx="192751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900EDB-3BE5-43B0-A273-0D82EF48B21C}"/>
              </a:ext>
            </a:extLst>
          </p:cNvPr>
          <p:cNvCxnSpPr>
            <a:cxnSpLocks/>
          </p:cNvCxnSpPr>
          <p:nvPr/>
        </p:nvCxnSpPr>
        <p:spPr>
          <a:xfrm>
            <a:off x="6888088" y="5373216"/>
            <a:ext cx="0" cy="1019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8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The Virtual DOM</a:t>
            </a:r>
            <a:endParaRPr lang="en-GB" dirty="0"/>
          </a:p>
        </p:txBody>
      </p:sp>
      <p:sp>
        <p:nvSpPr>
          <p:cNvPr id="3" name="Content Placeholder 2"/>
          <p:cNvSpPr>
            <a:spLocks noGrp="1"/>
          </p:cNvSpPr>
          <p:nvPr>
            <p:ph idx="1"/>
          </p:nvPr>
        </p:nvSpPr>
        <p:spPr/>
        <p:txBody>
          <a:bodyPr/>
          <a:lstStyle/>
          <a:p>
            <a:pPr marL="0" indent="0">
              <a:buNone/>
            </a:pPr>
            <a:r>
              <a:rPr lang="en-GB" dirty="0"/>
              <a:t>When we use something like AJAX to manage information and elements on a page, we are interacting with the DOM API</a:t>
            </a:r>
          </a:p>
          <a:p>
            <a:pPr marL="457200" lvl="1" indent="0">
              <a:buNone/>
            </a:pPr>
            <a:r>
              <a:rPr lang="en-GB" dirty="0"/>
              <a:t>For example, when we use </a:t>
            </a:r>
            <a:r>
              <a:rPr lang="en-GB" dirty="0" err="1">
                <a:solidFill>
                  <a:schemeClr val="accent1"/>
                </a:solidFill>
              </a:rPr>
              <a:t>document.createElement</a:t>
            </a:r>
            <a:r>
              <a:rPr lang="en-GB" dirty="0"/>
              <a:t> or </a:t>
            </a:r>
            <a:r>
              <a:rPr lang="en-GB" dirty="0" err="1">
                <a:solidFill>
                  <a:schemeClr val="accent1"/>
                </a:solidFill>
              </a:rPr>
              <a:t>document.appendChild</a:t>
            </a:r>
            <a:endParaRPr lang="en-GB" dirty="0">
              <a:solidFill>
                <a:schemeClr val="accent1"/>
              </a:solidFill>
            </a:endParaRPr>
          </a:p>
          <a:p>
            <a:pPr marL="0" indent="0">
              <a:buNone/>
            </a:pPr>
            <a:endParaRPr lang="en-GB" dirty="0"/>
          </a:p>
          <a:p>
            <a:pPr marL="0" indent="0">
              <a:buNone/>
            </a:pPr>
            <a:r>
              <a:rPr lang="en-GB" dirty="0"/>
              <a:t>Some of these DOM instructions are very slow, which means that if we’re constantly creating and destroying elements, we are paying a huge performance cost </a:t>
            </a:r>
          </a:p>
        </p:txBody>
      </p:sp>
    </p:spTree>
    <p:extLst>
      <p:ext uri="{BB962C8B-B14F-4D97-AF65-F5344CB8AC3E}">
        <p14:creationId xmlns:p14="http://schemas.microsoft.com/office/powerpoint/2010/main" val="135915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Then we can access it via </a:t>
            </a:r>
            <a:r>
              <a:rPr lang="en-GB" dirty="0" err="1">
                <a:solidFill>
                  <a:schemeClr val="accent1"/>
                </a:solidFill>
              </a:rPr>
              <a:t>this.props</a:t>
            </a:r>
            <a:r>
              <a:rPr lang="en-GB" dirty="0">
                <a:solidFill>
                  <a:schemeClr val="accent1"/>
                </a:solidFill>
              </a:rPr>
              <a:t>.(</a:t>
            </a:r>
            <a:r>
              <a:rPr lang="en-GB" dirty="0" err="1">
                <a:solidFill>
                  <a:schemeClr val="accent1"/>
                </a:solidFill>
              </a:rPr>
              <a:t>attributeName</a:t>
            </a:r>
            <a:r>
              <a:rPr lang="en-GB" dirty="0">
                <a:solidFill>
                  <a:schemeClr val="accent1"/>
                </a:solidFill>
              </a:rPr>
              <a:t>)</a:t>
            </a:r>
          </a:p>
        </p:txBody>
      </p:sp>
      <p:sp>
        <p:nvSpPr>
          <p:cNvPr id="2" name="Title 1"/>
          <p:cNvSpPr>
            <a:spLocks noGrp="1"/>
          </p:cNvSpPr>
          <p:nvPr>
            <p:ph type="title"/>
          </p:nvPr>
        </p:nvSpPr>
        <p:spPr/>
        <p:txBody>
          <a:bodyPr/>
          <a:lstStyle/>
          <a:p>
            <a:r>
              <a:rPr lang="en-ZA" dirty="0"/>
              <a:t>Component properties</a:t>
            </a:r>
            <a:endParaRPr lang="en-GB" dirty="0"/>
          </a:p>
        </p:txBody>
      </p:sp>
      <p:sp>
        <p:nvSpPr>
          <p:cNvPr id="5" name="Content Placeholder 3"/>
          <p:cNvSpPr txBox="1">
            <a:spLocks/>
          </p:cNvSpPr>
          <p:nvPr/>
        </p:nvSpPr>
        <p:spPr>
          <a:xfrm>
            <a:off x="838200" y="2458497"/>
            <a:ext cx="10515600" cy="4429418"/>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PersonList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20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20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.props.people.map</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i</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=&gt; {</a:t>
            </a:r>
          </a:p>
          <a:p>
            <a:pPr marL="0" indent="0">
              <a:buNone/>
            </a:pP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&lt;li&gt;</a:t>
            </a:r>
            <a:r>
              <a:rPr lang="en-GB" sz="20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person.surname</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20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&lt;/li&gt;</a:t>
            </a:r>
            <a:r>
              <a:rPr lang="en-GB" sz="20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20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20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20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20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20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051687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838200" y="0"/>
            <a:ext cx="10515600" cy="696703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PersonList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.props.people.map</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i</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=&gt; {</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&lt;li&gt;</a:t>
            </a: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person.surname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&lt;/li&gt;</a:t>
            </a:r>
            <a:r>
              <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peopleList1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Troy</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Barnes</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Abed</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Nadir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6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PersonList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people={</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peopleList1</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6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p:txBody>
      </p:sp>
      <p:pic>
        <p:nvPicPr>
          <p:cNvPr id="7" name="Picture 6"/>
          <p:cNvPicPr>
            <a:picLocks noChangeAspect="1"/>
          </p:cNvPicPr>
          <p:nvPr/>
        </p:nvPicPr>
        <p:blipFill>
          <a:blip r:embed="rId3"/>
          <a:stretch>
            <a:fillRect/>
          </a:stretch>
        </p:blipFill>
        <p:spPr>
          <a:xfrm>
            <a:off x="7936632" y="3645024"/>
            <a:ext cx="3417168" cy="1772816"/>
          </a:xfrm>
          <a:prstGeom prst="rect">
            <a:avLst/>
          </a:prstGeom>
        </p:spPr>
      </p:pic>
    </p:spTree>
    <p:extLst>
      <p:ext uri="{BB962C8B-B14F-4D97-AF65-F5344CB8AC3E}">
        <p14:creationId xmlns:p14="http://schemas.microsoft.com/office/powerpoint/2010/main" val="3465458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Finally, we can also pass variables between components using props</a:t>
            </a:r>
          </a:p>
          <a:p>
            <a:pPr marL="0" indent="0">
              <a:buNone/>
            </a:pPr>
            <a:r>
              <a:rPr lang="en-GB" dirty="0"/>
              <a:t>For example, we can create a component which encapsulates a single person in a list and prints out the first letter of their name, followed by a full stop and then their surname (for example, T. Barnes)</a:t>
            </a:r>
          </a:p>
          <a:p>
            <a:pPr marL="0" indent="0">
              <a:buNone/>
            </a:pPr>
            <a:endParaRPr lang="en-GB" sz="1800" dirty="0"/>
          </a:p>
          <a:p>
            <a:pPr marL="0" indent="0">
              <a:buNone/>
            </a:pPr>
            <a:r>
              <a:rPr lang="en-GB" dirty="0"/>
              <a:t>An instance of this component will receive a person via its props:</a:t>
            </a:r>
          </a:p>
        </p:txBody>
      </p:sp>
      <p:sp>
        <p:nvSpPr>
          <p:cNvPr id="2" name="Title 1"/>
          <p:cNvSpPr>
            <a:spLocks noGrp="1"/>
          </p:cNvSpPr>
          <p:nvPr>
            <p:ph type="title"/>
          </p:nvPr>
        </p:nvSpPr>
        <p:spPr/>
        <p:txBody>
          <a:bodyPr/>
          <a:lstStyle/>
          <a:p>
            <a:r>
              <a:rPr lang="en-ZA" dirty="0"/>
              <a:t>Component properties</a:t>
            </a:r>
            <a:endParaRPr lang="en-GB" dirty="0"/>
          </a:p>
        </p:txBody>
      </p:sp>
      <p:sp>
        <p:nvSpPr>
          <p:cNvPr id="5" name="Content Placeholder 3"/>
          <p:cNvSpPr txBox="1">
            <a:spLocks/>
          </p:cNvSpPr>
          <p:nvPr/>
        </p:nvSpPr>
        <p:spPr>
          <a:xfrm>
            <a:off x="838200" y="4438876"/>
            <a:ext cx="10515600" cy="241912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 </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6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&lt;li&gt;</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.props.person.name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0</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.props.person.surname</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6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&lt;/li&gt;</a:t>
            </a:r>
          </a:p>
          <a:p>
            <a:pPr marL="0" indent="0">
              <a:buNone/>
            </a:pPr>
            <a:r>
              <a:rPr lang="en-GB" sz="1600" b="1"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38809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We can then create a </a:t>
            </a:r>
          </a:p>
          <a:p>
            <a:pPr marL="0" indent="0">
              <a:buNone/>
            </a:pPr>
            <a:r>
              <a:rPr lang="en-GB" dirty="0" err="1"/>
              <a:t>PersonList</a:t>
            </a:r>
            <a:r>
              <a:rPr lang="en-GB" dirty="0"/>
              <a:t> component </a:t>
            </a:r>
          </a:p>
          <a:p>
            <a:pPr marL="0" indent="0">
              <a:buNone/>
            </a:pPr>
            <a:r>
              <a:rPr lang="en-GB" dirty="0"/>
              <a:t>which prints out a </a:t>
            </a:r>
          </a:p>
          <a:p>
            <a:pPr marL="0" indent="0">
              <a:buNone/>
            </a:pPr>
            <a:r>
              <a:rPr lang="en-GB" dirty="0"/>
              <a:t>heading stating the </a:t>
            </a:r>
          </a:p>
          <a:p>
            <a:pPr marL="0" indent="0">
              <a:buNone/>
            </a:pPr>
            <a:r>
              <a:rPr lang="en-GB" dirty="0"/>
              <a:t>number of people in </a:t>
            </a:r>
          </a:p>
          <a:p>
            <a:pPr marL="0" indent="0">
              <a:buNone/>
            </a:pPr>
            <a:r>
              <a:rPr lang="en-GB" dirty="0"/>
              <a:t>the list, followed by </a:t>
            </a:r>
          </a:p>
          <a:p>
            <a:pPr marL="0" indent="0">
              <a:buNone/>
            </a:pPr>
            <a:r>
              <a:rPr lang="en-GB" dirty="0"/>
              <a:t>the list itself</a:t>
            </a:r>
          </a:p>
        </p:txBody>
      </p:sp>
      <p:sp>
        <p:nvSpPr>
          <p:cNvPr id="2" name="Title 1"/>
          <p:cNvSpPr>
            <a:spLocks noGrp="1"/>
          </p:cNvSpPr>
          <p:nvPr>
            <p:ph type="title"/>
          </p:nvPr>
        </p:nvSpPr>
        <p:spPr/>
        <p:txBody>
          <a:bodyPr/>
          <a:lstStyle/>
          <a:p>
            <a:r>
              <a:rPr lang="en-ZA" dirty="0"/>
              <a:t>Component properties</a:t>
            </a:r>
            <a:endParaRPr lang="en-GB" dirty="0"/>
          </a:p>
        </p:txBody>
      </p:sp>
      <p:sp>
        <p:nvSpPr>
          <p:cNvPr id="5" name="Content Placeholder 3"/>
          <p:cNvSpPr txBox="1">
            <a:spLocks/>
          </p:cNvSpPr>
          <p:nvPr/>
        </p:nvSpPr>
        <p:spPr>
          <a:xfrm>
            <a:off x="4438634" y="1825625"/>
            <a:ext cx="6913984" cy="5118324"/>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a:t>
            </a: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PersonList</a:t>
            </a: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extends </a:t>
            </a:r>
            <a:r>
              <a:rPr lang="en-GB" sz="14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React.Component</a:t>
            </a: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p>
          <a:p>
            <a:pPr marL="0" indent="0">
              <a:buNone/>
            </a:pPr>
            <a:r>
              <a:rPr lang="en-GB" sz="14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&lt;div </a:t>
            </a:r>
            <a:r>
              <a:rPr lang="en-GB" sz="14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className</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="container"&gt;</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&lt;h1&gt; </a:t>
            </a:r>
          </a:p>
          <a:p>
            <a:pPr marL="0" indent="0">
              <a:buNone/>
            </a:pPr>
            <a:r>
              <a:rPr lang="en-GB" sz="14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4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.props.people.length</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people in the list:</a:t>
            </a:r>
            <a:r>
              <a:rPr lang="en-GB" sz="14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4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&lt;/h1&gt;</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GB" sz="14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4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this</a:t>
            </a:r>
            <a:r>
              <a:rPr lang="en-GB" sz="14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.props.people.map</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 </a:t>
            </a:r>
            <a:r>
              <a:rPr lang="en-GB" sz="14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i</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=&gt; {</a:t>
            </a:r>
          </a:p>
          <a:p>
            <a:pPr marL="0" indent="0">
              <a:buNone/>
            </a:pP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&lt;Person key=</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i</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person</a:t>
            </a:r>
            <a:r>
              <a:rPr lang="en-GB" sz="14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person</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1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4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4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4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a:t>
            </a:r>
            <a:r>
              <a:rPr lang="en-GB" sz="14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ul</a:t>
            </a: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p>
          <a:p>
            <a:pPr marL="0" indent="0">
              <a:buNone/>
            </a:pPr>
            <a:r>
              <a:rPr lang="en-GB" sz="14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&lt;/div&gt;</a:t>
            </a:r>
          </a:p>
          <a:p>
            <a:pPr marL="0" indent="0">
              <a:buNone/>
            </a:pPr>
            <a:r>
              <a:rPr lang="en-GB" sz="14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4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599407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There are two new things to note in the previous slide:</a:t>
            </a:r>
          </a:p>
          <a:p>
            <a:pPr lvl="1"/>
            <a:r>
              <a:rPr lang="en-GB" dirty="0"/>
              <a:t>The parent div is given a </a:t>
            </a:r>
            <a:r>
              <a:rPr lang="en-GB" dirty="0" err="1">
                <a:solidFill>
                  <a:srgbClr val="FF4747"/>
                </a:solidFill>
              </a:rPr>
              <a:t>className</a:t>
            </a:r>
            <a:r>
              <a:rPr lang="en-GB" dirty="0">
                <a:solidFill>
                  <a:srgbClr val="FF9999"/>
                </a:solidFill>
              </a:rPr>
              <a:t> </a:t>
            </a:r>
            <a:r>
              <a:rPr lang="en-GB" dirty="0"/>
              <a:t>attribute of </a:t>
            </a:r>
            <a:r>
              <a:rPr lang="en-GB" dirty="0">
                <a:solidFill>
                  <a:srgbClr val="FF4747"/>
                </a:solidFill>
              </a:rPr>
              <a:t>“container”</a:t>
            </a:r>
            <a:r>
              <a:rPr lang="en-GB" dirty="0"/>
              <a:t>. Since </a:t>
            </a:r>
            <a:r>
              <a:rPr lang="en-GB" dirty="0">
                <a:solidFill>
                  <a:schemeClr val="accent1"/>
                </a:solidFill>
              </a:rPr>
              <a:t>class </a:t>
            </a:r>
            <a:r>
              <a:rPr lang="en-GB" dirty="0"/>
              <a:t>is a JS keyword as of ES6, we can’t set an element’s class attribute using the </a:t>
            </a:r>
            <a:r>
              <a:rPr lang="en-GB" dirty="0">
                <a:solidFill>
                  <a:srgbClr val="FF4747"/>
                </a:solidFill>
              </a:rPr>
              <a:t>class </a:t>
            </a:r>
            <a:r>
              <a:rPr lang="en-GB" dirty="0"/>
              <a:t>keyword, so when doing React, we have to use </a:t>
            </a:r>
            <a:r>
              <a:rPr lang="en-GB" dirty="0" err="1">
                <a:solidFill>
                  <a:srgbClr val="FF4747"/>
                </a:solidFill>
              </a:rPr>
              <a:t>className</a:t>
            </a:r>
            <a:endParaRPr lang="en-GB" dirty="0">
              <a:solidFill>
                <a:srgbClr val="FF4747"/>
              </a:solidFill>
            </a:endParaRPr>
          </a:p>
          <a:p>
            <a:pPr lvl="1"/>
            <a:endParaRPr lang="en-GB" dirty="0">
              <a:solidFill>
                <a:srgbClr val="FF0000"/>
              </a:solidFill>
            </a:endParaRPr>
          </a:p>
          <a:p>
            <a:pPr lvl="1"/>
            <a:r>
              <a:rPr lang="en-GB" dirty="0">
                <a:solidFill>
                  <a:schemeClr val="bg1"/>
                </a:solidFill>
              </a:rPr>
              <a:t>When creating list items, we should always give list elements a unique </a:t>
            </a:r>
            <a:r>
              <a:rPr lang="en-GB" dirty="0">
                <a:solidFill>
                  <a:srgbClr val="FF4747"/>
                </a:solidFill>
              </a:rPr>
              <a:t>key </a:t>
            </a:r>
            <a:r>
              <a:rPr lang="en-GB" dirty="0">
                <a:solidFill>
                  <a:schemeClr val="bg1"/>
                </a:solidFill>
              </a:rPr>
              <a:t>attribute. “</a:t>
            </a:r>
            <a:r>
              <a:rPr lang="en-GB" i="1" dirty="0"/>
              <a:t>Keys help React identify which items have changed, are added, or are removed. Keys should be given to the elements inside the array to give the elements a stable identity</a:t>
            </a:r>
            <a:r>
              <a:rPr lang="en-GB" dirty="0">
                <a:solidFill>
                  <a:schemeClr val="bg1"/>
                </a:solidFill>
              </a:rPr>
              <a:t>”</a:t>
            </a:r>
          </a:p>
          <a:p>
            <a:pPr marL="457200" lvl="1" indent="0">
              <a:buNone/>
            </a:pPr>
            <a:r>
              <a:rPr lang="en-GB" sz="1800" dirty="0">
                <a:solidFill>
                  <a:schemeClr val="bg1"/>
                </a:solidFill>
              </a:rPr>
              <a:t>     </a:t>
            </a:r>
            <a:r>
              <a:rPr lang="en-GB" sz="1800" dirty="0">
                <a:solidFill>
                  <a:schemeClr val="bg1"/>
                </a:solidFill>
                <a:hlinkClick r:id="rId3"/>
              </a:rPr>
              <a:t>https://reactjs.org/docs/lists-and-keys.html</a:t>
            </a:r>
            <a:endParaRPr lang="en-GB" sz="1800" dirty="0">
              <a:solidFill>
                <a:schemeClr val="bg1"/>
              </a:solidFill>
            </a:endParaRPr>
          </a:p>
        </p:txBody>
      </p:sp>
      <p:sp>
        <p:nvSpPr>
          <p:cNvPr id="2" name="Title 1"/>
          <p:cNvSpPr>
            <a:spLocks noGrp="1"/>
          </p:cNvSpPr>
          <p:nvPr>
            <p:ph type="title"/>
          </p:nvPr>
        </p:nvSpPr>
        <p:spPr/>
        <p:txBody>
          <a:bodyPr/>
          <a:lstStyle/>
          <a:p>
            <a:r>
              <a:rPr lang="en-ZA" dirty="0"/>
              <a:t>Side note</a:t>
            </a:r>
            <a:endParaRPr lang="en-GB" dirty="0"/>
          </a:p>
        </p:txBody>
      </p:sp>
    </p:spTree>
    <p:extLst>
      <p:ext uri="{BB962C8B-B14F-4D97-AF65-F5344CB8AC3E}">
        <p14:creationId xmlns:p14="http://schemas.microsoft.com/office/powerpoint/2010/main" val="2717431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As per the previous example, we simply pass the array of people as the props for the </a:t>
            </a:r>
            <a:r>
              <a:rPr lang="en-GB" dirty="0" err="1"/>
              <a:t>PersonList</a:t>
            </a:r>
            <a:r>
              <a:rPr lang="en-GB" dirty="0"/>
              <a:t> component, and it will use the array to create an appropriate heading and list</a:t>
            </a:r>
          </a:p>
        </p:txBody>
      </p:sp>
      <p:sp>
        <p:nvSpPr>
          <p:cNvPr id="2" name="Title 1"/>
          <p:cNvSpPr>
            <a:spLocks noGrp="1"/>
          </p:cNvSpPr>
          <p:nvPr>
            <p:ph type="title"/>
          </p:nvPr>
        </p:nvSpPr>
        <p:spPr/>
        <p:txBody>
          <a:bodyPr/>
          <a:lstStyle/>
          <a:p>
            <a:r>
              <a:rPr lang="en-ZA" dirty="0"/>
              <a:t>Component properties</a:t>
            </a:r>
            <a:endParaRPr lang="en-GB" dirty="0"/>
          </a:p>
        </p:txBody>
      </p:sp>
      <p:sp>
        <p:nvSpPr>
          <p:cNvPr id="5" name="Content Placeholder 3"/>
          <p:cNvSpPr txBox="1">
            <a:spLocks/>
          </p:cNvSpPr>
          <p:nvPr/>
        </p:nvSpPr>
        <p:spPr>
          <a:xfrm>
            <a:off x="839382" y="3489129"/>
            <a:ext cx="10514418" cy="3368871"/>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peopleList1 </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Troy</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Barnes</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Abed</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Nadir</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dirty="0" err="1">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ReactDOM.render</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8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PersonList</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people={peopleList1} /&gt;</a:t>
            </a:r>
            <a:r>
              <a:rPr lang="en-GB" sz="1800" b="1" dirty="0">
                <a:solidFill>
                  <a:schemeClr val="accent1">
                    <a:lumMod val="60000"/>
                    <a:lumOff val="4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document.getElementById</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4210765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GB" dirty="0"/>
              <a:t>As per the previous example, we simply pass the array of people as the props for the </a:t>
            </a:r>
            <a:r>
              <a:rPr lang="en-GB" dirty="0" err="1"/>
              <a:t>PersonList</a:t>
            </a:r>
            <a:r>
              <a:rPr lang="en-GB" dirty="0"/>
              <a:t> component, and it will use the array to create an appropriate heading and list</a:t>
            </a:r>
          </a:p>
        </p:txBody>
      </p:sp>
      <p:sp>
        <p:nvSpPr>
          <p:cNvPr id="2" name="Title 1"/>
          <p:cNvSpPr>
            <a:spLocks noGrp="1"/>
          </p:cNvSpPr>
          <p:nvPr>
            <p:ph type="title"/>
          </p:nvPr>
        </p:nvSpPr>
        <p:spPr/>
        <p:txBody>
          <a:bodyPr/>
          <a:lstStyle/>
          <a:p>
            <a:r>
              <a:rPr lang="en-ZA" dirty="0"/>
              <a:t>Component properties</a:t>
            </a:r>
            <a:endParaRPr lang="en-GB" dirty="0"/>
          </a:p>
        </p:txBody>
      </p:sp>
      <p:sp>
        <p:nvSpPr>
          <p:cNvPr id="5" name="Content Placeholder 3"/>
          <p:cNvSpPr txBox="1">
            <a:spLocks/>
          </p:cNvSpPr>
          <p:nvPr/>
        </p:nvSpPr>
        <p:spPr>
          <a:xfrm>
            <a:off x="839382" y="3489129"/>
            <a:ext cx="10514418" cy="2613792"/>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let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peopleList1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Troy</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Barnes</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Abed</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surname</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Nadir</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endPar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 </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ReactDOM</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createRoot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document</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getElementById</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root</a:t>
            </a:r>
            <a:r>
              <a:rPr lang="en-GB"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render</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GB" sz="18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&lt;</a:t>
            </a:r>
            <a:r>
              <a:rPr lang="en-GB" sz="1800" dirty="0" err="1">
                <a:solidFill>
                  <a:srgbClr val="FF9999"/>
                </a:solidFill>
                <a:latin typeface="Courier New" panose="02070309020205020404" pitchFamily="49" charset="0"/>
                <a:ea typeface="Open Sans" panose="020B0606030504020204" pitchFamily="34" charset="0"/>
                <a:cs typeface="Courier New" panose="02070309020205020404" pitchFamily="49" charset="0"/>
              </a:rPr>
              <a:t>PersonList</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people={</a:t>
            </a:r>
            <a:r>
              <a:rPr lang="en-GB"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peopleList1</a:t>
            </a:r>
            <a:r>
              <a:rPr lang="en-GB" sz="1800" dirty="0">
                <a:solidFill>
                  <a:srgbClr val="FF9999"/>
                </a:solidFill>
                <a:latin typeface="Courier New" panose="02070309020205020404" pitchFamily="49" charset="0"/>
                <a:ea typeface="Open Sans" panose="020B0606030504020204" pitchFamily="34" charset="0"/>
                <a:cs typeface="Courier New" panose="02070309020205020404" pitchFamily="49" charset="0"/>
              </a:rPr>
              <a:t>} </a:t>
            </a:r>
            <a:r>
              <a:rPr lang="en-GB" sz="1800" b="1" dirty="0">
                <a:solidFill>
                  <a:srgbClr val="FF9999"/>
                </a:solidFill>
                <a:latin typeface="Courier New" panose="02070309020205020404" pitchFamily="49" charset="0"/>
                <a:ea typeface="Open Sans" panose="020B0606030504020204" pitchFamily="34" charset="0"/>
                <a:cs typeface="Courier New" panose="02070309020205020404" pitchFamily="49" charset="0"/>
              </a:rPr>
              <a:t>/&gt;</a:t>
            </a:r>
            <a:r>
              <a:rPr lang="en-GB"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479344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rgbClr val="282923"/>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92EBD1-6B55-4601-B3EC-3CCDE472CAD5}"/>
              </a:ext>
            </a:extLst>
          </p:cNvPr>
          <p:cNvPicPr>
            <a:picLocks noChangeAspect="1"/>
          </p:cNvPicPr>
          <p:nvPr/>
        </p:nvPicPr>
        <p:blipFill>
          <a:blip r:embed="rId3"/>
          <a:stretch>
            <a:fillRect/>
          </a:stretch>
        </p:blipFill>
        <p:spPr>
          <a:xfrm>
            <a:off x="2321147" y="0"/>
            <a:ext cx="7549705" cy="6858000"/>
          </a:xfrm>
          <a:prstGeom prst="rect">
            <a:avLst/>
          </a:prstGeom>
        </p:spPr>
      </p:pic>
      <p:pic>
        <p:nvPicPr>
          <p:cNvPr id="8" name="Picture 7"/>
          <p:cNvPicPr>
            <a:picLocks noChangeAspect="1"/>
          </p:cNvPicPr>
          <p:nvPr/>
        </p:nvPicPr>
        <p:blipFill>
          <a:blip r:embed="rId4"/>
          <a:stretch>
            <a:fillRect/>
          </a:stretch>
        </p:blipFill>
        <p:spPr>
          <a:xfrm>
            <a:off x="7315864" y="4869160"/>
            <a:ext cx="3807402" cy="1581147"/>
          </a:xfrm>
          <a:prstGeom prst="rect">
            <a:avLst/>
          </a:prstGeom>
        </p:spPr>
      </p:pic>
    </p:spTree>
    <p:extLst>
      <p:ext uri="{BB962C8B-B14F-4D97-AF65-F5344CB8AC3E}">
        <p14:creationId xmlns:p14="http://schemas.microsoft.com/office/powerpoint/2010/main" val="3100986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0384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528DC-9FB3-4844-BD73-CB0CEF9F04DC}"/>
              </a:ext>
            </a:extLst>
          </p:cNvPr>
          <p:cNvPicPr>
            <a:picLocks noChangeAspect="1"/>
          </p:cNvPicPr>
          <p:nvPr/>
        </p:nvPicPr>
        <p:blipFill>
          <a:blip r:embed="rId3"/>
          <a:stretch>
            <a:fillRect/>
          </a:stretch>
        </p:blipFill>
        <p:spPr>
          <a:xfrm>
            <a:off x="2108811" y="93105"/>
            <a:ext cx="7974378" cy="6671790"/>
          </a:xfrm>
          <a:prstGeom prst="rect">
            <a:avLst/>
          </a:prstGeom>
        </p:spPr>
      </p:pic>
      <p:pic>
        <p:nvPicPr>
          <p:cNvPr id="8" name="Picture 7"/>
          <p:cNvPicPr>
            <a:picLocks noChangeAspect="1"/>
          </p:cNvPicPr>
          <p:nvPr/>
        </p:nvPicPr>
        <p:blipFill>
          <a:blip r:embed="rId4"/>
          <a:stretch>
            <a:fillRect/>
          </a:stretch>
        </p:blipFill>
        <p:spPr>
          <a:xfrm>
            <a:off x="7320136" y="4293096"/>
            <a:ext cx="3807402" cy="1581147"/>
          </a:xfrm>
          <a:prstGeom prst="rect">
            <a:avLst/>
          </a:prstGeom>
        </p:spPr>
      </p:pic>
    </p:spTree>
    <p:extLst>
      <p:ext uri="{BB962C8B-B14F-4D97-AF65-F5344CB8AC3E}">
        <p14:creationId xmlns:p14="http://schemas.microsoft.com/office/powerpoint/2010/main" val="2963056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time</a:t>
            </a:r>
          </a:p>
        </p:txBody>
      </p:sp>
      <p:sp>
        <p:nvSpPr>
          <p:cNvPr id="5" name="Content Placeholder 4"/>
          <p:cNvSpPr>
            <a:spLocks noGrp="1"/>
          </p:cNvSpPr>
          <p:nvPr>
            <p:ph idx="1"/>
          </p:nvPr>
        </p:nvSpPr>
        <p:spPr/>
        <p:txBody>
          <a:bodyPr>
            <a:normAutofit/>
          </a:bodyPr>
          <a:lstStyle/>
          <a:p>
            <a:pPr marL="0" indent="0">
              <a:buNone/>
            </a:pPr>
            <a:r>
              <a:rPr lang="en-GB" dirty="0"/>
              <a:t>In this class we introduced React by creating static content</a:t>
            </a:r>
          </a:p>
          <a:p>
            <a:pPr marL="0" indent="0">
              <a:buNone/>
            </a:pPr>
            <a:endParaRPr lang="en-GB" dirty="0"/>
          </a:p>
          <a:p>
            <a:pPr marL="0" indent="0">
              <a:buNone/>
            </a:pPr>
            <a:r>
              <a:rPr lang="en-GB" dirty="0"/>
              <a:t>In the next class we’ll look at adding interactivity to our components</a:t>
            </a:r>
          </a:p>
        </p:txBody>
      </p:sp>
    </p:spTree>
    <p:extLst>
      <p:ext uri="{BB962C8B-B14F-4D97-AF65-F5344CB8AC3E}">
        <p14:creationId xmlns:p14="http://schemas.microsoft.com/office/powerpoint/2010/main" val="339170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The Virtual DOM</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a:t>When using React, we don’t interact with the DOM directly</a:t>
            </a:r>
          </a:p>
          <a:p>
            <a:pPr marL="0" indent="0">
              <a:buNone/>
            </a:pPr>
            <a:endParaRPr lang="en-GB" dirty="0"/>
          </a:p>
          <a:p>
            <a:pPr marL="0" indent="0">
              <a:buNone/>
            </a:pPr>
            <a:r>
              <a:rPr lang="en-GB" dirty="0"/>
              <a:t>Instead, we interact with the </a:t>
            </a:r>
            <a:r>
              <a:rPr lang="en-GB" i="1" dirty="0"/>
              <a:t>Virtual </a:t>
            </a:r>
            <a:r>
              <a:rPr lang="en-GB" dirty="0"/>
              <a:t>DOM which consists out of JS objects called React elements</a:t>
            </a:r>
          </a:p>
          <a:p>
            <a:pPr marL="457200" lvl="1" indent="0">
              <a:buNone/>
            </a:pPr>
            <a:r>
              <a:rPr lang="en-GB" dirty="0"/>
              <a:t>(Interacting with JS objects is much faster performance-wise that interacting with the DOM)</a:t>
            </a:r>
          </a:p>
          <a:p>
            <a:pPr marL="0" indent="0">
              <a:buNone/>
            </a:pPr>
            <a:endParaRPr lang="en-GB" dirty="0"/>
          </a:p>
          <a:p>
            <a:pPr marL="0" indent="0">
              <a:buNone/>
            </a:pPr>
            <a:r>
              <a:rPr lang="en-GB" dirty="0"/>
              <a:t>React then uses the virtual DOM to efficiently manage changes to the (real) DOM</a:t>
            </a:r>
          </a:p>
          <a:p>
            <a:pPr marL="0" indent="0">
              <a:buNone/>
            </a:pPr>
            <a:r>
              <a:rPr lang="en-GB" sz="2000" dirty="0">
                <a:hlinkClick r:id="rId2"/>
              </a:rPr>
              <a:t>https://reactjs.org/docs/faq-internals.html#what-is-the-virtual-dom</a:t>
            </a:r>
            <a:r>
              <a:rPr lang="en-GB" sz="2000" dirty="0"/>
              <a:t>  </a:t>
            </a:r>
          </a:p>
        </p:txBody>
      </p:sp>
    </p:spTree>
    <p:extLst>
      <p:ext uri="{BB962C8B-B14F-4D97-AF65-F5344CB8AC3E}">
        <p14:creationId xmlns:p14="http://schemas.microsoft.com/office/powerpoint/2010/main" val="2902886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Content Placeholder 4"/>
          <p:cNvSpPr>
            <a:spLocks noGrp="1"/>
          </p:cNvSpPr>
          <p:nvPr>
            <p:ph idx="1"/>
          </p:nvPr>
        </p:nvSpPr>
        <p:spPr/>
        <p:txBody>
          <a:bodyPr>
            <a:normAutofit/>
          </a:bodyPr>
          <a:lstStyle/>
          <a:p>
            <a:pPr marL="0" indent="0">
              <a:buNone/>
            </a:pPr>
            <a:r>
              <a:rPr lang="en-GB" dirty="0"/>
              <a:t>Banks, A. &amp; Porcello, E. 2017. </a:t>
            </a:r>
            <a:r>
              <a:rPr lang="en-GB" i="1" dirty="0"/>
              <a:t>Learning React: Functional Web Development with React and Redux</a:t>
            </a:r>
            <a:r>
              <a:rPr lang="en-GB" dirty="0"/>
              <a:t>. O’Reilly Media, Inc.</a:t>
            </a:r>
          </a:p>
          <a:p>
            <a:pPr marL="0" indent="0">
              <a:buNone/>
            </a:pPr>
            <a:endParaRPr lang="en-GB" dirty="0"/>
          </a:p>
          <a:p>
            <a:pPr marL="0" indent="0">
              <a:buNone/>
            </a:pPr>
            <a:r>
              <a:rPr lang="en-GB" dirty="0">
                <a:hlinkClick r:id="rId2"/>
              </a:rPr>
              <a:t>https://react.dev/reference/react</a:t>
            </a:r>
            <a:r>
              <a:rPr lang="en-GB" dirty="0"/>
              <a:t> </a:t>
            </a:r>
          </a:p>
        </p:txBody>
      </p:sp>
    </p:spTree>
    <p:extLst>
      <p:ext uri="{BB962C8B-B14F-4D97-AF65-F5344CB8AC3E}">
        <p14:creationId xmlns:p14="http://schemas.microsoft.com/office/powerpoint/2010/main" val="355030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The Virtual DOM</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a:t>“</a:t>
            </a:r>
            <a:r>
              <a:rPr lang="en-GB" i="1" dirty="0"/>
              <a:t>A React element is a description of what the actual DOM element should look like. In other words, React elements are the instructions for how the browser DOM should be created.</a:t>
            </a:r>
            <a:r>
              <a:rPr lang="en-GB" dirty="0"/>
              <a:t>”</a:t>
            </a:r>
          </a:p>
          <a:p>
            <a:pPr marL="0" indent="0">
              <a:buNone/>
            </a:pPr>
            <a:r>
              <a:rPr lang="en-GB" sz="2000" i="1" dirty="0"/>
              <a:t>Learning React</a:t>
            </a:r>
          </a:p>
          <a:p>
            <a:pPr marL="0" indent="0">
              <a:buNone/>
            </a:pPr>
            <a:endParaRPr lang="en-GB" dirty="0"/>
          </a:p>
          <a:p>
            <a:pPr marL="0" indent="0">
              <a:buNone/>
            </a:pPr>
            <a:r>
              <a:rPr lang="en-GB" dirty="0"/>
              <a:t>So, generally speaking, we use React to create React elements, which can consist of other React elements, DOM elements and text nodes, and then render them to the DOM</a:t>
            </a:r>
          </a:p>
          <a:p>
            <a:pPr marL="0" indent="0">
              <a:buNone/>
            </a:pPr>
            <a:endParaRPr lang="en-GB" dirty="0"/>
          </a:p>
          <a:p>
            <a:pPr marL="0" indent="0">
              <a:buNone/>
            </a:pPr>
            <a:r>
              <a:rPr lang="en-GB" dirty="0"/>
              <a:t>React elements can be created in many ways…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86215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Elements</a:t>
            </a:r>
            <a:endParaRPr lang="en-GB" dirty="0"/>
          </a:p>
        </p:txBody>
      </p:sp>
      <p:sp>
        <p:nvSpPr>
          <p:cNvPr id="5" name="Content Placeholder 4"/>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The example above creates a React element (greeting) that consists of a div with a header (with a text node) nested inside</a:t>
            </a:r>
          </a:p>
          <a:p>
            <a:pPr marL="0" indent="0">
              <a:buNone/>
            </a:pPr>
            <a:endParaRPr lang="en-GB" dirty="0"/>
          </a:p>
          <a:p>
            <a:pPr marL="0" indent="0">
              <a:buNone/>
            </a:pPr>
            <a:r>
              <a:rPr lang="en-GB" dirty="0"/>
              <a:t>The </a:t>
            </a:r>
            <a:r>
              <a:rPr lang="en-GB" dirty="0" err="1">
                <a:solidFill>
                  <a:schemeClr val="accent1"/>
                </a:solidFill>
              </a:rPr>
              <a:t>React.createElement</a:t>
            </a:r>
            <a:r>
              <a:rPr lang="en-GB" dirty="0">
                <a:solidFill>
                  <a:schemeClr val="accent1"/>
                </a:solidFill>
              </a:rPr>
              <a:t> </a:t>
            </a:r>
            <a:r>
              <a:rPr lang="en-GB" dirty="0"/>
              <a:t>function is used to create an element which can be rendered to the DOM.</a:t>
            </a:r>
            <a:r>
              <a:rPr lang="en-GB" dirty="0">
                <a:solidFill>
                  <a:schemeClr val="accent1"/>
                </a:solidFill>
              </a:rPr>
              <a:t> </a:t>
            </a:r>
            <a:r>
              <a:rPr lang="en-GB" dirty="0" err="1">
                <a:solidFill>
                  <a:schemeClr val="accent1"/>
                </a:solidFill>
              </a:rPr>
              <a:t>React.createElement</a:t>
            </a:r>
            <a:r>
              <a:rPr lang="en-GB" dirty="0">
                <a:solidFill>
                  <a:schemeClr val="accent1"/>
                </a:solidFill>
              </a:rPr>
              <a:t> </a:t>
            </a:r>
            <a:r>
              <a:rPr lang="en-GB" dirty="0"/>
              <a:t>is the basis of much of </a:t>
            </a:r>
            <a:r>
              <a:rPr lang="en-GB" dirty="0" err="1"/>
              <a:t>React’s</a:t>
            </a:r>
            <a:r>
              <a:rPr lang="en-GB" dirty="0"/>
              <a:t> functionality</a:t>
            </a:r>
          </a:p>
          <a:p>
            <a:endParaRPr lang="en-GB" dirty="0"/>
          </a:p>
          <a:p>
            <a:endParaRPr lang="en-GB" dirty="0"/>
          </a:p>
        </p:txBody>
      </p:sp>
      <p:sp>
        <p:nvSpPr>
          <p:cNvPr id="6" name="Content Placeholder 3"/>
          <p:cNvSpPr txBox="1">
            <a:spLocks/>
          </p:cNvSpPr>
          <p:nvPr/>
        </p:nvSpPr>
        <p:spPr>
          <a:xfrm>
            <a:off x="838200" y="1861619"/>
            <a:ext cx="10515600" cy="1096710"/>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ZA"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div</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className</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container</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Font typeface="Arial" panose="020B0604020202020204" pitchFamily="34" charset="0"/>
              <a:buNone/>
            </a:pP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h1</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null</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Hello there!</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Font typeface="Arial" panose="020B0604020202020204" pitchFamily="34" charset="0"/>
              <a:buNone/>
            </a:pP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204352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Elements</a:t>
            </a:r>
            <a:endParaRPr lang="en-GB" dirty="0"/>
          </a:p>
        </p:txBody>
      </p:sp>
      <p:sp>
        <p:nvSpPr>
          <p:cNvPr id="5" name="Content Placeholder 4"/>
          <p:cNvSpPr>
            <a:spLocks noGrp="1"/>
          </p:cNvSpPr>
          <p:nvPr>
            <p:ph idx="1"/>
          </p:nvPr>
        </p:nvSpPr>
        <p:spPr>
          <a:xfrm>
            <a:off x="838200" y="1825625"/>
            <a:ext cx="10515600" cy="4351338"/>
          </a:xfrm>
        </p:spPr>
        <p:txBody>
          <a:bodyPr/>
          <a:lstStyle/>
          <a:p>
            <a:pPr marL="0" indent="0">
              <a:buNone/>
            </a:pPr>
            <a:r>
              <a:rPr lang="en-GB" dirty="0"/>
              <a:t>In other words, this…</a:t>
            </a:r>
          </a:p>
          <a:p>
            <a:pPr marL="0" indent="0">
              <a:buNone/>
            </a:pPr>
            <a:endParaRPr lang="en-GB" dirty="0"/>
          </a:p>
          <a:p>
            <a:pPr marL="0" indent="0">
              <a:buNone/>
            </a:pPr>
            <a:endParaRPr lang="en-GB" dirty="0"/>
          </a:p>
          <a:p>
            <a:pPr marL="0" indent="0">
              <a:buNone/>
            </a:pPr>
            <a:endParaRPr lang="en-GB" dirty="0"/>
          </a:p>
          <a:p>
            <a:pPr marL="0" indent="0">
              <a:buNone/>
            </a:pPr>
            <a:r>
              <a:rPr lang="en-GB" dirty="0"/>
              <a:t>…creates a virtual DOM version of this…</a:t>
            </a:r>
          </a:p>
        </p:txBody>
      </p:sp>
      <p:sp>
        <p:nvSpPr>
          <p:cNvPr id="6" name="Content Placeholder 3"/>
          <p:cNvSpPr txBox="1">
            <a:spLocks/>
          </p:cNvSpPr>
          <p:nvPr/>
        </p:nvSpPr>
        <p:spPr>
          <a:xfrm>
            <a:off x="838200" y="2342912"/>
            <a:ext cx="10515600" cy="1096710"/>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ZA" sz="18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div</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className</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container</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Font typeface="Arial" panose="020B0604020202020204" pitchFamily="34" charset="0"/>
              <a:buNone/>
            </a:pP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h1</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null</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8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Hello there!</a:t>
            </a: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Font typeface="Arial" panose="020B0604020202020204" pitchFamily="34" charset="0"/>
              <a:buNone/>
            </a:pPr>
            <a:r>
              <a:rPr lang="en-ZA" sz="18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
        <p:nvSpPr>
          <p:cNvPr id="7" name="Content Placeholder 3">
            <a:extLst>
              <a:ext uri="{FF2B5EF4-FFF2-40B4-BE49-F238E27FC236}">
                <a16:creationId xmlns:a16="http://schemas.microsoft.com/office/drawing/2014/main" id="{185A4CAE-C6C9-472A-AEA3-C1B2E75D2F7C}"/>
              </a:ext>
            </a:extLst>
          </p:cNvPr>
          <p:cNvSpPr txBox="1">
            <a:spLocks/>
          </p:cNvSpPr>
          <p:nvPr/>
        </p:nvSpPr>
        <p:spPr>
          <a:xfrm>
            <a:off x="838200" y="4581128"/>
            <a:ext cx="10515600" cy="1103635"/>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ZA"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&lt;div </a:t>
            </a:r>
            <a:r>
              <a:rPr lang="en-ZA"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class=</a:t>
            </a:r>
            <a:r>
              <a:rPr lang="en-ZA" sz="1800" dirty="0">
                <a:solidFill>
                  <a:schemeClr val="accent6"/>
                </a:solidFill>
                <a:latin typeface="Courier New" panose="02070309020205020404" pitchFamily="49" charset="0"/>
                <a:ea typeface="Open Sans" panose="020B0606030504020204" pitchFamily="34" charset="0"/>
                <a:cs typeface="Courier New" panose="02070309020205020404" pitchFamily="49" charset="0"/>
              </a:rPr>
              <a:t>"container"</a:t>
            </a:r>
            <a:r>
              <a:rPr lang="en-ZA"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&gt;</a:t>
            </a:r>
          </a:p>
          <a:p>
            <a:pPr marL="0" indent="0">
              <a:buFont typeface="Arial" panose="020B0604020202020204" pitchFamily="34" charset="0"/>
              <a:buNone/>
            </a:pPr>
            <a:r>
              <a:rPr lang="en-ZA"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	</a:t>
            </a:r>
            <a:r>
              <a:rPr lang="en-ZA"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&lt;h1&gt; </a:t>
            </a:r>
            <a:r>
              <a:rPr lang="en-ZA" sz="1800" dirty="0">
                <a:solidFill>
                  <a:schemeClr val="tx1"/>
                </a:solidFill>
                <a:latin typeface="Courier New" panose="02070309020205020404" pitchFamily="49" charset="0"/>
                <a:ea typeface="Open Sans" panose="020B0606030504020204" pitchFamily="34" charset="0"/>
                <a:cs typeface="Courier New" panose="02070309020205020404" pitchFamily="49" charset="0"/>
              </a:rPr>
              <a:t>Hello there! </a:t>
            </a:r>
            <a:r>
              <a:rPr lang="en-ZA"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&lt;/h1&gt;</a:t>
            </a:r>
          </a:p>
          <a:p>
            <a:pPr marL="0" indent="0">
              <a:buFont typeface="Arial" panose="020B0604020202020204" pitchFamily="34" charset="0"/>
              <a:buNone/>
            </a:pPr>
            <a:r>
              <a:rPr lang="en-ZA" sz="1800" b="1" dirty="0">
                <a:solidFill>
                  <a:schemeClr val="tx1"/>
                </a:solidFill>
                <a:latin typeface="Courier New" panose="02070309020205020404" pitchFamily="49" charset="0"/>
                <a:ea typeface="Open Sans" panose="020B0606030504020204" pitchFamily="34" charset="0"/>
                <a:cs typeface="Courier New" panose="02070309020205020404" pitchFamily="49" charset="0"/>
              </a:rPr>
              <a:t>&lt;/div&gt;</a:t>
            </a:r>
          </a:p>
        </p:txBody>
      </p:sp>
    </p:spTree>
    <p:extLst>
      <p:ext uri="{BB962C8B-B14F-4D97-AF65-F5344CB8AC3E}">
        <p14:creationId xmlns:p14="http://schemas.microsoft.com/office/powerpoint/2010/main" val="422536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React Elements</a:t>
            </a:r>
            <a:endParaRPr lang="en-GB" dirty="0"/>
          </a:p>
        </p:txBody>
      </p:sp>
      <p:sp>
        <p:nvSpPr>
          <p:cNvPr id="5" name="Content Placeholder 4"/>
          <p:cNvSpPr>
            <a:spLocks noGrp="1"/>
          </p:cNvSpPr>
          <p:nvPr>
            <p:ph idx="1"/>
          </p:nvPr>
        </p:nvSpPr>
        <p:spPr>
          <a:xfrm>
            <a:off x="838200" y="1861619"/>
            <a:ext cx="10515600" cy="4351338"/>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4000" dirty="0"/>
          </a:p>
          <a:p>
            <a:pPr marL="0" indent="0">
              <a:buNone/>
            </a:pPr>
            <a:r>
              <a:rPr lang="en-GB" dirty="0"/>
              <a:t>This example does the same thing, but first defines </a:t>
            </a:r>
            <a:r>
              <a:rPr lang="en-GB" dirty="0" err="1"/>
              <a:t>GreetingBox</a:t>
            </a:r>
            <a:r>
              <a:rPr lang="en-GB" dirty="0"/>
              <a:t> as a </a:t>
            </a:r>
            <a:r>
              <a:rPr lang="en-GB" b="1" dirty="0"/>
              <a:t>component</a:t>
            </a:r>
            <a:r>
              <a:rPr lang="en-GB" dirty="0"/>
              <a:t> (we’ll deal with components in a while)</a:t>
            </a:r>
            <a:endParaRPr lang="en-GB" b="1" dirty="0"/>
          </a:p>
          <a:p>
            <a:endParaRPr lang="en-GB" dirty="0"/>
          </a:p>
          <a:p>
            <a:endParaRPr lang="en-GB" dirty="0"/>
          </a:p>
        </p:txBody>
      </p:sp>
      <p:sp>
        <p:nvSpPr>
          <p:cNvPr id="8" name="Content Placeholder 3"/>
          <p:cNvSpPr txBox="1">
            <a:spLocks/>
          </p:cNvSpPr>
          <p:nvPr/>
        </p:nvSpPr>
        <p:spPr>
          <a:xfrm>
            <a:off x="838200" y="1861619"/>
            <a:ext cx="10515600" cy="3112647"/>
          </a:xfrm>
          <a:prstGeom prst="rect">
            <a:avLst/>
          </a:prstGeom>
          <a:solidFill>
            <a:schemeClr val="bg1"/>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lumMod val="75000"/>
                  </a:schemeClr>
                </a:solidFill>
                <a:latin typeface="Roboto Condensed"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lumMod val="75000"/>
                  </a:schemeClr>
                </a:solidFill>
                <a:latin typeface="Roboto Condensed"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lumMod val="75000"/>
                  </a:schemeClr>
                </a:solidFill>
                <a:latin typeface="Roboto Condensed"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lumMod val="75000"/>
                  </a:schemeClr>
                </a:solidFill>
                <a:latin typeface="Roboto Condensed"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GreetingBox</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React.createClass</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displayName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render</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return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div</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className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container</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h1</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null</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Hello there</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a:p>
            <a:pPr marL="0" indent="0">
              <a:buNone/>
            </a:pP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p>
          <a:p>
            <a:pPr marL="0" indent="0">
              <a:buNone/>
            </a:pP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endPar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endParaRPr>
          </a:p>
          <a:p>
            <a:pPr marL="0" indent="0">
              <a:buNone/>
            </a:pPr>
            <a:r>
              <a:rPr lang="en-ZA" sz="1600" b="1"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const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 </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React.createElement</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r>
              <a:rPr lang="en-ZA" sz="1600" dirty="0" err="1">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GreetingBox</a:t>
            </a:r>
            <a:r>
              <a:rPr lang="en-ZA" sz="1600"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 null, null</a:t>
            </a:r>
            <a:r>
              <a:rPr lang="en-ZA" sz="1600" b="1" dirty="0">
                <a:solidFill>
                  <a:schemeClr val="accent1">
                    <a:lumMod val="40000"/>
                    <a:lumOff val="60000"/>
                  </a:schemeClr>
                </a:solidFill>
                <a:latin typeface="Courier New" panose="02070309020205020404" pitchFamily="49" charset="0"/>
                <a:ea typeface="Open Sans" panose="020B0606030504020204" pitchFamily="34" charset="0"/>
                <a:cs typeface="Courier New" panose="02070309020205020404" pitchFamily="49" charset="0"/>
              </a:rPr>
              <a:t>);</a:t>
            </a:r>
          </a:p>
        </p:txBody>
      </p:sp>
    </p:spTree>
    <p:extLst>
      <p:ext uri="{BB962C8B-B14F-4D97-AF65-F5344CB8AC3E}">
        <p14:creationId xmlns:p14="http://schemas.microsoft.com/office/powerpoint/2010/main" val="1138700942"/>
      </p:ext>
    </p:extLst>
  </p:cSld>
  <p:clrMapOvr>
    <a:masterClrMapping/>
  </p:clrMapOvr>
</p:sld>
</file>

<file path=ppt/theme/theme1.xml><?xml version="1.0" encoding="utf-8"?>
<a:theme xmlns:a="http://schemas.openxmlformats.org/drawingml/2006/main" name="Master">
  <a:themeElements>
    <a:clrScheme name="Custom 2">
      <a:dk1>
        <a:srgbClr val="FFFFFF"/>
      </a:dk1>
      <a:lt1>
        <a:srgbClr val="3F3F3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rator St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Template>
  <TotalTime>5922</TotalTime>
  <Words>3435</Words>
  <Application>Microsoft Office PowerPoint</Application>
  <PresentationFormat>Widescreen</PresentationFormat>
  <Paragraphs>630</Paragraphs>
  <Slides>50</Slides>
  <Notes>40</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Courier New</vt:lpstr>
      <vt:lpstr>Lato</vt:lpstr>
      <vt:lpstr>Lato Black</vt:lpstr>
      <vt:lpstr>Open Sans</vt:lpstr>
      <vt:lpstr>Roboto Condensed</vt:lpstr>
      <vt:lpstr>Wingdings</vt:lpstr>
      <vt:lpstr>Master</vt:lpstr>
      <vt:lpstr>ReactJS Part 1</vt:lpstr>
      <vt:lpstr>What is React?</vt:lpstr>
      <vt:lpstr>Why React?</vt:lpstr>
      <vt:lpstr>The Virtual DOM</vt:lpstr>
      <vt:lpstr>The Virtual DOM</vt:lpstr>
      <vt:lpstr>The Virtual DOM</vt:lpstr>
      <vt:lpstr>React Elements</vt:lpstr>
      <vt:lpstr>React Elements</vt:lpstr>
      <vt:lpstr>React Elements</vt:lpstr>
      <vt:lpstr>React Elements</vt:lpstr>
      <vt:lpstr>React Elements</vt:lpstr>
      <vt:lpstr>Including React (+ some issues)</vt:lpstr>
      <vt:lpstr>Including React (+ some issues)</vt:lpstr>
      <vt:lpstr>Including React (+ some issues)</vt:lpstr>
      <vt:lpstr>React Elements</vt:lpstr>
      <vt:lpstr>React Elements</vt:lpstr>
      <vt:lpstr>PowerPoint Presentation</vt:lpstr>
      <vt:lpstr>React Components</vt:lpstr>
      <vt:lpstr>PowerPoint Presentation</vt:lpstr>
      <vt:lpstr>React Components - example</vt:lpstr>
      <vt:lpstr>React Components - example</vt:lpstr>
      <vt:lpstr>React Components - example</vt:lpstr>
      <vt:lpstr>React Components - example</vt:lpstr>
      <vt:lpstr>React Components</vt:lpstr>
      <vt:lpstr>React Components</vt:lpstr>
      <vt:lpstr>React Components</vt:lpstr>
      <vt:lpstr>PowerPoint Presentation</vt:lpstr>
      <vt:lpstr>React Components</vt:lpstr>
      <vt:lpstr>React Components</vt:lpstr>
      <vt:lpstr>React Components</vt:lpstr>
      <vt:lpstr>React Components</vt:lpstr>
      <vt:lpstr>React Components</vt:lpstr>
      <vt:lpstr>React Components</vt:lpstr>
      <vt:lpstr>React Components</vt:lpstr>
      <vt:lpstr>Component properties</vt:lpstr>
      <vt:lpstr>PowerPoint Presentation</vt:lpstr>
      <vt:lpstr>PowerPoint Presentation</vt:lpstr>
      <vt:lpstr>Component properties</vt:lpstr>
      <vt:lpstr>Component properties</vt:lpstr>
      <vt:lpstr>Component properties</vt:lpstr>
      <vt:lpstr>PowerPoint Presentation</vt:lpstr>
      <vt:lpstr>Component properties</vt:lpstr>
      <vt:lpstr>Component properties</vt:lpstr>
      <vt:lpstr>Side note</vt:lpstr>
      <vt:lpstr>Component properties</vt:lpstr>
      <vt:lpstr>Component properties</vt:lpstr>
      <vt:lpstr>PowerPoint Presentation</vt:lpstr>
      <vt:lpstr>PowerPoint Presentation</vt:lpstr>
      <vt:lpstr>Next time</vt:lpstr>
      <vt:lpstr>References</vt:lpstr>
    </vt:vector>
  </TitlesOfParts>
  <Company>University of Pretoria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dc:creator>
  <cp:lastModifiedBy>Mr. IDV Bosman</cp:lastModifiedBy>
  <cp:revision>884</cp:revision>
  <dcterms:created xsi:type="dcterms:W3CDTF">2015-07-21T12:02:56Z</dcterms:created>
  <dcterms:modified xsi:type="dcterms:W3CDTF">2023-08-04T12:21:32Z</dcterms:modified>
</cp:coreProperties>
</file>