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8288000" cy="10287000"/>
  <p:notesSz cx="6858000" cy="9144000"/>
  <p:embeddedFontLst>
    <p:embeddedFont>
      <p:font typeface="Anonymous Pro Bold" panose="020B0604020202020204" charset="0"/>
      <p:regular r:id="rId25"/>
    </p:embeddedFont>
    <p:embeddedFont>
      <p:font typeface="Cousine" panose="020B0604020202020204" charset="0"/>
      <p:regular r:id="rId26"/>
    </p:embeddedFont>
    <p:embeddedFont>
      <p:font typeface="Cousine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E13B3-E86B-4E8B-A622-F62AD1A453B7}" type="datetimeFigureOut">
              <a:rPr lang="en-ZA" smtClean="0"/>
              <a:t>2025/05/27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AC780-567C-442B-9156-4A69AC31E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218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AC780-567C-442B-9156-4A69AC31E8BF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656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FCCB3-9426-C550-C24F-FC34345F3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A70CB-B9E1-977F-D71C-4ABFDACCC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1E286-1207-2540-B1D7-39F82E172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05E07-F673-60BE-9F65-A22880038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AC780-567C-442B-9156-4A69AC31E8BF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4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svg"/><Relationship Id="rId18" Type="http://schemas.openxmlformats.org/officeDocument/2006/relationships/image" Target="../media/image28.png"/><Relationship Id="rId3" Type="http://schemas.openxmlformats.org/officeDocument/2006/relationships/image" Target="../media/image2.svg"/><Relationship Id="rId21" Type="http://schemas.openxmlformats.org/officeDocument/2006/relationships/image" Target="../media/image31.svg"/><Relationship Id="rId7" Type="http://schemas.openxmlformats.org/officeDocument/2006/relationships/image" Target="../media/image6.svg"/><Relationship Id="rId12" Type="http://schemas.openxmlformats.org/officeDocument/2006/relationships/image" Target="../media/image26.pn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21" Type="http://schemas.openxmlformats.org/officeDocument/2006/relationships/image" Target="../media/image36.svg"/><Relationship Id="rId7" Type="http://schemas.openxmlformats.org/officeDocument/2006/relationships/image" Target="../media/image6.svg"/><Relationship Id="rId12" Type="http://schemas.openxmlformats.org/officeDocument/2006/relationships/image" Target="../media/image26.png"/><Relationship Id="rId17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18" Type="http://schemas.openxmlformats.org/officeDocument/2006/relationships/image" Target="../media/image4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17" Type="http://schemas.openxmlformats.org/officeDocument/2006/relationships/image" Target="../media/image42.sv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40.svg"/><Relationship Id="rId10" Type="http://schemas.openxmlformats.org/officeDocument/2006/relationships/image" Target="../media/image13.png"/><Relationship Id="rId19" Type="http://schemas.openxmlformats.org/officeDocument/2006/relationships/image" Target="../media/image4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4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4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4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4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4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4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9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35508" y="9193555"/>
            <a:ext cx="1271608" cy="652980"/>
            <a:chOff x="0" y="0"/>
            <a:chExt cx="334909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4" name="Freeform 24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5" name="TextBox 25"/>
          <p:cNvSpPr txBox="1"/>
          <p:nvPr/>
        </p:nvSpPr>
        <p:spPr>
          <a:xfrm>
            <a:off x="1688263" y="4200563"/>
            <a:ext cx="14911475" cy="2631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12"/>
              </a:lnSpc>
            </a:pPr>
            <a:r>
              <a:rPr lang="en-US" sz="19712" b="1" spc="-670">
                <a:solidFill>
                  <a:srgbClr val="0057CC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COMPAREIT</a:t>
            </a:r>
          </a:p>
        </p:txBody>
      </p:sp>
      <p:sp>
        <p:nvSpPr>
          <p:cNvPr id="26" name="Freeform 26"/>
          <p:cNvSpPr/>
          <p:nvPr/>
        </p:nvSpPr>
        <p:spPr>
          <a:xfrm>
            <a:off x="14227883" y="5926714"/>
            <a:ext cx="765682" cy="1303792"/>
          </a:xfrm>
          <a:custGeom>
            <a:avLst/>
            <a:gdLst/>
            <a:ahLst/>
            <a:cxnLst/>
            <a:rect l="l" t="t" r="r" b="b"/>
            <a:pathLst>
              <a:path w="765682" h="1303792">
                <a:moveTo>
                  <a:pt x="0" y="0"/>
                </a:moveTo>
                <a:lnTo>
                  <a:pt x="765682" y="0"/>
                </a:lnTo>
                <a:lnTo>
                  <a:pt x="765682" y="1303792"/>
                </a:lnTo>
                <a:lnTo>
                  <a:pt x="0" y="1303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7" name="Freeform 27"/>
          <p:cNvSpPr/>
          <p:nvPr/>
        </p:nvSpPr>
        <p:spPr>
          <a:xfrm>
            <a:off x="8082106" y="6937037"/>
            <a:ext cx="2123787" cy="586938"/>
          </a:xfrm>
          <a:custGeom>
            <a:avLst/>
            <a:gdLst/>
            <a:ahLst/>
            <a:cxnLst/>
            <a:rect l="l" t="t" r="r" b="b"/>
            <a:pathLst>
              <a:path w="2123787" h="586938">
                <a:moveTo>
                  <a:pt x="0" y="0"/>
                </a:moveTo>
                <a:lnTo>
                  <a:pt x="2123788" y="0"/>
                </a:lnTo>
                <a:lnTo>
                  <a:pt x="2123788" y="586938"/>
                </a:lnTo>
                <a:lnTo>
                  <a:pt x="0" y="5869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TextBox 28"/>
          <p:cNvSpPr txBox="1"/>
          <p:nvPr/>
        </p:nvSpPr>
        <p:spPr>
          <a:xfrm>
            <a:off x="6352676" y="3606893"/>
            <a:ext cx="5582648" cy="52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818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Introduction to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b="1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Home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Content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5482267" y="241546"/>
            <a:ext cx="7063645" cy="9604990"/>
          </a:xfrm>
          <a:custGeom>
            <a:avLst/>
            <a:gdLst/>
            <a:ahLst/>
            <a:cxnLst/>
            <a:rect l="l" t="t" r="r" b="b"/>
            <a:pathLst>
              <a:path w="7063645" h="9604990">
                <a:moveTo>
                  <a:pt x="0" y="0"/>
                </a:moveTo>
                <a:lnTo>
                  <a:pt x="7063644" y="0"/>
                </a:lnTo>
                <a:lnTo>
                  <a:pt x="7063644" y="9604989"/>
                </a:lnTo>
                <a:lnTo>
                  <a:pt x="0" y="9604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81" b="-1881"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7509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2" name="Freeform 22"/>
          <p:cNvSpPr/>
          <p:nvPr/>
        </p:nvSpPr>
        <p:spPr>
          <a:xfrm>
            <a:off x="9703496" y="3343236"/>
            <a:ext cx="5798369" cy="3088949"/>
          </a:xfrm>
          <a:custGeom>
            <a:avLst/>
            <a:gdLst/>
            <a:ahLst/>
            <a:cxnLst/>
            <a:rect l="l" t="t" r="r" b="b"/>
            <a:pathLst>
              <a:path w="5798369" h="3088949">
                <a:moveTo>
                  <a:pt x="0" y="0"/>
                </a:moveTo>
                <a:lnTo>
                  <a:pt x="5798370" y="0"/>
                </a:lnTo>
                <a:lnTo>
                  <a:pt x="5798370" y="3088949"/>
                </a:lnTo>
                <a:lnTo>
                  <a:pt x="0" y="30889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6661786" y="9193555"/>
            <a:ext cx="1271608" cy="652980"/>
            <a:chOff x="0" y="0"/>
            <a:chExt cx="334909" cy="17197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2900434" y="5099377"/>
            <a:ext cx="2986282" cy="2986282"/>
          </a:xfrm>
          <a:custGeom>
            <a:avLst/>
            <a:gdLst/>
            <a:ahLst/>
            <a:cxnLst/>
            <a:rect l="l" t="t" r="r" b="b"/>
            <a:pathLst>
              <a:path w="2986282" h="2986282">
                <a:moveTo>
                  <a:pt x="0" y="0"/>
                </a:moveTo>
                <a:lnTo>
                  <a:pt x="2986282" y="0"/>
                </a:lnTo>
                <a:lnTo>
                  <a:pt x="2986282" y="2986282"/>
                </a:lnTo>
                <a:lnTo>
                  <a:pt x="0" y="29862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7" name="Freeform 27"/>
          <p:cNvSpPr/>
          <p:nvPr/>
        </p:nvSpPr>
        <p:spPr>
          <a:xfrm>
            <a:off x="9193736" y="3265263"/>
            <a:ext cx="1019520" cy="989861"/>
          </a:xfrm>
          <a:custGeom>
            <a:avLst/>
            <a:gdLst/>
            <a:ahLst/>
            <a:cxnLst/>
            <a:rect l="l" t="t" r="r" b="b"/>
            <a:pathLst>
              <a:path w="1019520" h="989861">
                <a:moveTo>
                  <a:pt x="0" y="0"/>
                </a:moveTo>
                <a:lnTo>
                  <a:pt x="1019520" y="0"/>
                </a:lnTo>
                <a:lnTo>
                  <a:pt x="1019520" y="989861"/>
                </a:lnTo>
                <a:lnTo>
                  <a:pt x="0" y="9898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5281090" y="3343236"/>
            <a:ext cx="2986282" cy="2986282"/>
          </a:xfrm>
          <a:custGeom>
            <a:avLst/>
            <a:gdLst/>
            <a:ahLst/>
            <a:cxnLst/>
            <a:rect l="l" t="t" r="r" b="b"/>
            <a:pathLst>
              <a:path w="2986282" h="2986282">
                <a:moveTo>
                  <a:pt x="0" y="0"/>
                </a:moveTo>
                <a:lnTo>
                  <a:pt x="2986281" y="0"/>
                </a:lnTo>
                <a:lnTo>
                  <a:pt x="2986281" y="2986282"/>
                </a:lnTo>
                <a:lnTo>
                  <a:pt x="0" y="29862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Freeform 29"/>
          <p:cNvSpPr/>
          <p:nvPr/>
        </p:nvSpPr>
        <p:spPr>
          <a:xfrm>
            <a:off x="6133677" y="6015228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4" y="0"/>
                </a:lnTo>
                <a:lnTo>
                  <a:pt x="640554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0" name="Freeform 30"/>
          <p:cNvSpPr/>
          <p:nvPr/>
        </p:nvSpPr>
        <p:spPr>
          <a:xfrm>
            <a:off x="6041237" y="4275304"/>
            <a:ext cx="1465987" cy="1122147"/>
          </a:xfrm>
          <a:custGeom>
            <a:avLst/>
            <a:gdLst/>
            <a:ahLst/>
            <a:cxnLst/>
            <a:rect l="l" t="t" r="r" b="b"/>
            <a:pathLst>
              <a:path w="1465987" h="1122147">
                <a:moveTo>
                  <a:pt x="0" y="0"/>
                </a:moveTo>
                <a:lnTo>
                  <a:pt x="1465987" y="0"/>
                </a:lnTo>
                <a:lnTo>
                  <a:pt x="1465987" y="1122146"/>
                </a:lnTo>
                <a:lnTo>
                  <a:pt x="0" y="11221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1" name="Freeform 31"/>
          <p:cNvSpPr/>
          <p:nvPr/>
        </p:nvSpPr>
        <p:spPr>
          <a:xfrm>
            <a:off x="3654862" y="5906745"/>
            <a:ext cx="1477427" cy="1556676"/>
          </a:xfrm>
          <a:custGeom>
            <a:avLst/>
            <a:gdLst/>
            <a:ahLst/>
            <a:cxnLst/>
            <a:rect l="l" t="t" r="r" b="b"/>
            <a:pathLst>
              <a:path w="1477427" h="1556676">
                <a:moveTo>
                  <a:pt x="0" y="0"/>
                </a:moveTo>
                <a:lnTo>
                  <a:pt x="1477427" y="0"/>
                </a:lnTo>
                <a:lnTo>
                  <a:pt x="1477427" y="1556677"/>
                </a:lnTo>
                <a:lnTo>
                  <a:pt x="0" y="155667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2" name="TextBox 32"/>
          <p:cNvSpPr txBox="1"/>
          <p:nvPr/>
        </p:nvSpPr>
        <p:spPr>
          <a:xfrm>
            <a:off x="9971011" y="4455149"/>
            <a:ext cx="5263340" cy="1394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6127" b="1" spc="-208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RELATIONAL</a:t>
            </a:r>
          </a:p>
          <a:p>
            <a:pPr algn="ctr">
              <a:lnSpc>
                <a:spcPts val="5208"/>
              </a:lnSpc>
            </a:pPr>
            <a:r>
              <a:rPr lang="en-US" sz="6127" b="1" spc="-208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SCHEMA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155770" y="1585058"/>
            <a:ext cx="4815240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Relational Schema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2363661" y="323909"/>
            <a:ext cx="13819616" cy="9639182"/>
          </a:xfrm>
          <a:custGeom>
            <a:avLst/>
            <a:gdLst/>
            <a:ahLst/>
            <a:cxnLst/>
            <a:rect l="l" t="t" r="r" b="b"/>
            <a:pathLst>
              <a:path w="13819616" h="9639182">
                <a:moveTo>
                  <a:pt x="0" y="0"/>
                </a:moveTo>
                <a:lnTo>
                  <a:pt x="13819616" y="0"/>
                </a:lnTo>
                <a:lnTo>
                  <a:pt x="13819616" y="9639182"/>
                </a:lnTo>
                <a:lnTo>
                  <a:pt x="0" y="9639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2" name="Freeform 22"/>
          <p:cNvSpPr/>
          <p:nvPr/>
        </p:nvSpPr>
        <p:spPr>
          <a:xfrm>
            <a:off x="3510929" y="3200357"/>
            <a:ext cx="5798369" cy="3088949"/>
          </a:xfrm>
          <a:custGeom>
            <a:avLst/>
            <a:gdLst/>
            <a:ahLst/>
            <a:cxnLst/>
            <a:rect l="l" t="t" r="r" b="b"/>
            <a:pathLst>
              <a:path w="5798369" h="3088949">
                <a:moveTo>
                  <a:pt x="0" y="0"/>
                </a:moveTo>
                <a:lnTo>
                  <a:pt x="5798370" y="0"/>
                </a:lnTo>
                <a:lnTo>
                  <a:pt x="5798370" y="3088950"/>
                </a:lnTo>
                <a:lnTo>
                  <a:pt x="0" y="30889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5538489" y="9193555"/>
            <a:ext cx="1271608" cy="652980"/>
            <a:chOff x="0" y="0"/>
            <a:chExt cx="334909" cy="17197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0520691" y="3200357"/>
            <a:ext cx="2986282" cy="2986282"/>
          </a:xfrm>
          <a:custGeom>
            <a:avLst/>
            <a:gdLst/>
            <a:ahLst/>
            <a:cxnLst/>
            <a:rect l="l" t="t" r="r" b="b"/>
            <a:pathLst>
              <a:path w="2986282" h="2986282">
                <a:moveTo>
                  <a:pt x="0" y="0"/>
                </a:moveTo>
                <a:lnTo>
                  <a:pt x="2986282" y="0"/>
                </a:lnTo>
                <a:lnTo>
                  <a:pt x="2986282" y="2986282"/>
                </a:lnTo>
                <a:lnTo>
                  <a:pt x="0" y="29862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7" name="Freeform 27"/>
          <p:cNvSpPr/>
          <p:nvPr/>
        </p:nvSpPr>
        <p:spPr>
          <a:xfrm>
            <a:off x="3306936" y="3076134"/>
            <a:ext cx="1019520" cy="989861"/>
          </a:xfrm>
          <a:custGeom>
            <a:avLst/>
            <a:gdLst/>
            <a:ahLst/>
            <a:cxnLst/>
            <a:rect l="l" t="t" r="r" b="b"/>
            <a:pathLst>
              <a:path w="1019520" h="989861">
                <a:moveTo>
                  <a:pt x="0" y="0"/>
                </a:moveTo>
                <a:lnTo>
                  <a:pt x="1019520" y="0"/>
                </a:lnTo>
                <a:lnTo>
                  <a:pt x="1019520" y="989861"/>
                </a:lnTo>
                <a:lnTo>
                  <a:pt x="0" y="9898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10913379" y="4061237"/>
            <a:ext cx="2200907" cy="1264521"/>
          </a:xfrm>
          <a:custGeom>
            <a:avLst/>
            <a:gdLst/>
            <a:ahLst/>
            <a:cxnLst/>
            <a:rect l="l" t="t" r="r" b="b"/>
            <a:pathLst>
              <a:path w="2200907" h="1264521">
                <a:moveTo>
                  <a:pt x="0" y="0"/>
                </a:moveTo>
                <a:lnTo>
                  <a:pt x="2200907" y="0"/>
                </a:lnTo>
                <a:lnTo>
                  <a:pt x="2200907" y="1264522"/>
                </a:lnTo>
                <a:lnTo>
                  <a:pt x="0" y="12645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Freeform 29"/>
          <p:cNvSpPr/>
          <p:nvPr/>
        </p:nvSpPr>
        <p:spPr>
          <a:xfrm>
            <a:off x="12013832" y="5356615"/>
            <a:ext cx="2986282" cy="2986282"/>
          </a:xfrm>
          <a:custGeom>
            <a:avLst/>
            <a:gdLst/>
            <a:ahLst/>
            <a:cxnLst/>
            <a:rect l="l" t="t" r="r" b="b"/>
            <a:pathLst>
              <a:path w="2986282" h="2986282">
                <a:moveTo>
                  <a:pt x="0" y="0"/>
                </a:moveTo>
                <a:lnTo>
                  <a:pt x="2986282" y="0"/>
                </a:lnTo>
                <a:lnTo>
                  <a:pt x="2986282" y="2986282"/>
                </a:lnTo>
                <a:lnTo>
                  <a:pt x="0" y="29862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0" name="Freeform 30"/>
          <p:cNvSpPr/>
          <p:nvPr/>
        </p:nvSpPr>
        <p:spPr>
          <a:xfrm>
            <a:off x="11143329" y="5743944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1" name="Freeform 31"/>
          <p:cNvSpPr/>
          <p:nvPr/>
        </p:nvSpPr>
        <p:spPr>
          <a:xfrm>
            <a:off x="12736203" y="5870718"/>
            <a:ext cx="1541540" cy="1958076"/>
          </a:xfrm>
          <a:custGeom>
            <a:avLst/>
            <a:gdLst/>
            <a:ahLst/>
            <a:cxnLst/>
            <a:rect l="l" t="t" r="r" b="b"/>
            <a:pathLst>
              <a:path w="1541540" h="1958076">
                <a:moveTo>
                  <a:pt x="0" y="0"/>
                </a:moveTo>
                <a:lnTo>
                  <a:pt x="1541540" y="0"/>
                </a:lnTo>
                <a:lnTo>
                  <a:pt x="1541540" y="1958076"/>
                </a:lnTo>
                <a:lnTo>
                  <a:pt x="0" y="195807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2" name="TextBox 32"/>
          <p:cNvSpPr txBox="1"/>
          <p:nvPr/>
        </p:nvSpPr>
        <p:spPr>
          <a:xfrm>
            <a:off x="3778444" y="4478233"/>
            <a:ext cx="5263340" cy="73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6127" b="1" spc="-208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OPTIMIZATION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155770" y="1585058"/>
            <a:ext cx="3604206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Optimisation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2" name="Group 22"/>
          <p:cNvGrpSpPr/>
          <p:nvPr/>
        </p:nvGrpSpPr>
        <p:grpSpPr>
          <a:xfrm>
            <a:off x="11021842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5120758" y="6106901"/>
            <a:ext cx="8046484" cy="1740967"/>
          </a:xfrm>
          <a:custGeom>
            <a:avLst/>
            <a:gdLst/>
            <a:ahLst/>
            <a:cxnLst/>
            <a:rect l="l" t="t" r="r" b="b"/>
            <a:pathLst>
              <a:path w="8046484" h="1740967">
                <a:moveTo>
                  <a:pt x="0" y="0"/>
                </a:moveTo>
                <a:lnTo>
                  <a:pt x="8046484" y="0"/>
                </a:lnTo>
                <a:lnTo>
                  <a:pt x="8046484" y="1740967"/>
                </a:lnTo>
                <a:lnTo>
                  <a:pt x="0" y="17409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ZA" dirty="0"/>
          </a:p>
        </p:txBody>
      </p:sp>
      <p:sp>
        <p:nvSpPr>
          <p:cNvPr id="26" name="TextBox 26"/>
          <p:cNvSpPr txBox="1"/>
          <p:nvPr/>
        </p:nvSpPr>
        <p:spPr>
          <a:xfrm>
            <a:off x="5268827" y="6712557"/>
            <a:ext cx="7750347" cy="646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8"/>
              </a:lnSpc>
            </a:pPr>
            <a:r>
              <a:rPr lang="en-US" sz="5916" b="1" spc="-201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UNOPTIMISED QUERY</a:t>
            </a:r>
          </a:p>
        </p:txBody>
      </p:sp>
      <p:sp>
        <p:nvSpPr>
          <p:cNvPr id="27" name="Freeform 27"/>
          <p:cNvSpPr/>
          <p:nvPr/>
        </p:nvSpPr>
        <p:spPr>
          <a:xfrm>
            <a:off x="4595051" y="5888569"/>
            <a:ext cx="1121439" cy="1088815"/>
          </a:xfrm>
          <a:custGeom>
            <a:avLst/>
            <a:gdLst/>
            <a:ahLst/>
            <a:cxnLst/>
            <a:rect l="l" t="t" r="r" b="b"/>
            <a:pathLst>
              <a:path w="1121439" h="1088815">
                <a:moveTo>
                  <a:pt x="0" y="0"/>
                </a:moveTo>
                <a:lnTo>
                  <a:pt x="1121439" y="0"/>
                </a:lnTo>
                <a:lnTo>
                  <a:pt x="1121439" y="1088815"/>
                </a:lnTo>
                <a:lnTo>
                  <a:pt x="0" y="10888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12846965" y="588856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4" y="0"/>
                </a:lnTo>
                <a:lnTo>
                  <a:pt x="640554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TextBox 29"/>
          <p:cNvSpPr txBox="1"/>
          <p:nvPr/>
        </p:nvSpPr>
        <p:spPr>
          <a:xfrm>
            <a:off x="5341561" y="2982814"/>
            <a:ext cx="7677612" cy="3091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SELECT P.`</a:t>
            </a:r>
            <a:r>
              <a:rPr lang="en-US" sz="2187" b="1" dirty="0" err="1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ProductID</a:t>
            </a: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`,</a:t>
            </a:r>
            <a:r>
              <a:rPr lang="en-US" sz="2187" b="1" dirty="0" err="1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P.`Name`,P.`Description</a:t>
            </a: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`,</a:t>
            </a:r>
          </a:p>
          <a:p>
            <a:pPr algn="l">
              <a:lnSpc>
                <a:spcPts val="2734"/>
              </a:lnSpc>
            </a:pP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 P.`Specifications`,</a:t>
            </a:r>
            <a:r>
              <a:rPr lang="en-US" sz="2187" b="1" dirty="0" err="1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B.Name</a:t>
            </a: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 AS </a:t>
            </a:r>
            <a:r>
              <a:rPr lang="en-US" sz="2187" b="1" dirty="0" err="1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Brand,C.Name</a:t>
            </a: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 AS Category</a:t>
            </a:r>
          </a:p>
          <a:p>
            <a:pPr algn="l">
              <a:lnSpc>
                <a:spcPts val="2734"/>
              </a:lnSpc>
            </a:pP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 FROM Category AS C JOIN( Product AS P JOIN Brand AS B ON </a:t>
            </a:r>
          </a:p>
          <a:p>
            <a:pPr algn="l">
              <a:lnSpc>
                <a:spcPts val="2734"/>
              </a:lnSpc>
            </a:pP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 </a:t>
            </a:r>
            <a:r>
              <a:rPr lang="en-US" sz="2187" b="1" dirty="0" err="1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P.BrandID</a:t>
            </a: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=</a:t>
            </a:r>
            <a:r>
              <a:rPr lang="en-US" sz="2187" b="1" dirty="0" err="1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B.BrandID</a:t>
            </a: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) ON </a:t>
            </a:r>
            <a:r>
              <a:rPr lang="en-US" sz="2187" b="1" dirty="0" err="1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C.CategoryID</a:t>
            </a: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=</a:t>
            </a:r>
            <a:r>
              <a:rPr lang="en-US" sz="2187" b="1" dirty="0" err="1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P.CategoryID</a:t>
            </a:r>
            <a:endParaRPr lang="en-US" sz="2187" b="1" dirty="0">
              <a:solidFill>
                <a:srgbClr val="000000"/>
              </a:solidFill>
              <a:latin typeface="Cousine Bold"/>
              <a:ea typeface="Cousine Bold"/>
              <a:cs typeface="Cousine Bold"/>
              <a:sym typeface="Cousine Bold"/>
            </a:endParaRPr>
          </a:p>
          <a:p>
            <a:pPr algn="l">
              <a:lnSpc>
                <a:spcPts val="2734"/>
              </a:lnSpc>
            </a:pP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 WHERE `P`.`</a:t>
            </a:r>
            <a:r>
              <a:rPr lang="en-US" sz="2187" b="1" dirty="0" err="1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ProductID</a:t>
            </a:r>
            <a:r>
              <a:rPr lang="en-US" sz="2187" b="1" dirty="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`=?</a:t>
            </a:r>
          </a:p>
          <a:p>
            <a:pPr algn="l">
              <a:lnSpc>
                <a:spcPts val="2734"/>
              </a:lnSpc>
            </a:pPr>
            <a:endParaRPr lang="en-US" sz="2187" b="1" dirty="0">
              <a:solidFill>
                <a:srgbClr val="000000"/>
              </a:solidFill>
              <a:latin typeface="Cousine Bold"/>
              <a:ea typeface="Cousine Bold"/>
              <a:cs typeface="Cousine Bold"/>
              <a:sym typeface="Cousine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155770" y="1585058"/>
            <a:ext cx="4024597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 dirty="0" err="1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optimisation</a:t>
            </a:r>
            <a:endParaRPr lang="en-US" sz="2968" spc="222" dirty="0">
              <a:solidFill>
                <a:srgbClr val="0000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E899E-3CBA-96A5-4AB4-4E0308916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8CC5697-D68E-D91D-5709-C20FA29C996C}"/>
              </a:ext>
            </a:extLst>
          </p:cNvPr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EBCFDC0-9206-80AE-4941-FFD8A946D7FD}"/>
                </a:ext>
              </a:extLst>
            </p:cNvPr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D08641F-AE78-898D-493D-8266398C6EA7}"/>
                </a:ext>
              </a:extLst>
            </p:cNvPr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8CF5614-1AF7-2DA6-2522-1237A9F02189}"/>
              </a:ext>
            </a:extLst>
          </p:cNvPr>
          <p:cNvGrpSpPr/>
          <p:nvPr/>
        </p:nvGrpSpPr>
        <p:grpSpPr>
          <a:xfrm>
            <a:off x="408934" y="2120787"/>
            <a:ext cx="17470132" cy="7725749"/>
            <a:chOff x="0" y="-47625"/>
            <a:chExt cx="4601187" cy="203476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E0E7CE5-37BB-088E-D46C-6D8CDD44F4BD}"/>
                </a:ext>
              </a:extLst>
            </p:cNvPr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AB963D8-9695-07C9-A503-3AE0B272F997}"/>
                </a:ext>
              </a:extLst>
            </p:cNvPr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536B91F2-7550-7979-4A23-AD0353686A95}"/>
              </a:ext>
            </a:extLst>
          </p:cNvPr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464161C-C699-06F3-138E-3D0D6E9F13C5}"/>
              </a:ext>
            </a:extLst>
          </p:cNvPr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00B59A5-CCA6-E747-CDE7-C11A51664BCB}"/>
              </a:ext>
            </a:extLst>
          </p:cNvPr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79851EE-1A68-F657-0017-9441339DDCFB}"/>
              </a:ext>
            </a:extLst>
          </p:cNvPr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DD9A1A2-A0F1-5614-E75F-13C3F768CAE0}"/>
                </a:ext>
              </a:extLst>
            </p:cNvPr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8E68014-64F6-19B2-573E-93E60809A2AA}"/>
                </a:ext>
              </a:extLst>
            </p:cNvPr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828433F-BFA8-BDB7-6535-78B03D3D1F08}"/>
              </a:ext>
            </a:extLst>
          </p:cNvPr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05C1C96-982B-88F9-DBAA-B6606CB79065}"/>
                </a:ext>
              </a:extLst>
            </p:cNvPr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D9E4A9BA-29ED-93D2-44CA-CD2A34848A8A}"/>
                </a:ext>
              </a:extLst>
            </p:cNvPr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74729DA-C162-6F64-EDC5-34945B073B4D}"/>
              </a:ext>
            </a:extLst>
          </p:cNvPr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6FB2B4-1C9A-0E7C-E06E-C8423CC59831}"/>
                </a:ext>
              </a:extLst>
            </p:cNvPr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2B0CC097-B58C-3D14-E4A3-13B0E0CF4B06}"/>
                </a:ext>
              </a:extLst>
            </p:cNvPr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>
            <a:extLst>
              <a:ext uri="{FF2B5EF4-FFF2-40B4-BE49-F238E27FC236}">
                <a16:creationId xmlns:a16="http://schemas.microsoft.com/office/drawing/2014/main" id="{F2A8F83E-53A1-D459-2B70-4E0057B6E488}"/>
              </a:ext>
            </a:extLst>
          </p:cNvPr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3BA160C0-EA42-9581-25A4-041B45F1AA0C}"/>
              </a:ext>
            </a:extLst>
          </p:cNvPr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E90BA862-5A7F-2B77-326F-4EF6B24F3CA9}"/>
              </a:ext>
            </a:extLst>
          </p:cNvPr>
          <p:cNvGrpSpPr/>
          <p:nvPr/>
        </p:nvGrpSpPr>
        <p:grpSpPr>
          <a:xfrm>
            <a:off x="11021842" y="9193555"/>
            <a:ext cx="1271608" cy="652980"/>
            <a:chOff x="0" y="0"/>
            <a:chExt cx="334909" cy="171978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CF60A88-E928-4A00-F157-218219A8BD85}"/>
                </a:ext>
              </a:extLst>
            </p:cNvPr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8FFAA18E-3C25-CB1E-2ACF-03C6B7021787}"/>
                </a:ext>
              </a:extLst>
            </p:cNvPr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>
            <a:extLst>
              <a:ext uri="{FF2B5EF4-FFF2-40B4-BE49-F238E27FC236}">
                <a16:creationId xmlns:a16="http://schemas.microsoft.com/office/drawing/2014/main" id="{C032E879-45DF-82D1-06D0-4AD0D2567F6C}"/>
              </a:ext>
            </a:extLst>
          </p:cNvPr>
          <p:cNvSpPr/>
          <p:nvPr/>
        </p:nvSpPr>
        <p:spPr>
          <a:xfrm>
            <a:off x="5120758" y="6106901"/>
            <a:ext cx="8046484" cy="1740967"/>
          </a:xfrm>
          <a:custGeom>
            <a:avLst/>
            <a:gdLst/>
            <a:ahLst/>
            <a:cxnLst/>
            <a:rect l="l" t="t" r="r" b="b"/>
            <a:pathLst>
              <a:path w="8046484" h="1740967">
                <a:moveTo>
                  <a:pt x="0" y="0"/>
                </a:moveTo>
                <a:lnTo>
                  <a:pt x="8046484" y="0"/>
                </a:lnTo>
                <a:lnTo>
                  <a:pt x="8046484" y="1740967"/>
                </a:lnTo>
                <a:lnTo>
                  <a:pt x="0" y="17409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ZA" dirty="0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8947C5AA-EAB4-9714-6411-F6E33849C687}"/>
              </a:ext>
            </a:extLst>
          </p:cNvPr>
          <p:cNvSpPr txBox="1"/>
          <p:nvPr/>
        </p:nvSpPr>
        <p:spPr>
          <a:xfrm>
            <a:off x="5268827" y="6712557"/>
            <a:ext cx="7750347" cy="646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8"/>
              </a:lnSpc>
            </a:pPr>
            <a:r>
              <a:rPr lang="en-US" sz="5916" b="1" spc="-201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OPTIMISED QUERY</a:t>
            </a:r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0E852AAF-E223-ED0B-0E4C-0F06613783EC}"/>
              </a:ext>
            </a:extLst>
          </p:cNvPr>
          <p:cNvSpPr/>
          <p:nvPr/>
        </p:nvSpPr>
        <p:spPr>
          <a:xfrm>
            <a:off x="4595051" y="5888569"/>
            <a:ext cx="1121439" cy="1088815"/>
          </a:xfrm>
          <a:custGeom>
            <a:avLst/>
            <a:gdLst/>
            <a:ahLst/>
            <a:cxnLst/>
            <a:rect l="l" t="t" r="r" b="b"/>
            <a:pathLst>
              <a:path w="1121439" h="1088815">
                <a:moveTo>
                  <a:pt x="0" y="0"/>
                </a:moveTo>
                <a:lnTo>
                  <a:pt x="1121439" y="0"/>
                </a:lnTo>
                <a:lnTo>
                  <a:pt x="1121439" y="1088815"/>
                </a:lnTo>
                <a:lnTo>
                  <a:pt x="0" y="10888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C04C9989-7E82-116B-F7EF-8D3CB378AA40}"/>
              </a:ext>
            </a:extLst>
          </p:cNvPr>
          <p:cNvSpPr/>
          <p:nvPr/>
        </p:nvSpPr>
        <p:spPr>
          <a:xfrm>
            <a:off x="12846965" y="588856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4" y="0"/>
                </a:lnTo>
                <a:lnTo>
                  <a:pt x="640554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9AB11FB9-D3D4-2AB0-FDBE-83D6E7A2BC7D}"/>
              </a:ext>
            </a:extLst>
          </p:cNvPr>
          <p:cNvSpPr txBox="1"/>
          <p:nvPr/>
        </p:nvSpPr>
        <p:spPr>
          <a:xfrm>
            <a:off x="5341561" y="2982814"/>
            <a:ext cx="7677612" cy="271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Cousine Bold" panose="020B0604020202020204" charset="0"/>
                <a:ea typeface="Aptos" panose="020B0004020202020204" pitchFamily="34" charset="0"/>
                <a:cs typeface="Cousine Bold" panose="020B0604020202020204" charset="0"/>
              </a:rPr>
              <a:t>SELECT ROUND(AVG(`Rating`), 1) AS Star FROM Review WHERE `</a:t>
            </a:r>
            <a:r>
              <a:rPr lang="en-GB" sz="3200" kern="100" dirty="0" err="1">
                <a:effectLst/>
                <a:latin typeface="Cousine Bold" panose="020B0604020202020204" charset="0"/>
                <a:ea typeface="Aptos" panose="020B0004020202020204" pitchFamily="34" charset="0"/>
                <a:cs typeface="Cousine Bold" panose="020B0604020202020204" charset="0"/>
              </a:rPr>
              <a:t>Retailer_ID</a:t>
            </a:r>
            <a:r>
              <a:rPr lang="en-GB" sz="3200" kern="100" dirty="0">
                <a:effectLst/>
                <a:latin typeface="Cousine Bold" panose="020B0604020202020204" charset="0"/>
                <a:ea typeface="Aptos" panose="020B0004020202020204" pitchFamily="34" charset="0"/>
                <a:cs typeface="Cousine Bold" panose="020B0604020202020204" charset="0"/>
              </a:rPr>
              <a:t>` = ? AND `</a:t>
            </a:r>
            <a:r>
              <a:rPr lang="en-GB" sz="3200" kern="100" dirty="0" err="1">
                <a:effectLst/>
                <a:latin typeface="Cousine Bold" panose="020B0604020202020204" charset="0"/>
                <a:ea typeface="Aptos" panose="020B0004020202020204" pitchFamily="34" charset="0"/>
                <a:cs typeface="Cousine Bold" panose="020B0604020202020204" charset="0"/>
              </a:rPr>
              <a:t>Product_ID</a:t>
            </a:r>
            <a:r>
              <a:rPr lang="en-GB" sz="3200" kern="100" dirty="0">
                <a:effectLst/>
                <a:latin typeface="Cousine Bold" panose="020B0604020202020204" charset="0"/>
                <a:ea typeface="Aptos" panose="020B0004020202020204" pitchFamily="34" charset="0"/>
                <a:cs typeface="Cousine Bold" panose="020B0604020202020204" charset="0"/>
              </a:rPr>
              <a:t>` = ?</a:t>
            </a:r>
          </a:p>
          <a:p>
            <a:pPr algn="l">
              <a:lnSpc>
                <a:spcPts val="2734"/>
              </a:lnSpc>
            </a:pPr>
            <a:endParaRPr lang="en-US" sz="2187" b="1" dirty="0">
              <a:solidFill>
                <a:srgbClr val="000000"/>
              </a:solidFill>
              <a:latin typeface="Cousine Bold"/>
              <a:ea typeface="Cousine Bold"/>
              <a:cs typeface="Cousine Bold"/>
              <a:sym typeface="Cousine Bold"/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EE2B93E9-D268-B9FD-6701-1367EB2D8645}"/>
              </a:ext>
            </a:extLst>
          </p:cNvPr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C576B39D-CDB0-C1E4-BD45-231D5681F8F8}"/>
              </a:ext>
            </a:extLst>
          </p:cNvPr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71DB9429-B7D8-CD51-3EC4-D5B7FC8A3FDC}"/>
              </a:ext>
            </a:extLst>
          </p:cNvPr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621F9C40-F6C6-AEEB-CD7F-2CDB751AF6DD}"/>
              </a:ext>
            </a:extLst>
          </p:cNvPr>
          <p:cNvSpPr txBox="1"/>
          <p:nvPr/>
        </p:nvSpPr>
        <p:spPr>
          <a:xfrm>
            <a:off x="5155770" y="1585058"/>
            <a:ext cx="4024597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 dirty="0" err="1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optimisation</a:t>
            </a:r>
            <a:endParaRPr lang="en-US" sz="2968" spc="222" dirty="0">
              <a:solidFill>
                <a:srgbClr val="0000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  <p:extLst>
      <p:ext uri="{BB962C8B-B14F-4D97-AF65-F5344CB8AC3E}">
        <p14:creationId xmlns:p14="http://schemas.microsoft.com/office/powerpoint/2010/main" val="34135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2" name="Group 22"/>
          <p:cNvGrpSpPr/>
          <p:nvPr/>
        </p:nvGrpSpPr>
        <p:grpSpPr>
          <a:xfrm>
            <a:off x="9717813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6630354" y="3912215"/>
            <a:ext cx="5027291" cy="2678175"/>
          </a:xfrm>
          <a:custGeom>
            <a:avLst/>
            <a:gdLst/>
            <a:ahLst/>
            <a:cxnLst/>
            <a:rect l="l" t="t" r="r" b="b"/>
            <a:pathLst>
              <a:path w="5027291" h="2678175">
                <a:moveTo>
                  <a:pt x="0" y="0"/>
                </a:moveTo>
                <a:lnTo>
                  <a:pt x="5027292" y="0"/>
                </a:lnTo>
                <a:lnTo>
                  <a:pt x="5027292" y="2678175"/>
                </a:lnTo>
                <a:lnTo>
                  <a:pt x="0" y="2678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6" name="Freeform 26"/>
          <p:cNvSpPr/>
          <p:nvPr/>
        </p:nvSpPr>
        <p:spPr>
          <a:xfrm>
            <a:off x="6136192" y="3627644"/>
            <a:ext cx="1019520" cy="989861"/>
          </a:xfrm>
          <a:custGeom>
            <a:avLst/>
            <a:gdLst/>
            <a:ahLst/>
            <a:cxnLst/>
            <a:rect l="l" t="t" r="r" b="b"/>
            <a:pathLst>
              <a:path w="1019520" h="989861">
                <a:moveTo>
                  <a:pt x="0" y="0"/>
                </a:moveTo>
                <a:lnTo>
                  <a:pt x="1019520" y="0"/>
                </a:lnTo>
                <a:lnTo>
                  <a:pt x="1019520" y="989861"/>
                </a:lnTo>
                <a:lnTo>
                  <a:pt x="0" y="9898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7" name="Freeform 27"/>
          <p:cNvSpPr/>
          <p:nvPr/>
        </p:nvSpPr>
        <p:spPr>
          <a:xfrm>
            <a:off x="6764092" y="6847565"/>
            <a:ext cx="4759816" cy="891384"/>
          </a:xfrm>
          <a:custGeom>
            <a:avLst/>
            <a:gdLst/>
            <a:ahLst/>
            <a:cxnLst/>
            <a:rect l="l" t="t" r="r" b="b"/>
            <a:pathLst>
              <a:path w="4759816" h="891384">
                <a:moveTo>
                  <a:pt x="0" y="0"/>
                </a:moveTo>
                <a:lnTo>
                  <a:pt x="4759816" y="0"/>
                </a:lnTo>
                <a:lnTo>
                  <a:pt x="4759816" y="891384"/>
                </a:lnTo>
                <a:lnTo>
                  <a:pt x="0" y="8913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13676314" y="4931680"/>
            <a:ext cx="2731811" cy="2284787"/>
          </a:xfrm>
          <a:custGeom>
            <a:avLst/>
            <a:gdLst/>
            <a:ahLst/>
            <a:cxnLst/>
            <a:rect l="l" t="t" r="r" b="b"/>
            <a:pathLst>
              <a:path w="2731811" h="2284787">
                <a:moveTo>
                  <a:pt x="0" y="0"/>
                </a:moveTo>
                <a:lnTo>
                  <a:pt x="2731811" y="0"/>
                </a:lnTo>
                <a:lnTo>
                  <a:pt x="2731811" y="2284788"/>
                </a:lnTo>
                <a:lnTo>
                  <a:pt x="0" y="228478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Freeform 29"/>
          <p:cNvSpPr/>
          <p:nvPr/>
        </p:nvSpPr>
        <p:spPr>
          <a:xfrm>
            <a:off x="12570382" y="3382646"/>
            <a:ext cx="2211865" cy="2691428"/>
          </a:xfrm>
          <a:custGeom>
            <a:avLst/>
            <a:gdLst/>
            <a:ahLst/>
            <a:cxnLst/>
            <a:rect l="l" t="t" r="r" b="b"/>
            <a:pathLst>
              <a:path w="2211865" h="2691428">
                <a:moveTo>
                  <a:pt x="0" y="0"/>
                </a:moveTo>
                <a:lnTo>
                  <a:pt x="2211865" y="0"/>
                </a:lnTo>
                <a:lnTo>
                  <a:pt x="2211865" y="2691428"/>
                </a:lnTo>
                <a:lnTo>
                  <a:pt x="0" y="26914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0" name="TextBox 30"/>
          <p:cNvSpPr txBox="1"/>
          <p:nvPr/>
        </p:nvSpPr>
        <p:spPr>
          <a:xfrm>
            <a:off x="6897829" y="5068718"/>
            <a:ext cx="4492341" cy="625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6"/>
              </a:lnSpc>
            </a:pPr>
            <a:r>
              <a:rPr lang="en-US" sz="5278" b="1" spc="-17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CONTRIBUTIONS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155770" y="1585058"/>
            <a:ext cx="3348097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contributions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2" name="Group 22"/>
          <p:cNvGrpSpPr/>
          <p:nvPr/>
        </p:nvGrpSpPr>
        <p:grpSpPr>
          <a:xfrm>
            <a:off x="12329752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8841544" y="3788384"/>
            <a:ext cx="5027291" cy="2678175"/>
          </a:xfrm>
          <a:custGeom>
            <a:avLst/>
            <a:gdLst/>
            <a:ahLst/>
            <a:cxnLst/>
            <a:rect l="l" t="t" r="r" b="b"/>
            <a:pathLst>
              <a:path w="5027291" h="2678175">
                <a:moveTo>
                  <a:pt x="0" y="0"/>
                </a:moveTo>
                <a:lnTo>
                  <a:pt x="5027291" y="0"/>
                </a:lnTo>
                <a:lnTo>
                  <a:pt x="5027291" y="2678175"/>
                </a:lnTo>
                <a:lnTo>
                  <a:pt x="0" y="2678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 dirty="0"/>
          </a:p>
        </p:txBody>
      </p:sp>
      <p:sp>
        <p:nvSpPr>
          <p:cNvPr id="26" name="TextBox 26"/>
          <p:cNvSpPr txBox="1"/>
          <p:nvPr/>
        </p:nvSpPr>
        <p:spPr>
          <a:xfrm>
            <a:off x="9109019" y="4312609"/>
            <a:ext cx="4492341" cy="118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MICHAEL NETO</a:t>
            </a:r>
          </a:p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U24641342</a:t>
            </a:r>
          </a:p>
        </p:txBody>
      </p:sp>
      <p:sp>
        <p:nvSpPr>
          <p:cNvPr id="27" name="Freeform 27"/>
          <p:cNvSpPr/>
          <p:nvPr/>
        </p:nvSpPr>
        <p:spPr>
          <a:xfrm>
            <a:off x="8347382" y="3503813"/>
            <a:ext cx="1019520" cy="989861"/>
          </a:xfrm>
          <a:custGeom>
            <a:avLst/>
            <a:gdLst/>
            <a:ahLst/>
            <a:cxnLst/>
            <a:rect l="l" t="t" r="r" b="b"/>
            <a:pathLst>
              <a:path w="1019520" h="989861">
                <a:moveTo>
                  <a:pt x="0" y="0"/>
                </a:moveTo>
                <a:lnTo>
                  <a:pt x="1019520" y="0"/>
                </a:lnTo>
                <a:lnTo>
                  <a:pt x="1019520" y="989861"/>
                </a:lnTo>
                <a:lnTo>
                  <a:pt x="0" y="9898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3525353" y="3009964"/>
            <a:ext cx="3255484" cy="3456595"/>
          </a:xfrm>
          <a:custGeom>
            <a:avLst/>
            <a:gdLst/>
            <a:ahLst/>
            <a:cxnLst/>
            <a:rect l="l" t="t" r="r" b="b"/>
            <a:pathLst>
              <a:path w="3255484" h="3456595">
                <a:moveTo>
                  <a:pt x="0" y="0"/>
                </a:moveTo>
                <a:lnTo>
                  <a:pt x="3255484" y="0"/>
                </a:lnTo>
                <a:lnTo>
                  <a:pt x="3255484" y="3456595"/>
                </a:lnTo>
                <a:lnTo>
                  <a:pt x="0" y="34565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TextBox 29"/>
          <p:cNvSpPr txBox="1"/>
          <p:nvPr/>
        </p:nvSpPr>
        <p:spPr>
          <a:xfrm>
            <a:off x="4419165" y="6904709"/>
            <a:ext cx="9449670" cy="66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5"/>
              </a:lnSpc>
            </a:pPr>
            <a:r>
              <a:rPr lang="en-ZA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 Designer, database population, GitHub branch manager and worked on the Admin side of the Webpage.</a:t>
            </a:r>
            <a:endParaRPr lang="en-US" sz="2800" dirty="0">
              <a:solidFill>
                <a:srgbClr val="0000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2" name="Group 22"/>
          <p:cNvGrpSpPr/>
          <p:nvPr/>
        </p:nvGrpSpPr>
        <p:grpSpPr>
          <a:xfrm>
            <a:off x="12329752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8841544" y="3788384"/>
            <a:ext cx="5027291" cy="2678175"/>
          </a:xfrm>
          <a:custGeom>
            <a:avLst/>
            <a:gdLst/>
            <a:ahLst/>
            <a:cxnLst/>
            <a:rect l="l" t="t" r="r" b="b"/>
            <a:pathLst>
              <a:path w="5027291" h="2678175">
                <a:moveTo>
                  <a:pt x="0" y="0"/>
                </a:moveTo>
                <a:lnTo>
                  <a:pt x="5027291" y="0"/>
                </a:lnTo>
                <a:lnTo>
                  <a:pt x="5027291" y="2678175"/>
                </a:lnTo>
                <a:lnTo>
                  <a:pt x="0" y="2678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6" name="TextBox 26"/>
          <p:cNvSpPr txBox="1"/>
          <p:nvPr/>
        </p:nvSpPr>
        <p:spPr>
          <a:xfrm>
            <a:off x="9109019" y="4312609"/>
            <a:ext cx="4492341" cy="118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KEEGAN LEWIS</a:t>
            </a:r>
          </a:p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U24594522</a:t>
            </a:r>
          </a:p>
        </p:txBody>
      </p:sp>
      <p:sp>
        <p:nvSpPr>
          <p:cNvPr id="27" name="Freeform 27"/>
          <p:cNvSpPr/>
          <p:nvPr/>
        </p:nvSpPr>
        <p:spPr>
          <a:xfrm>
            <a:off x="8347382" y="3503813"/>
            <a:ext cx="1019520" cy="989861"/>
          </a:xfrm>
          <a:custGeom>
            <a:avLst/>
            <a:gdLst/>
            <a:ahLst/>
            <a:cxnLst/>
            <a:rect l="l" t="t" r="r" b="b"/>
            <a:pathLst>
              <a:path w="1019520" h="989861">
                <a:moveTo>
                  <a:pt x="0" y="0"/>
                </a:moveTo>
                <a:lnTo>
                  <a:pt x="1019520" y="0"/>
                </a:lnTo>
                <a:lnTo>
                  <a:pt x="1019520" y="989861"/>
                </a:lnTo>
                <a:lnTo>
                  <a:pt x="0" y="9898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3525353" y="3009964"/>
            <a:ext cx="3255484" cy="3456595"/>
          </a:xfrm>
          <a:custGeom>
            <a:avLst/>
            <a:gdLst/>
            <a:ahLst/>
            <a:cxnLst/>
            <a:rect l="l" t="t" r="r" b="b"/>
            <a:pathLst>
              <a:path w="3255484" h="3456595">
                <a:moveTo>
                  <a:pt x="0" y="0"/>
                </a:moveTo>
                <a:lnTo>
                  <a:pt x="3255484" y="0"/>
                </a:lnTo>
                <a:lnTo>
                  <a:pt x="3255484" y="3456595"/>
                </a:lnTo>
                <a:lnTo>
                  <a:pt x="0" y="34565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TextBox 29"/>
          <p:cNvSpPr txBox="1"/>
          <p:nvPr/>
        </p:nvSpPr>
        <p:spPr>
          <a:xfrm>
            <a:off x="4419165" y="6904709"/>
            <a:ext cx="9449670" cy="66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5"/>
              </a:lnSpc>
            </a:pPr>
            <a:r>
              <a:rPr lang="en-US" sz="2800" dirty="0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EER diagram, database </a:t>
            </a:r>
            <a:r>
              <a:rPr lang="en-US" sz="2800" dirty="0" err="1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finalisation</a:t>
            </a:r>
            <a:r>
              <a:rPr lang="en-US" sz="2800" dirty="0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, API, </a:t>
            </a:r>
            <a:r>
              <a:rPr lang="en-US" sz="2800" dirty="0" err="1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optimisation</a:t>
            </a:r>
            <a:r>
              <a:rPr lang="en-US" sz="2800" dirty="0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 and slight database population.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2" name="Group 22"/>
          <p:cNvGrpSpPr/>
          <p:nvPr/>
        </p:nvGrpSpPr>
        <p:grpSpPr>
          <a:xfrm>
            <a:off x="12329752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8841544" y="3788384"/>
            <a:ext cx="5027291" cy="2678175"/>
          </a:xfrm>
          <a:custGeom>
            <a:avLst/>
            <a:gdLst/>
            <a:ahLst/>
            <a:cxnLst/>
            <a:rect l="l" t="t" r="r" b="b"/>
            <a:pathLst>
              <a:path w="5027291" h="2678175">
                <a:moveTo>
                  <a:pt x="0" y="0"/>
                </a:moveTo>
                <a:lnTo>
                  <a:pt x="5027291" y="0"/>
                </a:lnTo>
                <a:lnTo>
                  <a:pt x="5027291" y="2678175"/>
                </a:lnTo>
                <a:lnTo>
                  <a:pt x="0" y="2678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6" name="TextBox 26"/>
          <p:cNvSpPr txBox="1"/>
          <p:nvPr/>
        </p:nvSpPr>
        <p:spPr>
          <a:xfrm>
            <a:off x="9109019" y="4312609"/>
            <a:ext cx="4492341" cy="177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VELE NDAMULELO</a:t>
            </a:r>
          </a:p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U23554607</a:t>
            </a:r>
          </a:p>
        </p:txBody>
      </p:sp>
      <p:sp>
        <p:nvSpPr>
          <p:cNvPr id="27" name="Freeform 27"/>
          <p:cNvSpPr/>
          <p:nvPr/>
        </p:nvSpPr>
        <p:spPr>
          <a:xfrm>
            <a:off x="8347382" y="3503813"/>
            <a:ext cx="1019520" cy="989861"/>
          </a:xfrm>
          <a:custGeom>
            <a:avLst/>
            <a:gdLst/>
            <a:ahLst/>
            <a:cxnLst/>
            <a:rect l="l" t="t" r="r" b="b"/>
            <a:pathLst>
              <a:path w="1019520" h="989861">
                <a:moveTo>
                  <a:pt x="0" y="0"/>
                </a:moveTo>
                <a:lnTo>
                  <a:pt x="1019520" y="0"/>
                </a:lnTo>
                <a:lnTo>
                  <a:pt x="1019520" y="989861"/>
                </a:lnTo>
                <a:lnTo>
                  <a:pt x="0" y="9898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3525353" y="3009964"/>
            <a:ext cx="3255484" cy="3456595"/>
          </a:xfrm>
          <a:custGeom>
            <a:avLst/>
            <a:gdLst/>
            <a:ahLst/>
            <a:cxnLst/>
            <a:rect l="l" t="t" r="r" b="b"/>
            <a:pathLst>
              <a:path w="3255484" h="3456595">
                <a:moveTo>
                  <a:pt x="0" y="0"/>
                </a:moveTo>
                <a:lnTo>
                  <a:pt x="3255484" y="0"/>
                </a:lnTo>
                <a:lnTo>
                  <a:pt x="3255484" y="3456595"/>
                </a:lnTo>
                <a:lnTo>
                  <a:pt x="0" y="34565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TextBox 29"/>
          <p:cNvSpPr txBox="1"/>
          <p:nvPr/>
        </p:nvSpPr>
        <p:spPr>
          <a:xfrm>
            <a:off x="4419165" y="6904709"/>
            <a:ext cx="9449670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5"/>
              </a:lnSpc>
            </a:pPr>
            <a:r>
              <a:rPr lang="en-GB" sz="2800" dirty="0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original database designer, Wishlist implementation and the presentation slides creator.</a:t>
            </a:r>
            <a:endParaRPr lang="en-US" sz="2800" dirty="0">
              <a:solidFill>
                <a:srgbClr val="0000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2" name="Freeform 22"/>
          <p:cNvSpPr/>
          <p:nvPr/>
        </p:nvSpPr>
        <p:spPr>
          <a:xfrm>
            <a:off x="2310814" y="4102411"/>
            <a:ext cx="5798369" cy="3088949"/>
          </a:xfrm>
          <a:custGeom>
            <a:avLst/>
            <a:gdLst/>
            <a:ahLst/>
            <a:cxnLst/>
            <a:rect l="l" t="t" r="r" b="b"/>
            <a:pathLst>
              <a:path w="5798369" h="3088949">
                <a:moveTo>
                  <a:pt x="0" y="0"/>
                </a:moveTo>
                <a:lnTo>
                  <a:pt x="5798370" y="0"/>
                </a:lnTo>
                <a:lnTo>
                  <a:pt x="5798370" y="3088950"/>
                </a:lnTo>
                <a:lnTo>
                  <a:pt x="0" y="30889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3" name="Freeform 23"/>
          <p:cNvSpPr/>
          <p:nvPr/>
        </p:nvSpPr>
        <p:spPr>
          <a:xfrm>
            <a:off x="7336807" y="6800504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4" name="Freeform 24"/>
          <p:cNvSpPr/>
          <p:nvPr/>
        </p:nvSpPr>
        <p:spPr>
          <a:xfrm>
            <a:off x="2092743" y="3762832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4" y="0"/>
                </a:lnTo>
                <a:lnTo>
                  <a:pt x="1048894" y="1018382"/>
                </a:lnTo>
                <a:lnTo>
                  <a:pt x="0" y="10183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5" name="Group 25"/>
          <p:cNvGrpSpPr/>
          <p:nvPr/>
        </p:nvGrpSpPr>
        <p:grpSpPr>
          <a:xfrm>
            <a:off x="2889550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442638" y="4910249"/>
            <a:ext cx="5534722" cy="1658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2"/>
              </a:lnSpc>
            </a:pPr>
            <a:r>
              <a:rPr lang="en-US" sz="7320" b="1" spc="-248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(E)ER DIAGRAM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155770" y="1585058"/>
            <a:ext cx="2953413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EER-Diagram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A77BCB-3D45-4E85-8E3F-1E379E652B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73" y="2370097"/>
            <a:ext cx="9351535" cy="681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2" name="Group 22"/>
          <p:cNvGrpSpPr/>
          <p:nvPr/>
        </p:nvGrpSpPr>
        <p:grpSpPr>
          <a:xfrm>
            <a:off x="12329752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8841544" y="3788384"/>
            <a:ext cx="5027291" cy="2678175"/>
          </a:xfrm>
          <a:custGeom>
            <a:avLst/>
            <a:gdLst/>
            <a:ahLst/>
            <a:cxnLst/>
            <a:rect l="l" t="t" r="r" b="b"/>
            <a:pathLst>
              <a:path w="5027291" h="2678175">
                <a:moveTo>
                  <a:pt x="0" y="0"/>
                </a:moveTo>
                <a:lnTo>
                  <a:pt x="5027291" y="0"/>
                </a:lnTo>
                <a:lnTo>
                  <a:pt x="5027291" y="2678175"/>
                </a:lnTo>
                <a:lnTo>
                  <a:pt x="0" y="2678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6" name="TextBox 26"/>
          <p:cNvSpPr txBox="1"/>
          <p:nvPr/>
        </p:nvSpPr>
        <p:spPr>
          <a:xfrm>
            <a:off x="9109019" y="4312609"/>
            <a:ext cx="4492341" cy="177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MULONDI MAKHADO</a:t>
            </a:r>
          </a:p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U24739163</a:t>
            </a:r>
          </a:p>
        </p:txBody>
      </p:sp>
      <p:sp>
        <p:nvSpPr>
          <p:cNvPr id="27" name="Freeform 27"/>
          <p:cNvSpPr/>
          <p:nvPr/>
        </p:nvSpPr>
        <p:spPr>
          <a:xfrm>
            <a:off x="8347382" y="3503813"/>
            <a:ext cx="1019520" cy="989861"/>
          </a:xfrm>
          <a:custGeom>
            <a:avLst/>
            <a:gdLst/>
            <a:ahLst/>
            <a:cxnLst/>
            <a:rect l="l" t="t" r="r" b="b"/>
            <a:pathLst>
              <a:path w="1019520" h="989861">
                <a:moveTo>
                  <a:pt x="0" y="0"/>
                </a:moveTo>
                <a:lnTo>
                  <a:pt x="1019520" y="0"/>
                </a:lnTo>
                <a:lnTo>
                  <a:pt x="1019520" y="989861"/>
                </a:lnTo>
                <a:lnTo>
                  <a:pt x="0" y="9898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3525353" y="3009964"/>
            <a:ext cx="3255484" cy="3456595"/>
          </a:xfrm>
          <a:custGeom>
            <a:avLst/>
            <a:gdLst/>
            <a:ahLst/>
            <a:cxnLst/>
            <a:rect l="l" t="t" r="r" b="b"/>
            <a:pathLst>
              <a:path w="3255484" h="3456595">
                <a:moveTo>
                  <a:pt x="0" y="0"/>
                </a:moveTo>
                <a:lnTo>
                  <a:pt x="3255484" y="0"/>
                </a:lnTo>
                <a:lnTo>
                  <a:pt x="3255484" y="3456595"/>
                </a:lnTo>
                <a:lnTo>
                  <a:pt x="0" y="34565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TextBox 29"/>
          <p:cNvSpPr txBox="1"/>
          <p:nvPr/>
        </p:nvSpPr>
        <p:spPr>
          <a:xfrm>
            <a:off x="4419165" y="6904709"/>
            <a:ext cx="9449670" cy="130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5"/>
              </a:lnSpc>
            </a:pPr>
            <a:r>
              <a:rPr lang="en-GB" sz="2800" dirty="0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Relational Mapping, Products development, Implementation of Login, Registration and Homepage pages and setup the GitHub repository.</a:t>
            </a:r>
            <a:endParaRPr lang="en-US" sz="2800" dirty="0">
              <a:solidFill>
                <a:srgbClr val="0000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2" name="Group 22"/>
          <p:cNvGrpSpPr/>
          <p:nvPr/>
        </p:nvGrpSpPr>
        <p:grpSpPr>
          <a:xfrm>
            <a:off x="12329752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8841544" y="3788384"/>
            <a:ext cx="5027291" cy="2678175"/>
          </a:xfrm>
          <a:custGeom>
            <a:avLst/>
            <a:gdLst/>
            <a:ahLst/>
            <a:cxnLst/>
            <a:rect l="l" t="t" r="r" b="b"/>
            <a:pathLst>
              <a:path w="5027291" h="2678175">
                <a:moveTo>
                  <a:pt x="0" y="0"/>
                </a:moveTo>
                <a:lnTo>
                  <a:pt x="5027291" y="0"/>
                </a:lnTo>
                <a:lnTo>
                  <a:pt x="5027291" y="2678175"/>
                </a:lnTo>
                <a:lnTo>
                  <a:pt x="0" y="2678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6" name="TextBox 26"/>
          <p:cNvSpPr txBox="1"/>
          <p:nvPr/>
        </p:nvSpPr>
        <p:spPr>
          <a:xfrm>
            <a:off x="9109019" y="4312609"/>
            <a:ext cx="4492341" cy="177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TSHEPISO MAKELANA</a:t>
            </a:r>
          </a:p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U23588579</a:t>
            </a:r>
          </a:p>
        </p:txBody>
      </p:sp>
      <p:sp>
        <p:nvSpPr>
          <p:cNvPr id="27" name="Freeform 27"/>
          <p:cNvSpPr/>
          <p:nvPr/>
        </p:nvSpPr>
        <p:spPr>
          <a:xfrm>
            <a:off x="8347382" y="3503813"/>
            <a:ext cx="1019520" cy="989861"/>
          </a:xfrm>
          <a:custGeom>
            <a:avLst/>
            <a:gdLst/>
            <a:ahLst/>
            <a:cxnLst/>
            <a:rect l="l" t="t" r="r" b="b"/>
            <a:pathLst>
              <a:path w="1019520" h="989861">
                <a:moveTo>
                  <a:pt x="0" y="0"/>
                </a:moveTo>
                <a:lnTo>
                  <a:pt x="1019520" y="0"/>
                </a:lnTo>
                <a:lnTo>
                  <a:pt x="1019520" y="989861"/>
                </a:lnTo>
                <a:lnTo>
                  <a:pt x="0" y="9898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3525353" y="3009964"/>
            <a:ext cx="3255484" cy="3456595"/>
          </a:xfrm>
          <a:custGeom>
            <a:avLst/>
            <a:gdLst/>
            <a:ahLst/>
            <a:cxnLst/>
            <a:rect l="l" t="t" r="r" b="b"/>
            <a:pathLst>
              <a:path w="3255484" h="3456595">
                <a:moveTo>
                  <a:pt x="0" y="0"/>
                </a:moveTo>
                <a:lnTo>
                  <a:pt x="3255484" y="0"/>
                </a:lnTo>
                <a:lnTo>
                  <a:pt x="3255484" y="3456595"/>
                </a:lnTo>
                <a:lnTo>
                  <a:pt x="0" y="34565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TextBox 29"/>
          <p:cNvSpPr txBox="1"/>
          <p:nvPr/>
        </p:nvSpPr>
        <p:spPr>
          <a:xfrm>
            <a:off x="4419165" y="6904709"/>
            <a:ext cx="9449670" cy="66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5"/>
              </a:lnSpc>
            </a:pPr>
            <a:r>
              <a:rPr lang="en-GB" sz="2800" dirty="0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Frontend Designer, View page developer, README file and EER diagram input.</a:t>
            </a:r>
            <a:endParaRPr lang="en-US" sz="2800" dirty="0">
              <a:solidFill>
                <a:srgbClr val="0000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2" name="Group 22"/>
          <p:cNvGrpSpPr/>
          <p:nvPr/>
        </p:nvGrpSpPr>
        <p:grpSpPr>
          <a:xfrm>
            <a:off x="12329752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8841544" y="3788384"/>
            <a:ext cx="5027291" cy="2678175"/>
          </a:xfrm>
          <a:custGeom>
            <a:avLst/>
            <a:gdLst/>
            <a:ahLst/>
            <a:cxnLst/>
            <a:rect l="l" t="t" r="r" b="b"/>
            <a:pathLst>
              <a:path w="5027291" h="2678175">
                <a:moveTo>
                  <a:pt x="0" y="0"/>
                </a:moveTo>
                <a:lnTo>
                  <a:pt x="5027291" y="0"/>
                </a:lnTo>
                <a:lnTo>
                  <a:pt x="5027291" y="2678175"/>
                </a:lnTo>
                <a:lnTo>
                  <a:pt x="0" y="2678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6" name="TextBox 26"/>
          <p:cNvSpPr txBox="1"/>
          <p:nvPr/>
        </p:nvSpPr>
        <p:spPr>
          <a:xfrm>
            <a:off x="9109019" y="4312609"/>
            <a:ext cx="4492341" cy="118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ARRAN LAMOND</a:t>
            </a:r>
          </a:p>
          <a:p>
            <a:pPr algn="ctr">
              <a:lnSpc>
                <a:spcPts val="4571"/>
              </a:lnSpc>
            </a:pPr>
            <a:r>
              <a:rPr lang="en-US" sz="5378" b="1" spc="-182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U23655675</a:t>
            </a:r>
          </a:p>
        </p:txBody>
      </p:sp>
      <p:sp>
        <p:nvSpPr>
          <p:cNvPr id="27" name="Freeform 27"/>
          <p:cNvSpPr/>
          <p:nvPr/>
        </p:nvSpPr>
        <p:spPr>
          <a:xfrm>
            <a:off x="8347382" y="3503813"/>
            <a:ext cx="1019520" cy="989861"/>
          </a:xfrm>
          <a:custGeom>
            <a:avLst/>
            <a:gdLst/>
            <a:ahLst/>
            <a:cxnLst/>
            <a:rect l="l" t="t" r="r" b="b"/>
            <a:pathLst>
              <a:path w="1019520" h="989861">
                <a:moveTo>
                  <a:pt x="0" y="0"/>
                </a:moveTo>
                <a:lnTo>
                  <a:pt x="1019520" y="0"/>
                </a:lnTo>
                <a:lnTo>
                  <a:pt x="1019520" y="989861"/>
                </a:lnTo>
                <a:lnTo>
                  <a:pt x="0" y="9898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8" name="Freeform 28"/>
          <p:cNvSpPr/>
          <p:nvPr/>
        </p:nvSpPr>
        <p:spPr>
          <a:xfrm>
            <a:off x="3525353" y="3009964"/>
            <a:ext cx="3255484" cy="3456595"/>
          </a:xfrm>
          <a:custGeom>
            <a:avLst/>
            <a:gdLst/>
            <a:ahLst/>
            <a:cxnLst/>
            <a:rect l="l" t="t" r="r" b="b"/>
            <a:pathLst>
              <a:path w="3255484" h="3456595">
                <a:moveTo>
                  <a:pt x="0" y="0"/>
                </a:moveTo>
                <a:lnTo>
                  <a:pt x="3255484" y="0"/>
                </a:lnTo>
                <a:lnTo>
                  <a:pt x="3255484" y="3456595"/>
                </a:lnTo>
                <a:lnTo>
                  <a:pt x="0" y="34565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9" name="TextBox 29"/>
          <p:cNvSpPr txBox="1"/>
          <p:nvPr/>
        </p:nvSpPr>
        <p:spPr>
          <a:xfrm>
            <a:off x="4419165" y="6904709"/>
            <a:ext cx="9449670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5"/>
              </a:lnSpc>
            </a:pPr>
            <a:r>
              <a:rPr lang="en-GB" sz="2800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Research document, Admin side of the Webpage, input on customer side of the webpage and completed the final PDF.</a:t>
            </a:r>
            <a:endParaRPr lang="en-US" sz="2800" dirty="0">
              <a:solidFill>
                <a:srgbClr val="0000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2B1AD63-E76B-7BF6-8BD2-52AEDA398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2539"/>
            <a:ext cx="13563600" cy="988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2301613"/>
            <a:ext cx="17470132" cy="7544923"/>
            <a:chOff x="0" y="0"/>
            <a:chExt cx="4601187" cy="1987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1987140"/>
            </a:xfrm>
            <a:custGeom>
              <a:avLst/>
              <a:gdLst/>
              <a:ahLst/>
              <a:cxnLst/>
              <a:rect l="l" t="t" r="r" b="b"/>
              <a:pathLst>
                <a:path w="4601187" h="1987140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2" name="Freeform 22"/>
          <p:cNvSpPr/>
          <p:nvPr/>
        </p:nvSpPr>
        <p:spPr>
          <a:xfrm>
            <a:off x="9280209" y="4198412"/>
            <a:ext cx="5798369" cy="3088949"/>
          </a:xfrm>
          <a:custGeom>
            <a:avLst/>
            <a:gdLst/>
            <a:ahLst/>
            <a:cxnLst/>
            <a:rect l="l" t="t" r="r" b="b"/>
            <a:pathLst>
              <a:path w="5798369" h="3088949">
                <a:moveTo>
                  <a:pt x="0" y="0"/>
                </a:moveTo>
                <a:lnTo>
                  <a:pt x="5798370" y="0"/>
                </a:lnTo>
                <a:lnTo>
                  <a:pt x="5798370" y="3088950"/>
                </a:lnTo>
                <a:lnTo>
                  <a:pt x="0" y="30889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3" name="Freeform 23"/>
          <p:cNvSpPr/>
          <p:nvPr/>
        </p:nvSpPr>
        <p:spPr>
          <a:xfrm>
            <a:off x="9683415" y="6934002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5"/>
                </a:lnTo>
                <a:lnTo>
                  <a:pt x="0" y="1090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4" name="Freeform 24"/>
          <p:cNvSpPr/>
          <p:nvPr/>
        </p:nvSpPr>
        <p:spPr>
          <a:xfrm>
            <a:off x="14218137" y="3925395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1"/>
                </a:lnTo>
                <a:lnTo>
                  <a:pt x="0" y="1018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25" name="Group 25"/>
          <p:cNvGrpSpPr/>
          <p:nvPr/>
        </p:nvGrpSpPr>
        <p:grpSpPr>
          <a:xfrm>
            <a:off x="4073148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543856" y="5406418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MAPPING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MACROHARD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84087" y="1585058"/>
            <a:ext cx="1217202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544931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55"/>
              </a:lnSpc>
              <a:spcBef>
                <a:spcPct val="0"/>
              </a:spcBef>
            </a:pPr>
            <a:r>
              <a:rPr lang="en-US" sz="2968" b="1" u="none" strike="noStrike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155770" y="1585058"/>
            <a:ext cx="1960844" cy="51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Mapping</a:t>
            </a:r>
          </a:p>
        </p:txBody>
      </p:sp>
      <p:sp>
        <p:nvSpPr>
          <p:cNvPr id="33" name="Freeform 33"/>
          <p:cNvSpPr/>
          <p:nvPr/>
        </p:nvSpPr>
        <p:spPr>
          <a:xfrm>
            <a:off x="3185299" y="3364564"/>
            <a:ext cx="2640953" cy="4114800"/>
          </a:xfrm>
          <a:custGeom>
            <a:avLst/>
            <a:gdLst/>
            <a:ahLst/>
            <a:cxnLst/>
            <a:rect l="l" t="t" r="r" b="b"/>
            <a:pathLst>
              <a:path w="2640953" h="4114800">
                <a:moveTo>
                  <a:pt x="0" y="0"/>
                </a:moveTo>
                <a:lnTo>
                  <a:pt x="2640953" y="0"/>
                </a:lnTo>
                <a:lnTo>
                  <a:pt x="26409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2692566" y="284627"/>
            <a:ext cx="12372015" cy="9449126"/>
          </a:xfrm>
          <a:custGeom>
            <a:avLst/>
            <a:gdLst/>
            <a:ahLst/>
            <a:cxnLst/>
            <a:rect l="l" t="t" r="r" b="b"/>
            <a:pathLst>
              <a:path w="12372015" h="9449126">
                <a:moveTo>
                  <a:pt x="0" y="0"/>
                </a:moveTo>
                <a:lnTo>
                  <a:pt x="12372015" y="0"/>
                </a:lnTo>
                <a:lnTo>
                  <a:pt x="12372015" y="9449126"/>
                </a:lnTo>
                <a:lnTo>
                  <a:pt x="0" y="944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3632294" y="354396"/>
            <a:ext cx="10345656" cy="9492139"/>
          </a:xfrm>
          <a:custGeom>
            <a:avLst/>
            <a:gdLst/>
            <a:ahLst/>
            <a:cxnLst/>
            <a:rect l="l" t="t" r="r" b="b"/>
            <a:pathLst>
              <a:path w="10345656" h="9492139">
                <a:moveTo>
                  <a:pt x="0" y="0"/>
                </a:moveTo>
                <a:lnTo>
                  <a:pt x="10345656" y="0"/>
                </a:lnTo>
                <a:lnTo>
                  <a:pt x="10345656" y="9492139"/>
                </a:lnTo>
                <a:lnTo>
                  <a:pt x="0" y="9492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4312803" y="561871"/>
            <a:ext cx="9662394" cy="8744466"/>
          </a:xfrm>
          <a:custGeom>
            <a:avLst/>
            <a:gdLst/>
            <a:ahLst/>
            <a:cxnLst/>
            <a:rect l="l" t="t" r="r" b="b"/>
            <a:pathLst>
              <a:path w="9662394" h="8744466">
                <a:moveTo>
                  <a:pt x="0" y="0"/>
                </a:moveTo>
                <a:lnTo>
                  <a:pt x="9662394" y="0"/>
                </a:lnTo>
                <a:lnTo>
                  <a:pt x="9662394" y="8744466"/>
                </a:lnTo>
                <a:lnTo>
                  <a:pt x="0" y="8744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4871466" y="366677"/>
            <a:ext cx="7774280" cy="9553646"/>
          </a:xfrm>
          <a:custGeom>
            <a:avLst/>
            <a:gdLst/>
            <a:ahLst/>
            <a:cxnLst/>
            <a:rect l="l" t="t" r="r" b="b"/>
            <a:pathLst>
              <a:path w="7774280" h="9553646">
                <a:moveTo>
                  <a:pt x="0" y="0"/>
                </a:moveTo>
                <a:lnTo>
                  <a:pt x="7774280" y="0"/>
                </a:lnTo>
                <a:lnTo>
                  <a:pt x="7774280" y="9553646"/>
                </a:lnTo>
                <a:lnTo>
                  <a:pt x="0" y="955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5541176" y="251397"/>
            <a:ext cx="7351080" cy="10035603"/>
          </a:xfrm>
          <a:custGeom>
            <a:avLst/>
            <a:gdLst/>
            <a:ahLst/>
            <a:cxnLst/>
            <a:rect l="l" t="t" r="r" b="b"/>
            <a:pathLst>
              <a:path w="7351080" h="10035603">
                <a:moveTo>
                  <a:pt x="0" y="0"/>
                </a:moveTo>
                <a:lnTo>
                  <a:pt x="7351079" y="0"/>
                </a:lnTo>
                <a:lnTo>
                  <a:pt x="7351079" y="10035603"/>
                </a:lnTo>
                <a:lnTo>
                  <a:pt x="0" y="10035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285</Words>
  <Application>Microsoft Office PowerPoint</Application>
  <PresentationFormat>Custom</PresentationFormat>
  <Paragraphs>85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Cousine</vt:lpstr>
      <vt:lpstr>Calibri</vt:lpstr>
      <vt:lpstr>Aptos</vt:lpstr>
      <vt:lpstr>Cousine Bold</vt:lpstr>
      <vt:lpstr>Anonymous Pro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Blue Pixel Tech Computer Presentation</dc:title>
  <dc:creator>Arran Lamond</dc:creator>
  <cp:lastModifiedBy>Arran Lamond</cp:lastModifiedBy>
  <cp:revision>6</cp:revision>
  <dcterms:created xsi:type="dcterms:W3CDTF">2006-08-16T00:00:00Z</dcterms:created>
  <dcterms:modified xsi:type="dcterms:W3CDTF">2025-05-27T20:51:35Z</dcterms:modified>
  <dc:identifier>DAGoqAh-bGA</dc:identifier>
</cp:coreProperties>
</file>