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6" r:id="rId3"/>
    <p:sldId id="316" r:id="rId4"/>
    <p:sldId id="314" r:id="rId5"/>
    <p:sldId id="315" r:id="rId6"/>
    <p:sldId id="313" r:id="rId7"/>
    <p:sldId id="311" r:id="rId8"/>
    <p:sldId id="309" r:id="rId9"/>
    <p:sldId id="305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" initials="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D713A"/>
    <a:srgbClr val="FF0000"/>
    <a:srgbClr val="108E49"/>
    <a:srgbClr val="0033CC"/>
    <a:srgbClr val="00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9" autoAdjust="0"/>
    <p:restoredTop sz="93265" autoAdjust="0"/>
  </p:normalViewPr>
  <p:slideViewPr>
    <p:cSldViewPr>
      <p:cViewPr varScale="1">
        <p:scale>
          <a:sx n="104" d="100"/>
          <a:sy n="104" d="100"/>
        </p:scale>
        <p:origin x="22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602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EA5BE9-4D85-4D73-B24E-CFC724CCBA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8977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C125F11-4426-415E-8EAE-8520158871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2157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125F11-4426-415E-8EAE-852015887110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699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12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3186113"/>
            <a:ext cx="7772400" cy="314325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3975"/>
            <a:ext cx="553085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3333"/>
            <a:ext cx="7772400" cy="1371600"/>
          </a:xfrm>
        </p:spPr>
        <p:txBody>
          <a:bodyPr/>
          <a:lstStyle>
            <a:lvl1pPr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061048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0E1145C4-FB1A-449B-A7F3-5D2BDD61E5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741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1663" y="332656"/>
            <a:ext cx="7966075" cy="711969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1619250" y="6237288"/>
            <a:ext cx="14636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5E34F-26AD-43B5-B74C-41D8279F0100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dirty="0"/>
              <a:t>/22</a:t>
            </a:r>
            <a:endParaRPr lang="en-US" altLang="zh-TW" b="0" dirty="0"/>
          </a:p>
        </p:txBody>
      </p:sp>
    </p:spTree>
    <p:extLst>
      <p:ext uri="{BB962C8B-B14F-4D97-AF65-F5344CB8AC3E}">
        <p14:creationId xmlns:p14="http://schemas.microsoft.com/office/powerpoint/2010/main" val="312169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1619250" y="6237288"/>
            <a:ext cx="14636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80808"/>
                </a:solidFill>
              </a:rPr>
              <a:t>1</a:t>
            </a:r>
            <a:endParaRPr lang="en-US" altLang="zh-TW" dirty="0">
              <a:solidFill>
                <a:srgbClr val="080808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5E34F-26AD-43B5-B74C-41D8279F0100}" type="slidenum">
              <a:rPr lang="en-US" altLang="zh-TW" smtClean="0">
                <a:solidFill>
                  <a:srgbClr val="080808"/>
                </a:solidFill>
              </a:rPr>
              <a:pPr>
                <a:defRPr/>
              </a:pPr>
              <a:t>‹#›</a:t>
            </a:fld>
            <a:r>
              <a:rPr lang="en-US" altLang="zh-TW" dirty="0">
                <a:solidFill>
                  <a:srgbClr val="080808"/>
                </a:solidFill>
              </a:rPr>
              <a:t>/51</a:t>
            </a:r>
            <a:endParaRPr lang="en-US" altLang="zh-TW" b="0" dirty="0">
              <a:solidFill>
                <a:srgbClr val="080808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3740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19273"/>
            <a:ext cx="7966075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609600" y="1231231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672" y="6245225"/>
            <a:ext cx="1463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en-US" altLang="zh-TW" dirty="0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1"/>
            </a:lvl1pPr>
          </a:lstStyle>
          <a:p>
            <a:pPr>
              <a:defRPr/>
            </a:pPr>
            <a:fld id="{A439FBDB-712C-4D2F-9BA9-E5E1BF7CDCD6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dirty="0"/>
              <a:t>/58</a:t>
            </a:r>
            <a:endParaRPr lang="en-US" altLang="zh-TW" b="0" dirty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2771775" y="6245225"/>
            <a:ext cx="36004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kumimoji="0" lang="en-US" altLang="zh-TW" sz="1400" b="1" i="1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pic>
        <p:nvPicPr>
          <p:cNvPr id="1033" name="圖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5541963"/>
            <a:ext cx="138271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99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99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99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99"/>
          </a:solidFill>
          <a:latin typeface="Arial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rgbClr val="000099"/>
          </a:solidFill>
          <a:latin typeface="Arial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rgbClr val="000099"/>
          </a:solidFill>
          <a:latin typeface="Arial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rgbClr val="000099"/>
          </a:solidFill>
          <a:latin typeface="Arial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rgbClr val="000099"/>
          </a:solidFill>
          <a:latin typeface="Arial" charset="0"/>
          <a:ea typeface="標楷體" pitchFamily="65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772816"/>
            <a:ext cx="8208912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TW" altLang="en-US" dirty="0"/>
              <a:t>超大型積體電路設計</a:t>
            </a:r>
            <a:br>
              <a:rPr lang="en-US" altLang="zh-TW" dirty="0"/>
            </a:br>
            <a:r>
              <a:rPr lang="en-US" altLang="zh-TW" dirty="0"/>
              <a:t>Final Project</a:t>
            </a:r>
          </a:p>
        </p:txBody>
      </p:sp>
      <p:sp>
        <p:nvSpPr>
          <p:cNvPr id="2" name="矩形 1"/>
          <p:cNvSpPr/>
          <p:nvPr/>
        </p:nvSpPr>
        <p:spPr>
          <a:xfrm>
            <a:off x="3141663" y="429309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>
              <a:spcBef>
                <a:spcPct val="20000"/>
              </a:spcBef>
            </a:pPr>
            <a:r>
              <a:rPr lang="en-US" altLang="zh-TW" b="1" dirty="0">
                <a:latin typeface="Arial" charset="0"/>
                <a:ea typeface="標楷體" pitchFamily="65" charset="-120"/>
              </a:rPr>
              <a:t>Prof. </a:t>
            </a:r>
            <a:r>
              <a:rPr lang="en-US" altLang="zh-TW" b="1" dirty="0" err="1">
                <a:latin typeface="Arial" charset="0"/>
                <a:ea typeface="標楷體" pitchFamily="65" charset="-120"/>
              </a:rPr>
              <a:t>Kuo-Hsing</a:t>
            </a:r>
            <a:r>
              <a:rPr lang="en-US" altLang="zh-TW" b="1" dirty="0">
                <a:latin typeface="Arial" charset="0"/>
                <a:ea typeface="標楷體" pitchFamily="65" charset="-120"/>
              </a:rPr>
              <a:t> Cheng</a:t>
            </a:r>
            <a:endParaRPr lang="en-US" altLang="zh-TW" sz="1400" b="1" dirty="0">
              <a:latin typeface="Aria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928" y="4797152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>
              <a:spcBef>
                <a:spcPct val="20000"/>
              </a:spcBef>
            </a:pPr>
            <a:r>
              <a:rPr lang="en-US" altLang="zh-TW" b="1" dirty="0">
                <a:latin typeface="Arial" charset="0"/>
                <a:ea typeface="標楷體" pitchFamily="65" charset="-120"/>
              </a:rPr>
              <a:t>2021 Fall</a:t>
            </a:r>
            <a:endParaRPr lang="en-US" altLang="zh-TW" sz="1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4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8A37C04-24A8-4E6B-880E-7532C539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63" y="1484784"/>
            <a:ext cx="8001000" cy="4267200"/>
          </a:xfrm>
        </p:spPr>
        <p:txBody>
          <a:bodyPr/>
          <a:lstStyle/>
          <a:p>
            <a:r>
              <a:rPr lang="zh-TW" altLang="en-US" sz="2000" b="1" dirty="0"/>
              <a:t>請設計</a:t>
            </a:r>
            <a:r>
              <a:rPr lang="en-US" altLang="zh-TW" sz="2000" b="1" dirty="0"/>
              <a:t> 32-bit </a:t>
            </a:r>
            <a:r>
              <a:rPr lang="zh-TW" altLang="en-US" sz="2000" b="1" dirty="0"/>
              <a:t>加法器，並測量其</a:t>
            </a:r>
            <a:r>
              <a:rPr lang="zh-TW" altLang="en-US" sz="2000" b="1" dirty="0">
                <a:solidFill>
                  <a:srgbClr val="FF0000"/>
                </a:solidFill>
              </a:rPr>
              <a:t>延遲</a:t>
            </a:r>
            <a:r>
              <a:rPr lang="zh-TW" altLang="en-US" sz="2000" b="1" dirty="0"/>
              <a:t>與</a:t>
            </a:r>
            <a:r>
              <a:rPr lang="zh-TW" altLang="en-US" sz="2000" b="1" dirty="0">
                <a:solidFill>
                  <a:srgbClr val="FF0000"/>
                </a:solidFill>
              </a:rPr>
              <a:t>功耗</a:t>
            </a:r>
            <a:r>
              <a:rPr lang="zh-TW" altLang="en-US" sz="2000" b="1" dirty="0"/>
              <a:t>。</a:t>
            </a:r>
            <a:endParaRPr lang="en-US" altLang="zh-TW" sz="2000" b="1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輸入為 </a:t>
            </a:r>
            <a:r>
              <a:rPr lang="en-US" altLang="zh-TW" sz="1600" dirty="0"/>
              <a:t>A[31:0] </a:t>
            </a:r>
            <a:r>
              <a:rPr lang="zh-TW" altLang="en-US" sz="1600" dirty="0"/>
              <a:t>與 </a:t>
            </a:r>
            <a:r>
              <a:rPr lang="en-US" altLang="zh-TW" sz="1600" dirty="0"/>
              <a:t>B[31:0] </a:t>
            </a:r>
            <a:r>
              <a:rPr lang="zh-TW" altLang="en-US" sz="1600" dirty="0"/>
              <a:t>，輸出為 </a:t>
            </a:r>
            <a:r>
              <a:rPr lang="en-US" altLang="zh-TW" sz="1600" dirty="0"/>
              <a:t>S[31:0]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請測量 </a:t>
            </a:r>
            <a:r>
              <a:rPr lang="en-US" altLang="zh-TW" sz="1600" dirty="0"/>
              <a:t>A[0]</a:t>
            </a:r>
            <a:r>
              <a:rPr lang="zh-TW" altLang="en-US" sz="1600" dirty="0"/>
              <a:t> </a:t>
            </a:r>
            <a:r>
              <a:rPr lang="en-US" altLang="zh-TW" sz="1600" dirty="0"/>
              <a:t>rise</a:t>
            </a:r>
            <a:r>
              <a:rPr lang="zh-TW" altLang="en-US" sz="1600" dirty="0"/>
              <a:t>到 </a:t>
            </a:r>
            <a:r>
              <a:rPr lang="en-US" altLang="zh-TW" sz="1600" dirty="0"/>
              <a:t>S[31] rise </a:t>
            </a:r>
            <a:r>
              <a:rPr lang="zh-TW" altLang="en-US" sz="1600" dirty="0"/>
              <a:t>的延遲。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每一級輸出都要添加 </a:t>
            </a:r>
            <a:r>
              <a:rPr lang="en-US" altLang="zh-TW" sz="1600" dirty="0"/>
              <a:t>10 </a:t>
            </a:r>
            <a:r>
              <a:rPr lang="en-US" altLang="zh-TW" sz="1600" dirty="0" err="1"/>
              <a:t>fF</a:t>
            </a:r>
            <a:r>
              <a:rPr lang="en-US" altLang="zh-TW" sz="1600" dirty="0"/>
              <a:t> </a:t>
            </a:r>
            <a:r>
              <a:rPr lang="zh-TW" altLang="en-US" sz="1600" dirty="0"/>
              <a:t>電容 </a:t>
            </a:r>
            <a:r>
              <a:rPr lang="en-US" altLang="zh-TW" sz="1600" dirty="0"/>
              <a:t>(C</a:t>
            </a:r>
            <a:r>
              <a:rPr lang="en-US" altLang="zh-TW" sz="1600" baseline="-25000" dirty="0"/>
              <a:t>L</a:t>
            </a:r>
            <a:r>
              <a:rPr lang="en-US" altLang="zh-TW" sz="1600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可自行於電路中添加 </a:t>
            </a:r>
            <a:r>
              <a:rPr lang="en-US" altLang="zh-TW" sz="1600" dirty="0"/>
              <a:t>buffer</a:t>
            </a:r>
            <a:r>
              <a:rPr lang="zh-TW" altLang="en-US" sz="1600" dirty="0"/>
              <a:t>。</a:t>
            </a:r>
            <a:endParaRPr lang="en-US" altLang="zh-TW" sz="16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9DAEE65-70C5-4E71-9D00-A51E676D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28" y="3538824"/>
            <a:ext cx="725906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0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設計規格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8A37C04-24A8-4E6B-880E-7532C539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63" y="1407478"/>
            <a:ext cx="80010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32-bit </a:t>
            </a:r>
            <a:r>
              <a:rPr lang="zh-TW" altLang="en-US" sz="2000" b="1" dirty="0"/>
              <a:t>加法器</a:t>
            </a:r>
            <a:endParaRPr lang="en-US" altLang="zh-TW" sz="2000" b="1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輸入 </a:t>
            </a:r>
            <a:r>
              <a:rPr lang="en-US" altLang="zh-TW" sz="1600" dirty="0"/>
              <a:t>A[0]</a:t>
            </a:r>
            <a:r>
              <a:rPr lang="zh-TW" altLang="en-US" sz="1600" dirty="0"/>
              <a:t> 的 </a:t>
            </a:r>
            <a:r>
              <a:rPr lang="en-US" altLang="zh-TW" sz="1600" dirty="0"/>
              <a:t>rise/fall time </a:t>
            </a:r>
            <a:r>
              <a:rPr lang="zh-TW" altLang="en-US" sz="1600" dirty="0"/>
              <a:t>為 </a:t>
            </a:r>
            <a:r>
              <a:rPr lang="en-US" altLang="zh-TW" sz="1600" dirty="0"/>
              <a:t>50 ps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輸出訊號 </a:t>
            </a:r>
            <a:r>
              <a:rPr lang="en-US" altLang="zh-TW" sz="1600" dirty="0"/>
              <a:t>S[31:0] </a:t>
            </a:r>
            <a:r>
              <a:rPr lang="zh-TW" altLang="en-US" sz="1600" dirty="0"/>
              <a:t>的最高準位需大於 </a:t>
            </a:r>
            <a:r>
              <a:rPr lang="en-US" altLang="zh-TW" sz="1600" dirty="0"/>
              <a:t>0.9</a:t>
            </a:r>
            <a:r>
              <a:rPr lang="zh-TW" altLang="en-US" sz="1600" dirty="0"/>
              <a:t>*</a:t>
            </a:r>
            <a:r>
              <a:rPr lang="en-US" altLang="zh-TW" sz="1600" dirty="0"/>
              <a:t>V</a:t>
            </a:r>
            <a:r>
              <a:rPr lang="en-US" altLang="zh-TW" sz="1600" baseline="-25000" dirty="0"/>
              <a:t>DD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輸出訊號 </a:t>
            </a:r>
            <a:r>
              <a:rPr lang="en-US" altLang="zh-TW" sz="1600" dirty="0"/>
              <a:t>S[31:0] </a:t>
            </a:r>
            <a:r>
              <a:rPr lang="zh-TW" altLang="en-US" sz="1600" dirty="0"/>
              <a:t>的最低準位需小於 </a:t>
            </a:r>
            <a:r>
              <a:rPr lang="en-US" altLang="zh-TW" sz="1600" dirty="0"/>
              <a:t>0.1</a:t>
            </a:r>
            <a:r>
              <a:rPr lang="zh-TW" altLang="en-US" sz="1600" dirty="0"/>
              <a:t>*</a:t>
            </a:r>
            <a:r>
              <a:rPr lang="en-US" altLang="zh-TW" sz="1600" dirty="0"/>
              <a:t>V</a:t>
            </a:r>
            <a:r>
              <a:rPr lang="en-US" altLang="zh-TW" sz="1600" baseline="-25000" dirty="0"/>
              <a:t>DD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endParaRPr lang="en-US" altLang="zh-TW" sz="2000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AA5890D-0B7F-4A71-9231-4D75619F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08" y="3541078"/>
            <a:ext cx="725906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9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製程檔案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66738" y="1412776"/>
                <a:ext cx="8001000" cy="42672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TW" sz="2000" b="1" dirty="0"/>
                  <a:t>Process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Limitation</a:t>
                </a:r>
                <a:endParaRPr lang="en-US" altLang="zh-TW" sz="1600" dirty="0"/>
              </a:p>
              <a:p>
                <a:pPr lvl="1">
                  <a:spcBef>
                    <a:spcPts val="1200"/>
                  </a:spcBef>
                </a:pPr>
                <a:r>
                  <a:rPr lang="zh-TW" altLang="en-US" sz="1600" dirty="0"/>
                  <a:t>最小元件寬度 </a:t>
                </a:r>
                <a:r>
                  <a:rPr lang="en-US" altLang="zh-TW" sz="1600" dirty="0" err="1"/>
                  <a:t>W</a:t>
                </a:r>
                <a:r>
                  <a:rPr lang="en-US" altLang="zh-TW" sz="1600" baseline="-25000" dirty="0" err="1"/>
                  <a:t>min</a:t>
                </a:r>
                <a:r>
                  <a:rPr lang="en-US" altLang="zh-TW" sz="1600" dirty="0"/>
                  <a:t> = 0.20 um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zh-TW" altLang="en-US" sz="1600" dirty="0"/>
                  <a:t>最小元件長度 </a:t>
                </a:r>
                <a:r>
                  <a:rPr lang="en-US" altLang="zh-TW" sz="1600" dirty="0" err="1"/>
                  <a:t>L</a:t>
                </a:r>
                <a:r>
                  <a:rPr lang="en-US" altLang="zh-TW" sz="1600" baseline="-25000" dirty="0" err="1"/>
                  <a:t>min</a:t>
                </a:r>
                <a:r>
                  <a:rPr lang="en-US" altLang="zh-TW" sz="1600" dirty="0"/>
                  <a:t> = 90 nm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TW" sz="1600" dirty="0"/>
                  <a:t>Supply voltage V</a:t>
                </a:r>
                <a:r>
                  <a:rPr lang="en-US" altLang="zh-TW" sz="1600" baseline="-25000" dirty="0"/>
                  <a:t>DD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=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1.0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V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zh-TW" altLang="en-US" sz="1600" dirty="0"/>
                  <a:t>模擬溫度 </a:t>
                </a:r>
                <a:r>
                  <a:rPr lang="en-US" altLang="zh-TW" sz="1600" dirty="0"/>
                  <a:t>=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2</a:t>
                </a:r>
                <a:r>
                  <a:rPr lang="en-US" altLang="zh-TW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zh-TW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60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℃</m:t>
                    </m:r>
                  </m:oMath>
                </a14:m>
                <a:endParaRPr lang="en-US" altLang="zh-TW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TW" altLang="en-US" sz="1600" dirty="0"/>
                  <a:t>本製程不包含製程變異參數，不須進行製程變異模擬。</a:t>
                </a:r>
                <a:endParaRPr lang="en-US" altLang="zh-TW" sz="1600" dirty="0"/>
              </a:p>
              <a:p>
                <a:pPr lvl="1">
                  <a:spcBef>
                    <a:spcPts val="600"/>
                  </a:spcBef>
                </a:pPr>
                <a:endParaRPr lang="en-US" altLang="zh-TW" sz="1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412776"/>
                <a:ext cx="8001000" cy="4267200"/>
              </a:xfrm>
              <a:blipFill>
                <a:blip r:embed="rId2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97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267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TW" sz="2000" b="1" dirty="0"/>
              <a:t>Score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抄襲：涉嫌抄襲者，一律以</a:t>
            </a:r>
            <a:r>
              <a:rPr lang="zh-TW" altLang="en-US" sz="1600" dirty="0">
                <a:solidFill>
                  <a:srgbClr val="FF0000"/>
                </a:solidFill>
              </a:rPr>
              <a:t>零分</a:t>
            </a:r>
            <a:r>
              <a:rPr lang="zh-TW" altLang="en-US" sz="1600" dirty="0"/>
              <a:t>計算。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遲交：</a:t>
            </a:r>
            <a:r>
              <a:rPr lang="zh-TW" altLang="en-US" sz="1600" dirty="0">
                <a:solidFill>
                  <a:srgbClr val="FF0000"/>
                </a:solidFill>
              </a:rPr>
              <a:t>期末報告不予以補交</a:t>
            </a:r>
            <a:r>
              <a:rPr lang="zh-TW" altLang="en-US" sz="1600" dirty="0"/>
              <a:t>。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未按照</a:t>
            </a:r>
            <a:r>
              <a:rPr lang="zh-TW" altLang="en-US" sz="1600" dirty="0">
                <a:solidFill>
                  <a:srgbClr val="FF0000"/>
                </a:solidFill>
              </a:rPr>
              <a:t>報告格式</a:t>
            </a:r>
            <a:r>
              <a:rPr lang="zh-TW" altLang="en-US" sz="1600" dirty="0"/>
              <a:t>與</a:t>
            </a:r>
            <a:r>
              <a:rPr lang="zh-TW" altLang="en-US" sz="1600" dirty="0">
                <a:solidFill>
                  <a:srgbClr val="FF0000"/>
                </a:solidFill>
              </a:rPr>
              <a:t>繳交檔案方式</a:t>
            </a:r>
            <a:r>
              <a:rPr lang="zh-TW" altLang="en-US" sz="1600" dirty="0"/>
              <a:t>者會扣分。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分數將依照符合規格者對「</a:t>
            </a:r>
            <a:r>
              <a:rPr lang="zh-TW" altLang="en-US" sz="1600" dirty="0">
                <a:solidFill>
                  <a:srgbClr val="FF0000"/>
                </a:solidFill>
              </a:rPr>
              <a:t>延遲 </a:t>
            </a:r>
            <a:r>
              <a:rPr lang="en-US" altLang="zh-TW" sz="1600" dirty="0">
                <a:solidFill>
                  <a:srgbClr val="FF0000"/>
                </a:solidFill>
              </a:rPr>
              <a:t>(td)</a:t>
            </a:r>
            <a:r>
              <a:rPr lang="zh-TW" altLang="en-US" sz="1600" dirty="0"/>
              <a:t>」與「</a:t>
            </a:r>
            <a:r>
              <a:rPr lang="zh-TW" altLang="en-US" sz="1600" dirty="0">
                <a:solidFill>
                  <a:srgbClr val="FF0000"/>
                </a:solidFill>
              </a:rPr>
              <a:t>功率消耗 </a:t>
            </a:r>
            <a:r>
              <a:rPr lang="en-US" altLang="zh-TW" sz="1600" dirty="0">
                <a:solidFill>
                  <a:srgbClr val="FF0000"/>
                </a:solidFill>
              </a:rPr>
              <a:t>(power)</a:t>
            </a:r>
            <a:r>
              <a:rPr lang="zh-TW" altLang="en-US" sz="1600" dirty="0"/>
              <a:t> 」進行排序，表現越優者獲得分數越高，兩者比重相同。</a:t>
            </a:r>
            <a:endParaRPr lang="en-US" altLang="zh-TW" sz="13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若報告上的數據不符合規定，該項次以零分計算。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413267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量測說明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F8F4FB7-E77E-4541-9813-9AF60251F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267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sz="2000" b="1" dirty="0"/>
              <a:t>量測延遲與功耗之方法 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參考</a:t>
            </a:r>
            <a:r>
              <a:rPr lang="en-US" altLang="zh-TW" sz="2000" b="1" dirty="0"/>
              <a:t>)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請將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adder 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包成一子電路，呼叫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32 bit adder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時請命名為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“XADD”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在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檔加入下方程式碼。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打開資料夾中的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lis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檔，可找到</a:t>
            </a:r>
            <a:r>
              <a:rPr lang="zh-TW" altLang="en-US" sz="1600" dirty="0"/>
              <a:t>延遲與功耗數據</a:t>
            </a:r>
            <a:r>
              <a:rPr lang="zh-TW" altLang="en-US" sz="1600" b="1" dirty="0"/>
              <a:t>。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若有添加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，量測功耗需加入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的功率消耗。</a:t>
            </a:r>
            <a:endParaRPr lang="en-US" altLang="zh-TW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TW" sz="1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22C4AF-D3CA-4234-9972-13B6BDC4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85" y="4509120"/>
            <a:ext cx="4240105" cy="8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3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1663" y="1484784"/>
            <a:ext cx="8001000" cy="4608512"/>
          </a:xfrm>
        </p:spPr>
        <p:txBody>
          <a:bodyPr/>
          <a:lstStyle/>
          <a:p>
            <a:r>
              <a:rPr lang="en-US" altLang="zh-TW" sz="2000" b="1" dirty="0"/>
              <a:t>Report (PDF)</a:t>
            </a:r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封面</a:t>
            </a:r>
            <a:endParaRPr lang="en-US" altLang="zh-TW" sz="1600" dirty="0"/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電路圖和架構圖，並解釋電路行為 </a:t>
            </a:r>
            <a:r>
              <a:rPr lang="en-US" altLang="zh-TW" sz="1600" dirty="0"/>
              <a:t>(1 bit adder </a:t>
            </a:r>
            <a:r>
              <a:rPr lang="zh-TW" altLang="en-US" sz="1600" dirty="0"/>
              <a:t>與 </a:t>
            </a:r>
            <a:r>
              <a:rPr lang="en-US" altLang="zh-TW" sz="1600" dirty="0"/>
              <a:t>32 bit adder </a:t>
            </a:r>
            <a:r>
              <a:rPr lang="zh-TW" altLang="en-US" sz="1600" dirty="0"/>
              <a:t>之設計</a:t>
            </a:r>
            <a:r>
              <a:rPr lang="en-US" altLang="zh-TW" sz="1600" dirty="0"/>
              <a:t>)</a:t>
            </a:r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模擬結果</a:t>
            </a:r>
            <a:r>
              <a:rPr lang="en-US" altLang="zh-TW" sz="1600" dirty="0"/>
              <a:t>(</a:t>
            </a:r>
            <a:r>
              <a:rPr lang="zh-TW" altLang="en-US" sz="1600" dirty="0"/>
              <a:t>需標示訊號名稱</a:t>
            </a:r>
            <a:r>
              <a:rPr lang="en-US" altLang="zh-TW" sz="1600" dirty="0"/>
              <a:t>) </a:t>
            </a:r>
            <a:r>
              <a:rPr lang="zh-TW" altLang="en-US" sz="1600" dirty="0"/>
              <a:t>：</a:t>
            </a:r>
            <a:endParaRPr lang="en-US" altLang="zh-TW" sz="1600" dirty="0"/>
          </a:p>
          <a:p>
            <a:pPr lvl="2">
              <a:spcBef>
                <a:spcPts val="600"/>
              </a:spcBef>
            </a:pPr>
            <a:r>
              <a:rPr lang="zh-TW" altLang="en-US" sz="1400" dirty="0"/>
              <a:t>波形圖</a:t>
            </a:r>
            <a:r>
              <a:rPr lang="en-US" altLang="zh-TW" sz="1400" dirty="0"/>
              <a:t>(</a:t>
            </a:r>
            <a:r>
              <a:rPr lang="zh-TW" altLang="en-US" sz="1400" dirty="0">
                <a:solidFill>
                  <a:srgbClr val="FF0000"/>
                </a:solidFill>
              </a:rPr>
              <a:t>需有延遲之量測波型</a:t>
            </a:r>
            <a:r>
              <a:rPr lang="en-US" altLang="zh-TW" sz="1400" dirty="0"/>
              <a:t>)</a:t>
            </a:r>
          </a:p>
          <a:p>
            <a:pPr lvl="2">
              <a:spcBef>
                <a:spcPts val="600"/>
              </a:spcBef>
            </a:pPr>
            <a:r>
              <a:rPr lang="zh-TW" altLang="en-US" sz="1400" dirty="0"/>
              <a:t>功率消耗 </a:t>
            </a:r>
            <a:r>
              <a:rPr lang="en-US" altLang="zh-TW" sz="1400" dirty="0"/>
              <a:t>(</a:t>
            </a:r>
            <a:r>
              <a:rPr lang="zh-TW" altLang="en-US" sz="1400" dirty="0"/>
              <a:t>請截圖</a:t>
            </a:r>
            <a:r>
              <a:rPr lang="en-US" altLang="zh-TW" sz="1400" dirty="0"/>
              <a:t>)</a:t>
            </a:r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數據 </a:t>
            </a:r>
            <a:r>
              <a:rPr lang="en-US" altLang="zh-TW" sz="1600" dirty="0"/>
              <a:t>(</a:t>
            </a:r>
            <a:r>
              <a:rPr lang="zh-TW" altLang="en-US" sz="1600" dirty="0">
                <a:solidFill>
                  <a:srgbClr val="FF0000"/>
                </a:solidFill>
              </a:rPr>
              <a:t>請做成表格</a:t>
            </a:r>
            <a:r>
              <a:rPr lang="en-US" altLang="zh-TW" sz="1600" dirty="0"/>
              <a:t>)</a:t>
            </a:r>
            <a:r>
              <a:rPr lang="zh-TW" altLang="en-US" sz="1600" dirty="0"/>
              <a:t>：</a:t>
            </a:r>
            <a:endParaRPr lang="en-US" altLang="zh-TW" sz="1600" dirty="0"/>
          </a:p>
          <a:p>
            <a:pPr lvl="2">
              <a:spcBef>
                <a:spcPts val="600"/>
              </a:spcBef>
            </a:pPr>
            <a:r>
              <a:rPr lang="zh-TW" altLang="en-US" sz="1400" dirty="0"/>
              <a:t>延遲 </a:t>
            </a:r>
            <a:r>
              <a:rPr lang="en-US" altLang="zh-TW" sz="1400" dirty="0"/>
              <a:t>(td)</a:t>
            </a:r>
          </a:p>
          <a:p>
            <a:pPr lvl="2">
              <a:spcBef>
                <a:spcPts val="600"/>
              </a:spcBef>
            </a:pPr>
            <a:r>
              <a:rPr lang="zh-TW" altLang="en-US" sz="1400" dirty="0"/>
              <a:t>功率消耗  </a:t>
            </a:r>
            <a:r>
              <a:rPr lang="en-US" altLang="zh-TW" sz="1400" dirty="0"/>
              <a:t>(power)</a:t>
            </a:r>
          </a:p>
          <a:p>
            <a:pPr lvl="1">
              <a:spcBef>
                <a:spcPts val="600"/>
              </a:spcBef>
            </a:pPr>
            <a:r>
              <a:rPr lang="en-US" altLang="zh-TW" sz="1600" dirty="0"/>
              <a:t>Reference :</a:t>
            </a:r>
            <a:r>
              <a:rPr lang="zh-TW" altLang="en-US" sz="1600" dirty="0"/>
              <a:t> 保障智慧財產權，請一定要附註資料來源。</a:t>
            </a:r>
            <a:endParaRPr lang="en-US" altLang="zh-TW" sz="1600" dirty="0"/>
          </a:p>
          <a:p>
            <a:pPr lvl="1"/>
            <a:endParaRPr lang="en-US" altLang="zh-TW" sz="1400" b="1" dirty="0"/>
          </a:p>
          <a:p>
            <a:r>
              <a:rPr lang="en-US" altLang="zh-TW" sz="2000" b="1" dirty="0"/>
              <a:t>Netlist File</a:t>
            </a:r>
            <a:r>
              <a:rPr lang="en-US" altLang="zh-TW" sz="1600" b="1" dirty="0"/>
              <a:t> </a:t>
            </a:r>
            <a:r>
              <a:rPr lang="en-US" altLang="zh-TW" sz="2000" b="1" dirty="0"/>
              <a:t>(.</a:t>
            </a:r>
            <a:r>
              <a:rPr lang="en-US" altLang="zh-TW" sz="2000" b="1" dirty="0" err="1"/>
              <a:t>sp</a:t>
            </a:r>
            <a:r>
              <a:rPr lang="en-US" altLang="zh-TW" sz="2000" b="1" dirty="0"/>
              <a:t>)</a:t>
            </a:r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請命名為 </a:t>
            </a:r>
            <a:r>
              <a:rPr lang="en-US" altLang="zh-TW" sz="1600" dirty="0"/>
              <a:t>“Adder32.sp”</a:t>
            </a:r>
          </a:p>
          <a:p>
            <a:pPr marL="952500" lvl="1" indent="-514350">
              <a:buFont typeface="+mj-lt"/>
              <a:buAutoNum type="arabicPeriod"/>
            </a:pPr>
            <a:endParaRPr lang="en-US" altLang="zh-TW" sz="1600" b="1" dirty="0"/>
          </a:p>
          <a:p>
            <a:pPr marL="952500" lvl="1" indent="-514350">
              <a:buFont typeface="+mj-lt"/>
              <a:buAutoNum type="arabicPeriod"/>
            </a:pPr>
            <a:endParaRPr lang="en-US" altLang="zh-TW" sz="1600" b="1" dirty="0"/>
          </a:p>
          <a:p>
            <a:pPr marL="471487" lvl="1" indent="0">
              <a:buNone/>
            </a:pPr>
            <a:endParaRPr lang="en-US" altLang="zh-TW" sz="1200" b="1" dirty="0"/>
          </a:p>
          <a:p>
            <a:pPr marL="0" indent="0">
              <a:buNone/>
            </a:pP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184765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01663" y="332656"/>
            <a:ext cx="7966075" cy="711969"/>
          </a:xfrm>
        </p:spPr>
        <p:txBody>
          <a:bodyPr/>
          <a:lstStyle/>
          <a:p>
            <a:r>
              <a:rPr lang="zh-TW" altLang="en-US" dirty="0"/>
              <a:t>繳交檔案方式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566738" y="1412777"/>
            <a:ext cx="8001000" cy="4832448"/>
          </a:xfrm>
        </p:spPr>
        <p:txBody>
          <a:bodyPr/>
          <a:lstStyle/>
          <a:p>
            <a:pPr marL="306000" indent="-306000"/>
            <a:r>
              <a:rPr lang="zh-TW" altLang="en-US" sz="1800" dirty="0"/>
              <a:t>請同學將投影片所提到的檔案用一個</a:t>
            </a:r>
            <a:r>
              <a:rPr lang="zh-TW" altLang="en-US" sz="1800" b="1" u="sng" dirty="0">
                <a:solidFill>
                  <a:srgbClr val="C00000"/>
                </a:solidFill>
              </a:rPr>
              <a:t>壓縮檔</a:t>
            </a:r>
            <a:r>
              <a:rPr lang="zh-TW" altLang="en-US" sz="1800" dirty="0"/>
              <a:t>包起來，並命名為 </a:t>
            </a:r>
            <a:r>
              <a:rPr lang="en-US" altLang="zh-TW" sz="2000" dirty="0"/>
              <a:t>	</a:t>
            </a:r>
          </a:p>
          <a:p>
            <a:pPr marL="306000" lvl="0" indent="-306000">
              <a:buNone/>
            </a:pPr>
            <a:r>
              <a:rPr lang="en-US" altLang="zh-TW" sz="2000" b="1" dirty="0"/>
              <a:t>				</a:t>
            </a:r>
            <a:r>
              <a:rPr lang="zh-TW" altLang="en-US" sz="2000" b="1" dirty="0"/>
              <a:t>系級</a:t>
            </a:r>
            <a:r>
              <a:rPr lang="en-US" altLang="zh-TW" sz="2000" b="1" dirty="0"/>
              <a:t>_</a:t>
            </a:r>
            <a:r>
              <a:rPr lang="zh-TW" altLang="en-US" sz="2000" b="1" dirty="0"/>
              <a:t>學號</a:t>
            </a:r>
            <a:r>
              <a:rPr lang="en-US" altLang="zh-TW" sz="2000" b="1" dirty="0"/>
              <a:t>_</a:t>
            </a:r>
            <a:r>
              <a:rPr lang="zh-TW" altLang="en-US" sz="2000" b="1" dirty="0"/>
              <a:t>姓名</a:t>
            </a:r>
            <a:r>
              <a:rPr lang="en-US" altLang="zh-TW" sz="2000" b="1" dirty="0"/>
              <a:t>_</a:t>
            </a:r>
            <a:r>
              <a:rPr lang="zh-TW" altLang="en-US" sz="2000" b="1" dirty="0"/>
              <a:t>版本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306000" lvl="0" indent="-306000">
              <a:buNone/>
            </a:pPr>
            <a:endParaRPr lang="en-US" altLang="zh-TW" sz="2000" dirty="0"/>
          </a:p>
          <a:p>
            <a:pPr marL="306000" indent="-306000"/>
            <a:r>
              <a:rPr lang="zh-TW" altLang="en-US" sz="1800" dirty="0"/>
              <a:t>第一次繳交者在版本位置打上</a:t>
            </a:r>
            <a:r>
              <a:rPr lang="en-US" altLang="zh-TW" sz="1800" dirty="0"/>
              <a:t>0</a:t>
            </a:r>
            <a:r>
              <a:rPr lang="zh-TW" altLang="en-US" sz="1800" dirty="0"/>
              <a:t>，若事後發現繳交檔案有誤，可將版本改為</a:t>
            </a:r>
            <a:r>
              <a:rPr lang="en-US" altLang="zh-TW" sz="1800" dirty="0"/>
              <a:t>1</a:t>
            </a:r>
            <a:r>
              <a:rPr lang="zh-TW" altLang="en-US" sz="1800" dirty="0"/>
              <a:t>後再次繳交，以數字最大者為最終繳交版本。</a:t>
            </a:r>
            <a:endParaRPr lang="en-US" altLang="zh-TW" sz="1800" dirty="0"/>
          </a:p>
          <a:p>
            <a:pPr marL="306000" lvl="0" indent="-306000">
              <a:buNone/>
            </a:pPr>
            <a:r>
              <a:rPr lang="en-US" altLang="zh-TW" sz="2000" dirty="0"/>
              <a:t>			</a:t>
            </a:r>
            <a:r>
              <a:rPr lang="zh-TW" altLang="en-US" sz="2000" dirty="0"/>
              <a:t>範例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zh-TW" altLang="en-US" sz="2000" b="1" dirty="0"/>
              <a:t>電機碩一</a:t>
            </a:r>
            <a:r>
              <a:rPr lang="en-US" altLang="zh-TW" sz="2000" b="1" dirty="0"/>
              <a:t>_102501599_</a:t>
            </a:r>
            <a:r>
              <a:rPr lang="zh-TW" altLang="en-US" sz="2000" b="1" dirty="0"/>
              <a:t>趴趴熊</a:t>
            </a:r>
            <a:r>
              <a:rPr lang="en-US" altLang="zh-TW" sz="2000" b="1" dirty="0"/>
              <a:t>_0</a:t>
            </a:r>
          </a:p>
          <a:p>
            <a:pPr marL="306000" lvl="0" indent="-306000">
              <a:buNone/>
            </a:pPr>
            <a:endParaRPr lang="en-US" altLang="zh-TW" sz="2000" b="1" dirty="0"/>
          </a:p>
          <a:p>
            <a:pPr marL="306000" indent="-306000"/>
            <a:r>
              <a:rPr lang="zh-TW" altLang="en-US" sz="1800" dirty="0"/>
              <a:t>檔案請上傳至</a:t>
            </a:r>
            <a:r>
              <a:rPr lang="en-US" altLang="zh-TW" sz="1800" dirty="0"/>
              <a:t>FTP</a:t>
            </a:r>
            <a:r>
              <a:rPr lang="zh-TW" altLang="en-US" sz="1800" dirty="0"/>
              <a:t>，最後繳交時間為 </a:t>
            </a:r>
            <a:r>
              <a:rPr lang="en-US" altLang="zh-TW" sz="1800" b="1" dirty="0">
                <a:solidFill>
                  <a:srgbClr val="FF0000"/>
                </a:solidFill>
              </a:rPr>
              <a:t>2021/01/14</a:t>
            </a:r>
            <a:r>
              <a:rPr lang="zh-TW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</a:rPr>
              <a:t>17:00</a:t>
            </a:r>
          </a:p>
          <a:p>
            <a:pPr marL="306000" lvl="0" indent="-306000">
              <a:buNone/>
            </a:pPr>
            <a:r>
              <a:rPr lang="en-US" altLang="zh-TW" sz="2000" dirty="0"/>
              <a:t>		</a:t>
            </a:r>
            <a:r>
              <a:rPr lang="en-US" altLang="zh-TW" sz="1600" dirty="0"/>
              <a:t>IP</a:t>
            </a:r>
            <a:r>
              <a:rPr lang="zh-TW" altLang="en-US" sz="1600" dirty="0"/>
              <a:t>：</a:t>
            </a:r>
            <a:r>
              <a:rPr lang="en-US" altLang="zh-TW" sz="1600" dirty="0"/>
              <a:t>140.115.71.229</a:t>
            </a:r>
          </a:p>
          <a:p>
            <a:pPr lvl="0">
              <a:buNone/>
            </a:pPr>
            <a:r>
              <a:rPr lang="en-US" altLang="zh-TW" sz="1600" dirty="0"/>
              <a:t>		</a:t>
            </a:r>
            <a:r>
              <a:rPr lang="zh-TW" altLang="en-US" sz="1600" dirty="0"/>
              <a:t>使用者名稱： </a:t>
            </a:r>
            <a:r>
              <a:rPr lang="en-US" altLang="zh-TW" sz="1600" dirty="0"/>
              <a:t>VLSID</a:t>
            </a:r>
          </a:p>
          <a:p>
            <a:pPr lvl="0">
              <a:buNone/>
            </a:pPr>
            <a:r>
              <a:rPr lang="en-US" altLang="zh-TW" sz="1600" dirty="0"/>
              <a:t>		</a:t>
            </a:r>
            <a:r>
              <a:rPr lang="zh-TW" altLang="en-US" sz="1600" dirty="0"/>
              <a:t>密碼： </a:t>
            </a:r>
            <a:r>
              <a:rPr lang="en-US" altLang="zh-TW" sz="1600" dirty="0" err="1"/>
              <a:t>vlsid</a:t>
            </a:r>
            <a:endParaRPr lang="en-US" altLang="zh-TW" sz="1600" dirty="0"/>
          </a:p>
          <a:p>
            <a:pPr lvl="0">
              <a:buNone/>
            </a:pPr>
            <a:r>
              <a:rPr lang="en-US" altLang="zh-TW" sz="1600" dirty="0"/>
              <a:t>		PORT</a:t>
            </a:r>
            <a:r>
              <a:rPr lang="zh-TW" altLang="en-US" sz="1600" dirty="0"/>
              <a:t>：</a:t>
            </a:r>
            <a:r>
              <a:rPr lang="en-US" altLang="zh-TW" sz="1600" dirty="0"/>
              <a:t>329</a:t>
            </a:r>
            <a:endParaRPr lang="en-US" altLang="zh-TW" sz="1600" u="sng" dirty="0"/>
          </a:p>
        </p:txBody>
      </p:sp>
    </p:spTree>
    <p:extLst>
      <p:ext uri="{BB962C8B-B14F-4D97-AF65-F5344CB8AC3E}">
        <p14:creationId xmlns:p14="http://schemas.microsoft.com/office/powerpoint/2010/main" val="221211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>
              <a:solidFill>
                <a:srgbClr val="0000FF"/>
              </a:solidFill>
            </a:endParaRPr>
          </a:p>
          <a:p>
            <a:pPr algn="ctr"/>
            <a:endParaRPr lang="en-US" altLang="zh-TW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altLang="zh-TW" dirty="0">
                <a:solidFill>
                  <a:srgbClr val="0000FF"/>
                </a:solidFill>
              </a:rPr>
              <a:t>THE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END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368933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10">
      <a:dk1>
        <a:srgbClr val="080808"/>
      </a:dk1>
      <a:lt1>
        <a:srgbClr val="FFFFFF"/>
      </a:lt1>
      <a:dk2>
        <a:srgbClr val="080808"/>
      </a:dk2>
      <a:lt2>
        <a:srgbClr val="006666"/>
      </a:lt2>
      <a:accent1>
        <a:srgbClr val="0099CC"/>
      </a:accent1>
      <a:accent2>
        <a:srgbClr val="6666FF"/>
      </a:accent2>
      <a:accent3>
        <a:srgbClr val="FFFFFF"/>
      </a:accent3>
      <a:accent4>
        <a:srgbClr val="060606"/>
      </a:accent4>
      <a:accent5>
        <a:srgbClr val="AACAE2"/>
      </a:accent5>
      <a:accent6>
        <a:srgbClr val="5C5CE7"/>
      </a:accent6>
      <a:hlink>
        <a:srgbClr val="FFFFCC"/>
      </a:hlink>
      <a:folHlink>
        <a:srgbClr val="FFCC00"/>
      </a:folHlink>
    </a:clrScheme>
    <a:fontScheme name="Profil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400" dirty="0" smtClean="0">
            <a:latin typeface="+mj-lt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80808"/>
        </a:dk1>
        <a:lt1>
          <a:srgbClr val="FFFFFF"/>
        </a:lt1>
        <a:dk2>
          <a:srgbClr val="080808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FFFFFF"/>
        </a:accent3>
        <a:accent4>
          <a:srgbClr val="060606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17082</TotalTime>
  <Words>561</Words>
  <Application>Microsoft Office PowerPoint</Application>
  <PresentationFormat>如螢幕大小 (4:3)</PresentationFormat>
  <Paragraphs>67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標楷體</vt:lpstr>
      <vt:lpstr>Arial</vt:lpstr>
      <vt:lpstr>Cambria Math</vt:lpstr>
      <vt:lpstr>Times New Roman</vt:lpstr>
      <vt:lpstr>Verdana</vt:lpstr>
      <vt:lpstr>Wingdings</vt:lpstr>
      <vt:lpstr>Profile</vt:lpstr>
      <vt:lpstr>超大型積體電路設計 Final Project</vt:lpstr>
      <vt:lpstr>題目</vt:lpstr>
      <vt:lpstr>設計規格</vt:lpstr>
      <vt:lpstr>製程檔案</vt:lpstr>
      <vt:lpstr>評分方式</vt:lpstr>
      <vt:lpstr>量測說明</vt:lpstr>
      <vt:lpstr>繳交檔案</vt:lpstr>
      <vt:lpstr>繳交檔案方式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Tu Yo Hao</dc:creator>
  <cp:lastModifiedBy>BOB</cp:lastModifiedBy>
  <cp:revision>1132</cp:revision>
  <dcterms:created xsi:type="dcterms:W3CDTF">2008-03-24T09:01:04Z</dcterms:created>
  <dcterms:modified xsi:type="dcterms:W3CDTF">2021-12-21T04:01:54Z</dcterms:modified>
</cp:coreProperties>
</file>