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6" r:id="rId3"/>
    <p:sldId id="313" r:id="rId4"/>
    <p:sldId id="314" r:id="rId5"/>
    <p:sldId id="311" r:id="rId6"/>
    <p:sldId id="312" r:id="rId7"/>
    <p:sldId id="310" r:id="rId8"/>
    <p:sldId id="309" r:id="rId9"/>
    <p:sldId id="305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D713A"/>
    <a:srgbClr val="108E49"/>
    <a:srgbClr val="0033CC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3265" autoAdjust="0"/>
  </p:normalViewPr>
  <p:slideViewPr>
    <p:cSldViewPr>
      <p:cViewPr varScale="1">
        <p:scale>
          <a:sx n="106" d="100"/>
          <a:sy n="106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602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EA5BE9-4D85-4D73-B24E-CFC724CCBA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897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125F11-4426-415E-8EAE-8520158871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215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12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186113"/>
            <a:ext cx="7772400" cy="314325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975"/>
            <a:ext cx="55308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3333"/>
            <a:ext cx="7772400" cy="1371600"/>
          </a:xfrm>
        </p:spPr>
        <p:txBody>
          <a:bodyPr/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061048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D786B-AD7F-4FD4-8E2D-14BE3B5D509A}" type="datetime1">
              <a:rPr lang="zh-TW" altLang="en-US" smtClean="0"/>
              <a:t>2021/11/8</a:t>
            </a:fld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0E1145C4-FB1A-449B-A7F3-5D2BDD61E5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74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332656"/>
            <a:ext cx="7966075" cy="711969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619250" y="6237288"/>
            <a:ext cx="1463675" cy="47625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09E6DDC4-DFA7-42CA-B815-B8DD7E71BB9E}" type="datetime1">
              <a:rPr lang="zh-TW" altLang="en-US" smtClean="0"/>
              <a:pPr>
                <a:defRPr/>
              </a:pPr>
              <a:t>2021/11/8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6F5E34F-26AD-43B5-B74C-41D8279F0100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/22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312169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619250" y="6237288"/>
            <a:ext cx="14636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6C048-A349-4876-B82F-041354804AE1}" type="datetime1">
              <a:rPr lang="zh-TW" altLang="en-US" smtClean="0">
                <a:solidFill>
                  <a:srgbClr val="080808"/>
                </a:solidFill>
              </a:rPr>
              <a:t>2021/11/8</a:t>
            </a:fld>
            <a:endParaRPr lang="en-US" altLang="zh-TW" dirty="0">
              <a:solidFill>
                <a:srgbClr val="080808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E34F-26AD-43B5-B74C-41D8279F0100}" type="slidenum">
              <a:rPr lang="en-US" altLang="zh-TW" smtClean="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TW" dirty="0">
                <a:solidFill>
                  <a:srgbClr val="080808"/>
                </a:solidFill>
              </a:rPr>
              <a:t>/51</a:t>
            </a:r>
            <a:endParaRPr lang="en-US" altLang="zh-TW" b="0" dirty="0">
              <a:solidFill>
                <a:srgbClr val="080808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3740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9273"/>
            <a:ext cx="796607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09600" y="1231231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72" y="6245225"/>
            <a:ext cx="1463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fld id="{FF9FFD7F-4DA3-4E42-A879-E7A889680F49}" type="datetime1">
              <a:rPr lang="zh-TW" altLang="en-US" smtClean="0"/>
              <a:t>2021/11/8</a:t>
            </a:fld>
            <a:endParaRPr lang="en-US" altLang="zh-TW" dirty="0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1"/>
            </a:lvl1pPr>
          </a:lstStyle>
          <a:p>
            <a:pPr>
              <a:defRPr/>
            </a:pPr>
            <a:fld id="{A439FBDB-712C-4D2F-9BA9-E5E1BF7CDCD6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/58</a:t>
            </a:r>
            <a:endParaRPr lang="en-US" altLang="zh-TW" b="0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771775" y="6245225"/>
            <a:ext cx="36004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0" lang="en-US" altLang="zh-TW" sz="1400" b="1" i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pic>
        <p:nvPicPr>
          <p:cNvPr id="1033" name="圖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5541963"/>
            <a:ext cx="13827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4" r:id="rId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772816"/>
            <a:ext cx="8208912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TW" altLang="en-US" dirty="0"/>
              <a:t>超大型積體電路設計</a:t>
            </a:r>
            <a:br>
              <a:rPr lang="en-US" altLang="zh-TW" dirty="0"/>
            </a:br>
            <a:r>
              <a:rPr lang="en-US" altLang="zh-TW" dirty="0"/>
              <a:t>Midterm Project</a:t>
            </a:r>
          </a:p>
        </p:txBody>
      </p:sp>
      <p:sp>
        <p:nvSpPr>
          <p:cNvPr id="2" name="矩形 1"/>
          <p:cNvSpPr/>
          <p:nvPr/>
        </p:nvSpPr>
        <p:spPr>
          <a:xfrm>
            <a:off x="3141663" y="42930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>
              <a:spcBef>
                <a:spcPct val="20000"/>
              </a:spcBef>
            </a:pPr>
            <a:r>
              <a:rPr lang="en-US" altLang="zh-TW" b="1" dirty="0">
                <a:latin typeface="Arial" charset="0"/>
                <a:ea typeface="標楷體" pitchFamily="65" charset="-120"/>
              </a:rPr>
              <a:t>Prof. </a:t>
            </a:r>
            <a:r>
              <a:rPr lang="en-US" altLang="zh-TW" b="1" dirty="0" err="1">
                <a:latin typeface="Arial" charset="0"/>
                <a:ea typeface="標楷體" pitchFamily="65" charset="-120"/>
              </a:rPr>
              <a:t>Kuo-Hsing</a:t>
            </a:r>
            <a:r>
              <a:rPr lang="en-US" altLang="zh-TW" b="1" dirty="0">
                <a:latin typeface="Arial" charset="0"/>
                <a:ea typeface="標楷體" pitchFamily="65" charset="-120"/>
              </a:rPr>
              <a:t> Cheng</a:t>
            </a:r>
            <a:endParaRPr lang="en-US" altLang="zh-TW" sz="1400" b="1" dirty="0"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4797152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>
              <a:spcBef>
                <a:spcPct val="20000"/>
              </a:spcBef>
            </a:pPr>
            <a:r>
              <a:rPr lang="en-US" altLang="zh-TW" b="1" dirty="0">
                <a:latin typeface="Arial" charset="0"/>
                <a:ea typeface="標楷體" pitchFamily="65" charset="-120"/>
              </a:rPr>
              <a:t>2021 Fall</a:t>
            </a:r>
            <a:endParaRPr lang="en-US" altLang="zh-TW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C69E28F-2128-4EC4-9445-3810B7DA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08" y="2636912"/>
            <a:ext cx="7478061" cy="25991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9D3A2-2AF8-4C37-9846-F2A5F8B0231C}" type="datetime1">
              <a:rPr lang="zh-TW" altLang="en-US" smtClean="0"/>
              <a:t>2021/11/8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36840" y="3398003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zh-TW" altLang="en-US" sz="1400" dirty="0">
              <a:latin typeface="+mj-lt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078539" y="3398003"/>
            <a:ext cx="7869838" cy="1423417"/>
            <a:chOff x="1704596" y="3283855"/>
            <a:chExt cx="7869838" cy="1423417"/>
          </a:xfrm>
        </p:grpSpPr>
        <p:sp>
          <p:nvSpPr>
            <p:cNvPr id="17" name="文字方塊 16"/>
            <p:cNvSpPr txBox="1"/>
            <p:nvPr/>
          </p:nvSpPr>
          <p:spPr>
            <a:xfrm>
              <a:off x="1704596" y="3283855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err="1">
                  <a:solidFill>
                    <a:srgbClr val="0000FF"/>
                  </a:solidFill>
                  <a:latin typeface="+mj-lt"/>
                </a:rPr>
                <a:t>Tclk</a:t>
              </a:r>
              <a:endParaRPr lang="zh-TW" altLang="en-US" sz="1200" b="1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846242" y="4060941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err="1">
                  <a:solidFill>
                    <a:srgbClr val="0000FF"/>
                  </a:solidFill>
                  <a:latin typeface="+mj-lt"/>
                </a:rPr>
                <a:t>ToutA</a:t>
              </a:r>
              <a:r>
                <a:rPr lang="en-US" altLang="zh-TW" sz="1200" b="1" dirty="0">
                  <a:solidFill>
                    <a:srgbClr val="0000FF"/>
                  </a:solidFill>
                  <a:latin typeface="+mj-lt"/>
                </a:rPr>
                <a:t> = 2*</a:t>
              </a:r>
              <a:r>
                <a:rPr lang="en-US" altLang="zh-TW" sz="1200" b="1" dirty="0" err="1">
                  <a:solidFill>
                    <a:srgbClr val="0000FF"/>
                  </a:solidFill>
                  <a:latin typeface="+mj-lt"/>
                </a:rPr>
                <a:t>Tclk</a:t>
              </a:r>
              <a:br>
                <a:rPr lang="en-US" altLang="zh-TW" sz="1200" b="1" dirty="0">
                  <a:solidFill>
                    <a:srgbClr val="0000FF"/>
                  </a:solidFill>
                  <a:latin typeface="+mj-lt"/>
                </a:rPr>
              </a:br>
              <a:r>
                <a:rPr lang="en-US" altLang="zh-TW" sz="1200" b="1" dirty="0" err="1">
                  <a:solidFill>
                    <a:srgbClr val="0000FF"/>
                  </a:solidFill>
                  <a:latin typeface="+mj-lt"/>
                </a:rPr>
                <a:t>ToutB</a:t>
              </a:r>
              <a:r>
                <a:rPr lang="en-US" altLang="zh-TW" sz="1200" b="1" dirty="0">
                  <a:solidFill>
                    <a:srgbClr val="0000FF"/>
                  </a:solidFill>
                  <a:latin typeface="+mj-lt"/>
                </a:rPr>
                <a:t> = 4*</a:t>
              </a:r>
              <a:r>
                <a:rPr lang="en-US" altLang="zh-TW" sz="1200" b="1" dirty="0" err="1">
                  <a:solidFill>
                    <a:srgbClr val="0000FF"/>
                  </a:solidFill>
                  <a:latin typeface="+mj-lt"/>
                </a:rPr>
                <a:t>Tclk</a:t>
              </a:r>
              <a:endParaRPr lang="en-US" altLang="zh-TW" sz="1200" b="1" dirty="0">
                <a:solidFill>
                  <a:srgbClr val="0000FF"/>
                </a:solidFill>
                <a:latin typeface="+mj-lt"/>
              </a:endParaRPr>
            </a:p>
            <a:p>
              <a:r>
                <a:rPr lang="en-US" altLang="zh-TW" sz="1200" b="1" dirty="0" err="1">
                  <a:solidFill>
                    <a:srgbClr val="0000FF"/>
                  </a:solidFill>
                  <a:latin typeface="+mj-lt"/>
                </a:rPr>
                <a:t>ToutC</a:t>
              </a:r>
              <a:r>
                <a:rPr lang="en-US" altLang="zh-TW" sz="1200" b="1" dirty="0">
                  <a:solidFill>
                    <a:srgbClr val="0000FF"/>
                  </a:solidFill>
                  <a:latin typeface="+mj-lt"/>
                </a:rPr>
                <a:t> = 8*</a:t>
              </a:r>
              <a:r>
                <a:rPr lang="en-US" altLang="zh-TW" sz="1200" b="1" dirty="0" err="1">
                  <a:solidFill>
                    <a:srgbClr val="0000FF"/>
                  </a:solidFill>
                  <a:latin typeface="+mj-lt"/>
                </a:rPr>
                <a:t>Tclk</a:t>
              </a:r>
              <a:endParaRPr lang="zh-TW" altLang="en-US" sz="1200" b="1" dirty="0">
                <a:solidFill>
                  <a:srgbClr val="0000FF"/>
                </a:solidFill>
                <a:latin typeface="+mj-lt"/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0A03F0A6-8782-4F0D-A502-F28BC33C5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821" y="5013176"/>
            <a:ext cx="3624038" cy="114924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973F85-3D62-43CB-958B-8DC4B33C2E78}"/>
              </a:ext>
            </a:extLst>
          </p:cNvPr>
          <p:cNvSpPr txBox="1"/>
          <p:nvPr/>
        </p:nvSpPr>
        <p:spPr>
          <a:xfrm>
            <a:off x="5045890" y="5351251"/>
            <a:ext cx="97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</a:rPr>
              <a:t>x 8</a:t>
            </a:r>
            <a:endParaRPr lang="zh-TW" altLang="en-US" sz="2000" b="1" dirty="0">
              <a:latin typeface="+mj-lt"/>
            </a:endParaRP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E758E1B3-FD61-4AD5-8B14-DE33BACD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 dirty="0"/>
              <a:t>除頻器</a:t>
            </a:r>
            <a:endParaRPr lang="en-US" altLang="zh-TW" sz="1600" b="1" baseline="-25000" dirty="0"/>
          </a:p>
          <a:p>
            <a:pPr lvl="1">
              <a:spcBef>
                <a:spcPts val="1200"/>
              </a:spcBef>
            </a:pPr>
            <a:r>
              <a:rPr lang="zh-TW" altLang="en-US" sz="1600" dirty="0"/>
              <a:t>請設計一除頻器，並量測整體電路之</a:t>
            </a:r>
            <a:r>
              <a:rPr lang="zh-TW" altLang="en-US" sz="1600" dirty="0">
                <a:solidFill>
                  <a:srgbClr val="FF0000"/>
                </a:solidFill>
              </a:rPr>
              <a:t>最高操作頻率</a:t>
            </a:r>
            <a:r>
              <a:rPr lang="zh-TW" altLang="en-US" sz="1600" dirty="0"/>
              <a:t>與</a:t>
            </a:r>
            <a:r>
              <a:rPr lang="zh-TW" altLang="en-US" sz="1600" dirty="0">
                <a:solidFill>
                  <a:srgbClr val="FF0000"/>
                </a:solidFill>
              </a:rPr>
              <a:t>功率消耗</a:t>
            </a:r>
            <a:r>
              <a:rPr lang="zh-TW" altLang="en-US" sz="1600" dirty="0"/>
              <a:t>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6032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最高頻率之條件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9D3A2-2AF8-4C37-9846-F2A5F8B0231C}" type="datetime1">
              <a:rPr lang="zh-TW" altLang="en-US" smtClean="0"/>
              <a:t>2021/11/8</a:t>
            </a:fld>
            <a:endParaRPr lang="en-US" altLang="zh-TW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5BA3342-7CA2-4498-BFBB-50E42F40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 dirty="0"/>
              <a:t>最高頻率 </a:t>
            </a:r>
            <a:r>
              <a:rPr lang="en-US" altLang="zh-TW" sz="2000" b="1" dirty="0" err="1"/>
              <a:t>f</a:t>
            </a:r>
            <a:r>
              <a:rPr lang="en-US" altLang="zh-TW" sz="2000" b="1" baseline="-25000" dirty="0" err="1"/>
              <a:t>max</a:t>
            </a:r>
            <a:endParaRPr lang="en-US" altLang="zh-TW" sz="1600" b="1" baseline="-25000" dirty="0"/>
          </a:p>
          <a:p>
            <a:pPr lvl="1">
              <a:spcBef>
                <a:spcPts val="1200"/>
              </a:spcBef>
            </a:pPr>
            <a:r>
              <a:rPr lang="zh-TW" altLang="en-US" sz="1600" dirty="0"/>
              <a:t>輸出訊號 </a:t>
            </a:r>
            <a:r>
              <a:rPr lang="en-US" altLang="zh-TW" sz="1600" dirty="0"/>
              <a:t>rise/fall time </a:t>
            </a:r>
            <a:r>
              <a:rPr lang="zh-TW" altLang="en-US" sz="1600" dirty="0"/>
              <a:t>不得大於四分之一的週期。</a:t>
            </a:r>
            <a:endParaRPr lang="en-US" altLang="zh-TW" sz="1600" dirty="0"/>
          </a:p>
          <a:p>
            <a:pPr lvl="1">
              <a:spcBef>
                <a:spcPts val="1200"/>
              </a:spcBef>
            </a:pPr>
            <a:r>
              <a:rPr lang="zh-TW" altLang="en-US" sz="1600" dirty="0"/>
              <a:t>工作週期 </a:t>
            </a:r>
            <a:r>
              <a:rPr lang="en-US" altLang="zh-TW" sz="1600" dirty="0"/>
              <a:t>(Duty Cycle) </a:t>
            </a:r>
            <a:r>
              <a:rPr lang="zh-TW" altLang="en-US" sz="1600" dirty="0"/>
              <a:t>介於 </a:t>
            </a:r>
            <a:r>
              <a:rPr lang="en-US" altLang="zh-TW" sz="1600" dirty="0"/>
              <a:t>45% ~ 55%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spcBef>
                <a:spcPts val="1200"/>
              </a:spcBef>
            </a:pPr>
            <a:r>
              <a:rPr lang="zh-TW" altLang="en-US" sz="1600" dirty="0"/>
              <a:t>輸出訊號的最高準位需大於 </a:t>
            </a:r>
            <a:r>
              <a:rPr lang="en-US" altLang="zh-TW" sz="1600" dirty="0"/>
              <a:t>0.9</a:t>
            </a:r>
            <a:r>
              <a:rPr lang="zh-TW" altLang="en-US" sz="1600" dirty="0"/>
              <a:t>*</a:t>
            </a:r>
            <a:r>
              <a:rPr lang="en-US" altLang="zh-TW" sz="1600" dirty="0"/>
              <a:t>V</a:t>
            </a:r>
            <a:r>
              <a:rPr lang="en-US" altLang="zh-TW" sz="1600" baseline="-25000" dirty="0"/>
              <a:t>DD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spcBef>
                <a:spcPts val="1200"/>
              </a:spcBef>
            </a:pPr>
            <a:r>
              <a:rPr lang="zh-TW" altLang="en-US" sz="1600" dirty="0"/>
              <a:t>輸出訊號的最低準位需小於 </a:t>
            </a:r>
            <a:r>
              <a:rPr lang="en-US" altLang="zh-TW" sz="1600" dirty="0"/>
              <a:t>0.1</a:t>
            </a:r>
            <a:r>
              <a:rPr lang="zh-TW" altLang="en-US" sz="1600" dirty="0"/>
              <a:t>*</a:t>
            </a:r>
            <a:r>
              <a:rPr lang="en-US" altLang="zh-TW" sz="1600" dirty="0"/>
              <a:t>V</a:t>
            </a:r>
            <a:r>
              <a:rPr lang="en-US" altLang="zh-TW" sz="1600" baseline="-25000" dirty="0"/>
              <a:t>DD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spcBef>
                <a:spcPts val="1200"/>
              </a:spcBef>
            </a:pPr>
            <a:r>
              <a:rPr lang="zh-TW" altLang="en-US" sz="1600" dirty="0"/>
              <a:t>確認所有輸出訊號都正確，找出</a:t>
            </a:r>
            <a:r>
              <a:rPr lang="zh-TW" altLang="en-US" sz="1600" dirty="0">
                <a:solidFill>
                  <a:srgbClr val="FF0000"/>
                </a:solidFill>
              </a:rPr>
              <a:t>輸入的最高頻率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endParaRPr lang="en-US" altLang="zh-TW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106F7D-DD7A-49C6-8369-B767B3C85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93096"/>
            <a:ext cx="4211960" cy="178930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2C04793-8F74-4D14-ADBD-AFFDDD8B7A52}"/>
              </a:ext>
            </a:extLst>
          </p:cNvPr>
          <p:cNvSpPr txBox="1"/>
          <p:nvPr/>
        </p:nvSpPr>
        <p:spPr>
          <a:xfrm>
            <a:off x="1259632" y="4921423"/>
            <a:ext cx="17050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最高準位 </a:t>
            </a:r>
            <a:r>
              <a:rPr lang="en-US" altLang="zh-TW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  <a:r>
              <a:rPr lang="zh-TW" altLang="en-US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0.9*V</a:t>
            </a:r>
            <a:r>
              <a:rPr lang="en-US" altLang="zh-TW" sz="1400" b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DD</a:t>
            </a:r>
            <a:endParaRPr lang="zh-TW" altLang="en-US" sz="1400" b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2F32B5-0C23-4FEC-9B93-2E04C8DEB4F2}"/>
              </a:ext>
            </a:extLst>
          </p:cNvPr>
          <p:cNvSpPr txBox="1"/>
          <p:nvPr/>
        </p:nvSpPr>
        <p:spPr>
          <a:xfrm>
            <a:off x="1259632" y="5569495"/>
            <a:ext cx="17050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最低準位 </a:t>
            </a:r>
            <a:r>
              <a:rPr lang="en-US" altLang="zh-TW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lang="zh-TW" altLang="en-US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0.1*V</a:t>
            </a:r>
            <a:r>
              <a:rPr lang="en-US" altLang="zh-TW" sz="1400" b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DD</a:t>
            </a:r>
            <a:endParaRPr lang="zh-TW" altLang="en-US" sz="1400" b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8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功率消耗之條件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9D3A2-2AF8-4C37-9846-F2A5F8B0231C}" type="datetime1">
              <a:rPr lang="zh-TW" altLang="en-US" smtClean="0"/>
              <a:t>2021/11/8</a:t>
            </a:fld>
            <a:endParaRPr lang="en-US" altLang="zh-TW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5BA3342-7CA2-4498-BFBB-50E42F40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253734" cy="42672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 dirty="0"/>
              <a:t>功率消耗 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(power @ </a:t>
            </a:r>
            <a:r>
              <a:rPr lang="en-US" altLang="zh-TW" sz="1600" b="1" dirty="0" err="1"/>
              <a:t>f</a:t>
            </a:r>
            <a:r>
              <a:rPr lang="en-US" altLang="zh-TW" sz="1600" b="1" baseline="-25000" dirty="0" err="1"/>
              <a:t>max</a:t>
            </a:r>
            <a:r>
              <a:rPr lang="en-US" altLang="zh-TW" sz="1600" b="1" dirty="0"/>
              <a:t>)</a:t>
            </a:r>
            <a:endParaRPr lang="en-US" altLang="zh-TW" sz="1600" b="1" baseline="-25000" dirty="0"/>
          </a:p>
          <a:p>
            <a:pPr lvl="1">
              <a:spcBef>
                <a:spcPts val="1200"/>
              </a:spcBef>
            </a:pPr>
            <a:r>
              <a:rPr lang="zh-TW" altLang="en-US" sz="1600" dirty="0"/>
              <a:t>操作於 </a:t>
            </a:r>
            <a:r>
              <a:rPr lang="en-US" altLang="zh-TW" sz="1600" dirty="0" err="1"/>
              <a:t>f</a:t>
            </a:r>
            <a:r>
              <a:rPr lang="en-US" altLang="zh-TW" sz="1600" baseline="-25000" dirty="0" err="1"/>
              <a:t>max</a:t>
            </a:r>
            <a:r>
              <a:rPr lang="zh-TW" altLang="en-US" sz="1600" dirty="0"/>
              <a:t> 時，量測此時的功率消耗。</a:t>
            </a:r>
            <a:endParaRPr lang="en-US" altLang="zh-TW" sz="1600" dirty="0"/>
          </a:p>
          <a:p>
            <a:pPr lvl="1">
              <a:spcBef>
                <a:spcPts val="1200"/>
              </a:spcBef>
            </a:pPr>
            <a:r>
              <a:rPr lang="zh-TW" altLang="en-US" sz="1600" dirty="0"/>
              <a:t>量測功率消耗時，</a:t>
            </a:r>
            <a:r>
              <a:rPr lang="zh-TW" altLang="en-US" sz="1600" dirty="0">
                <a:solidFill>
                  <a:srgbClr val="FF0000"/>
                </a:solidFill>
              </a:rPr>
              <a:t>須包含所有電路</a:t>
            </a:r>
            <a:r>
              <a:rPr lang="en-US" altLang="zh-TW" sz="1600" dirty="0"/>
              <a:t>(Input Buffer/Your Design/Tapper Buffer)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spcBef>
                <a:spcPts val="1200"/>
              </a:spcBef>
            </a:pPr>
            <a:endParaRPr lang="en-US" altLang="zh-TW" sz="1600" dirty="0"/>
          </a:p>
          <a:p>
            <a:pPr lvl="1">
              <a:spcBef>
                <a:spcPts val="600"/>
              </a:spcBef>
            </a:pPr>
            <a:endParaRPr lang="en-US" altLang="zh-TW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147A29-30B1-4404-BD21-71ADB2DF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01" y="3359511"/>
            <a:ext cx="7478061" cy="25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製程檔案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412776"/>
                <a:ext cx="8001000" cy="4267200"/>
              </a:xfrm>
            </p:spPr>
            <p:txBody>
              <a:bodyPr/>
              <a:lstStyle/>
              <a:p>
                <a:pPr marL="514350" indent="-514350">
                  <a:lnSpc>
                    <a:spcPct val="15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altLang="zh-TW" sz="2000" b="1" dirty="0"/>
                  <a:t>Process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Limitation</a:t>
                </a:r>
                <a:endParaRPr lang="en-US" altLang="zh-TW" sz="1600" dirty="0"/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最小元件寬度 </a:t>
                </a:r>
                <a:r>
                  <a:rPr lang="en-US" altLang="zh-TW" sz="1600" dirty="0" err="1"/>
                  <a:t>W</a:t>
                </a:r>
                <a:r>
                  <a:rPr lang="en-US" altLang="zh-TW" sz="1600" baseline="-25000" dirty="0" err="1"/>
                  <a:t>min</a:t>
                </a:r>
                <a:r>
                  <a:rPr lang="en-US" altLang="zh-TW" sz="1600" dirty="0"/>
                  <a:t> = 0.20 um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最小元件長度 </a:t>
                </a:r>
                <a:r>
                  <a:rPr lang="en-US" altLang="zh-TW" sz="1600" dirty="0" err="1"/>
                  <a:t>L</a:t>
                </a:r>
                <a:r>
                  <a:rPr lang="en-US" altLang="zh-TW" sz="1600" baseline="-25000" dirty="0" err="1"/>
                  <a:t>min</a:t>
                </a:r>
                <a:r>
                  <a:rPr lang="en-US" altLang="zh-TW" sz="1600" dirty="0"/>
                  <a:t> = 90 nm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1600" dirty="0"/>
                  <a:t>Supply voltage V</a:t>
                </a:r>
                <a:r>
                  <a:rPr lang="en-US" altLang="zh-TW" sz="1600" baseline="-25000" dirty="0"/>
                  <a:t>DD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=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1.0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模擬溫度 </a:t>
                </a:r>
                <a:r>
                  <a:rPr lang="en-US" altLang="zh-TW" sz="1600" dirty="0"/>
                  <a:t>=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2</a:t>
                </a:r>
                <a:r>
                  <a:rPr lang="en-US" altLang="zh-TW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endPara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本製程不包含製程變異參數，不須進行製程變異模擬。</a:t>
                </a:r>
                <a:endParaRPr lang="en-US" altLang="zh-TW" sz="1600" dirty="0"/>
              </a:p>
              <a:p>
                <a:pPr lvl="1">
                  <a:spcBef>
                    <a:spcPts val="600"/>
                  </a:spcBef>
                </a:pPr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412776"/>
                <a:ext cx="8001000" cy="4267200"/>
              </a:xfrm>
              <a:blipFill>
                <a:blip r:embed="rId2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BB59A-02C2-4758-A942-92B08023E410}" type="datetime1">
              <a:rPr lang="zh-TW" altLang="en-US" smtClean="0"/>
              <a:t>2021/11/8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697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 dirty="0"/>
              <a:t>Score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抄襲：涉嫌抄襲者，一律以</a:t>
            </a:r>
            <a:r>
              <a:rPr lang="zh-TW" altLang="en-US" sz="1600" dirty="0">
                <a:solidFill>
                  <a:srgbClr val="FF0000"/>
                </a:solidFill>
              </a:rPr>
              <a:t>零分</a:t>
            </a:r>
            <a:r>
              <a:rPr lang="zh-TW" altLang="en-US" sz="1600" dirty="0"/>
              <a:t>計算。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遲交：遲交一天扣一分，兩天扣兩分，以此類推。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未按照</a:t>
            </a:r>
            <a:r>
              <a:rPr lang="zh-TW" altLang="en-US" sz="1600" dirty="0">
                <a:solidFill>
                  <a:srgbClr val="FF0000"/>
                </a:solidFill>
              </a:rPr>
              <a:t>報告格式</a:t>
            </a:r>
            <a:r>
              <a:rPr lang="zh-TW" altLang="en-US" sz="1600" dirty="0"/>
              <a:t>與</a:t>
            </a:r>
            <a:r>
              <a:rPr lang="zh-TW" altLang="en-US" sz="1600" dirty="0">
                <a:solidFill>
                  <a:srgbClr val="FF0000"/>
                </a:solidFill>
              </a:rPr>
              <a:t>繳交檔案方式</a:t>
            </a:r>
            <a:r>
              <a:rPr lang="zh-TW" altLang="en-US" sz="1600" dirty="0"/>
              <a:t>者會扣分。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分數將依照「</a:t>
            </a:r>
            <a:r>
              <a:rPr lang="zh-TW" altLang="en-US" sz="1600" dirty="0">
                <a:solidFill>
                  <a:srgbClr val="FF0000"/>
                </a:solidFill>
              </a:rPr>
              <a:t>最高操作頻率 </a:t>
            </a:r>
            <a:r>
              <a:rPr lang="zh-TW" altLang="en-US" sz="1600" dirty="0"/>
              <a:t>」與「</a:t>
            </a:r>
            <a:r>
              <a:rPr lang="zh-TW" altLang="en-US" sz="1600" dirty="0">
                <a:solidFill>
                  <a:srgbClr val="FF0000"/>
                </a:solidFill>
              </a:rPr>
              <a:t>功率消耗</a:t>
            </a:r>
            <a:r>
              <a:rPr lang="zh-TW" altLang="en-US" sz="1600" dirty="0"/>
              <a:t> 」進行評比。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若報告上的數據不符合前述規定，該項次以零分計算。</a:t>
            </a:r>
            <a:endParaRPr lang="en-US" altLang="zh-TW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BB59A-02C2-4758-A942-92B08023E410}" type="datetime1">
              <a:rPr lang="zh-TW" altLang="en-US" smtClean="0"/>
              <a:t>2021/11/8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267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4200" y="1488496"/>
            <a:ext cx="8001000" cy="4267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b="1" dirty="0"/>
              <a:t>Report (PDF)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封面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電路圖和架構圖</a:t>
            </a:r>
            <a:r>
              <a:rPr lang="en-US" altLang="zh-TW" sz="1600" dirty="0"/>
              <a:t>(</a:t>
            </a:r>
            <a:r>
              <a:rPr lang="zh-TW" altLang="en-US" sz="1600" dirty="0"/>
              <a:t>電腦繪圖</a:t>
            </a:r>
            <a:r>
              <a:rPr lang="en-US" altLang="zh-TW" sz="1600" dirty="0"/>
              <a:t>)</a:t>
            </a:r>
            <a:r>
              <a:rPr lang="zh-TW" altLang="en-US" sz="1600" dirty="0"/>
              <a:t>，並解釋電路行為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模擬結果：</a:t>
            </a:r>
            <a:endParaRPr lang="en-US" altLang="zh-TW" sz="1600" dirty="0"/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附上操作於最高頻率之波形圖</a:t>
            </a:r>
            <a:r>
              <a:rPr lang="en-US" altLang="zh-TW" sz="1400" dirty="0"/>
              <a:t>(</a:t>
            </a:r>
            <a:r>
              <a:rPr lang="zh-TW" altLang="en-US" sz="1400" dirty="0"/>
              <a:t>需標示訊號名稱</a:t>
            </a:r>
            <a:r>
              <a:rPr lang="en-US" altLang="zh-TW" sz="1400" dirty="0"/>
              <a:t>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數據：</a:t>
            </a:r>
            <a:endParaRPr lang="en-US" altLang="zh-TW" sz="1600" dirty="0"/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最高操作頻率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f</a:t>
            </a:r>
            <a:r>
              <a:rPr lang="en-US" altLang="zh-TW" sz="1400" baseline="-25000" dirty="0" err="1"/>
              <a:t>max</a:t>
            </a:r>
            <a:r>
              <a:rPr lang="en-US" altLang="zh-TW" sz="1400" dirty="0"/>
              <a:t>)</a:t>
            </a:r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功率消耗  </a:t>
            </a:r>
            <a:r>
              <a:rPr lang="en-US" altLang="zh-TW" sz="1400" dirty="0"/>
              <a:t>(power @ </a:t>
            </a:r>
            <a:r>
              <a:rPr lang="en-US" altLang="zh-TW" sz="1400" dirty="0" err="1"/>
              <a:t>f</a:t>
            </a:r>
            <a:r>
              <a:rPr lang="en-US" altLang="zh-TW" sz="1400" baseline="-25000" dirty="0" err="1"/>
              <a:t>max</a:t>
            </a:r>
            <a:r>
              <a:rPr lang="en-US" altLang="zh-TW" sz="14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TW" sz="1600" dirty="0"/>
              <a:t>Reference :</a:t>
            </a:r>
            <a:r>
              <a:rPr lang="zh-TW" altLang="en-US" sz="1600" dirty="0"/>
              <a:t> 保障智慧財產權，請一定要附註資料來源。</a:t>
            </a:r>
            <a:endParaRPr lang="en-US" altLang="zh-TW" sz="16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000" b="1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b="1" dirty="0"/>
              <a:t>Netlist File</a:t>
            </a:r>
            <a:endParaRPr lang="en-US" altLang="zh-TW" sz="1600" b="1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請命名為 </a:t>
            </a:r>
            <a:r>
              <a:rPr lang="en-US" altLang="zh-TW" sz="1600" dirty="0"/>
              <a:t>“</a:t>
            </a:r>
            <a:r>
              <a:rPr lang="en-US" altLang="zh-TW" sz="1600" dirty="0" err="1"/>
              <a:t>Divider.sp</a:t>
            </a:r>
            <a:r>
              <a:rPr lang="en-US" altLang="zh-TW" sz="1600" dirty="0"/>
              <a:t>”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BB59A-02C2-4758-A942-92B08023E410}" type="datetime1">
              <a:rPr lang="zh-TW" altLang="en-US" smtClean="0"/>
              <a:t>2021/11/8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707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01663" y="332656"/>
            <a:ext cx="7966075" cy="711969"/>
          </a:xfrm>
        </p:spPr>
        <p:txBody>
          <a:bodyPr/>
          <a:lstStyle/>
          <a:p>
            <a:r>
              <a:rPr lang="zh-TW" altLang="en-US" dirty="0"/>
              <a:t>繳交檔案方式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66738" y="1412777"/>
            <a:ext cx="8001000" cy="4832448"/>
          </a:xfrm>
        </p:spPr>
        <p:txBody>
          <a:bodyPr/>
          <a:lstStyle/>
          <a:p>
            <a:pPr marL="306000" indent="-306000"/>
            <a:r>
              <a:rPr lang="zh-TW" altLang="en-US" sz="2000" dirty="0"/>
              <a:t>請同學將前頁投影片所提到的檔案用一個壓縮檔包起來，並命名為</a:t>
            </a:r>
            <a:endParaRPr lang="en-US" altLang="zh-TW" sz="2000" dirty="0"/>
          </a:p>
          <a:p>
            <a:pPr marL="306000" lvl="0" indent="-306000">
              <a:buNone/>
            </a:pPr>
            <a:r>
              <a:rPr lang="en-US" altLang="zh-TW" sz="2000" b="1" dirty="0"/>
              <a:t>				</a:t>
            </a:r>
            <a:r>
              <a:rPr lang="zh-TW" altLang="en-US" sz="1800" b="1" dirty="0"/>
              <a:t>系級</a:t>
            </a:r>
            <a:r>
              <a:rPr lang="en-US" altLang="zh-TW" sz="1800" b="1" dirty="0"/>
              <a:t>_</a:t>
            </a:r>
            <a:r>
              <a:rPr lang="zh-TW" altLang="en-US" sz="1800" b="1" dirty="0"/>
              <a:t>學號</a:t>
            </a:r>
            <a:r>
              <a:rPr lang="en-US" altLang="zh-TW" sz="1800" b="1" dirty="0"/>
              <a:t>_</a:t>
            </a:r>
            <a:r>
              <a:rPr lang="zh-TW" altLang="en-US" sz="1800" b="1" dirty="0"/>
              <a:t>姓名</a:t>
            </a:r>
            <a:r>
              <a:rPr lang="en-US" altLang="zh-TW" sz="1800" b="1" dirty="0"/>
              <a:t>_</a:t>
            </a:r>
            <a:r>
              <a:rPr lang="zh-TW" altLang="en-US" sz="1800" b="1" dirty="0"/>
              <a:t>版本</a:t>
            </a:r>
            <a:endParaRPr lang="en-US" altLang="zh-TW" sz="1800" dirty="0"/>
          </a:p>
          <a:p>
            <a:pPr marL="306000" indent="-306000">
              <a:spcBef>
                <a:spcPts val="1200"/>
              </a:spcBef>
            </a:pPr>
            <a:r>
              <a:rPr lang="zh-TW" altLang="en-US" sz="2000" dirty="0"/>
              <a:t>第一次繳交者在版本位置打上</a:t>
            </a:r>
            <a:r>
              <a:rPr lang="en-US" altLang="zh-TW" sz="2000" dirty="0"/>
              <a:t>0</a:t>
            </a:r>
            <a:r>
              <a:rPr lang="zh-TW" altLang="en-US" sz="2000" dirty="0"/>
              <a:t>，若事後發現繳交檔案有誤，可將版本改為</a:t>
            </a:r>
            <a:r>
              <a:rPr lang="en-US" altLang="zh-TW" sz="2000" dirty="0"/>
              <a:t>1</a:t>
            </a:r>
            <a:r>
              <a:rPr lang="zh-TW" altLang="en-US" sz="2000" dirty="0"/>
              <a:t>後再次繳交，以數字最大者為最終繳交版本。</a:t>
            </a:r>
            <a:endParaRPr lang="en-US" altLang="zh-TW" sz="2000" dirty="0"/>
          </a:p>
          <a:p>
            <a:pPr marL="306000" lvl="0" indent="-306000">
              <a:buNone/>
            </a:pPr>
            <a:r>
              <a:rPr lang="en-US" altLang="zh-TW" sz="2000" dirty="0"/>
              <a:t>			</a:t>
            </a:r>
            <a:r>
              <a:rPr lang="zh-TW" altLang="en-US" sz="1800" dirty="0"/>
              <a:t>範例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zh-TW" altLang="en-US" sz="1800" b="1" dirty="0"/>
              <a:t>電機碩一</a:t>
            </a:r>
            <a:r>
              <a:rPr lang="en-US" altLang="zh-TW" sz="1800" b="1" dirty="0"/>
              <a:t>_110501599_</a:t>
            </a:r>
            <a:r>
              <a:rPr lang="zh-TW" altLang="en-US" sz="1800" b="1" dirty="0"/>
              <a:t>趴趴熊</a:t>
            </a:r>
            <a:r>
              <a:rPr lang="en-US" altLang="zh-TW" sz="1800" b="1" dirty="0"/>
              <a:t>_0</a:t>
            </a:r>
          </a:p>
          <a:p>
            <a:pPr marL="306000" indent="-306000">
              <a:spcBef>
                <a:spcPts val="1200"/>
              </a:spcBef>
            </a:pPr>
            <a:r>
              <a:rPr lang="zh-TW" altLang="en-US" sz="2000" dirty="0"/>
              <a:t>檔案請上傳至</a:t>
            </a:r>
            <a:r>
              <a:rPr lang="en-US" altLang="zh-TW" sz="2000" dirty="0"/>
              <a:t>FTP</a:t>
            </a:r>
            <a:r>
              <a:rPr lang="zh-TW" altLang="en-US" sz="2000" dirty="0"/>
              <a:t>，最後繳交時間為 </a:t>
            </a:r>
            <a:r>
              <a:rPr lang="en-US" altLang="zh-TW" sz="2000" b="1" dirty="0">
                <a:solidFill>
                  <a:srgbClr val="FF0000"/>
                </a:solidFill>
              </a:rPr>
              <a:t>2021/12/10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17:00</a:t>
            </a:r>
          </a:p>
          <a:p>
            <a:pPr marL="306000" lvl="0" indent="-306000">
              <a:buNone/>
            </a:pPr>
            <a:r>
              <a:rPr lang="en-US" altLang="zh-TW" sz="2000" dirty="0"/>
              <a:t>		</a:t>
            </a:r>
            <a:r>
              <a:rPr lang="en-US" altLang="zh-TW" sz="1800" dirty="0"/>
              <a:t>IP</a:t>
            </a:r>
            <a:r>
              <a:rPr lang="zh-TW" altLang="en-US" sz="1800" dirty="0"/>
              <a:t>：</a:t>
            </a:r>
            <a:r>
              <a:rPr lang="en-US" altLang="zh-TW" sz="1800" dirty="0"/>
              <a:t>140.115.71.229</a:t>
            </a:r>
          </a:p>
          <a:p>
            <a:pPr lvl="0">
              <a:buNone/>
            </a:pPr>
            <a:r>
              <a:rPr lang="en-US" altLang="zh-TW" sz="1800" dirty="0"/>
              <a:t>		</a:t>
            </a:r>
            <a:r>
              <a:rPr lang="zh-TW" altLang="en-US" sz="1800" dirty="0"/>
              <a:t>使用者名稱： </a:t>
            </a:r>
            <a:r>
              <a:rPr lang="en-US" altLang="zh-TW" sz="1800" dirty="0"/>
              <a:t>VLSID</a:t>
            </a:r>
          </a:p>
          <a:p>
            <a:pPr lvl="0">
              <a:buNone/>
            </a:pPr>
            <a:r>
              <a:rPr lang="en-US" altLang="zh-TW" sz="1800" dirty="0"/>
              <a:t>		</a:t>
            </a:r>
            <a:r>
              <a:rPr lang="zh-TW" altLang="en-US" sz="1800" dirty="0"/>
              <a:t>密碼： </a:t>
            </a:r>
            <a:r>
              <a:rPr lang="en-US" altLang="zh-TW" sz="1800" dirty="0" err="1"/>
              <a:t>vlsid</a:t>
            </a:r>
            <a:endParaRPr lang="en-US" altLang="zh-TW" sz="1800" dirty="0"/>
          </a:p>
          <a:p>
            <a:pPr lvl="0">
              <a:buNone/>
            </a:pPr>
            <a:r>
              <a:rPr lang="en-US" altLang="zh-TW" sz="1800" dirty="0"/>
              <a:t>		PORT</a:t>
            </a:r>
            <a:r>
              <a:rPr lang="zh-TW" altLang="en-US" sz="1800" dirty="0"/>
              <a:t>：</a:t>
            </a:r>
            <a:r>
              <a:rPr lang="en-US" altLang="zh-TW" sz="1800" dirty="0"/>
              <a:t>329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6059D-63F7-4B90-B2BA-668DE6150631}" type="datetime1">
              <a:rPr lang="zh-TW" altLang="en-US" smtClean="0"/>
              <a:t>2021/11/8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211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00FF"/>
                </a:solidFill>
              </a:rPr>
              <a:t>THE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END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F9B3B-0FA2-4F78-A432-2483DB10E02D}" type="datetime1">
              <a:rPr lang="zh-TW" altLang="en-US" smtClean="0"/>
              <a:t>2021/11/8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6368933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80808"/>
      </a:dk1>
      <a:lt1>
        <a:srgbClr val="FFFFFF"/>
      </a:lt1>
      <a:dk2>
        <a:srgbClr val="080808"/>
      </a:dk2>
      <a:lt2>
        <a:srgbClr val="006666"/>
      </a:lt2>
      <a:accent1>
        <a:srgbClr val="0099CC"/>
      </a:accent1>
      <a:accent2>
        <a:srgbClr val="6666FF"/>
      </a:accent2>
      <a:accent3>
        <a:srgbClr val="FFFFFF"/>
      </a:accent3>
      <a:accent4>
        <a:srgbClr val="060606"/>
      </a:accent4>
      <a:accent5>
        <a:srgbClr val="AACAE2"/>
      </a:accent5>
      <a:accent6>
        <a:srgbClr val="5C5CE7"/>
      </a:accent6>
      <a:hlink>
        <a:srgbClr val="FFFFCC"/>
      </a:hlink>
      <a:folHlink>
        <a:srgbClr val="FFCC00"/>
      </a:folHlink>
    </a:clrScheme>
    <a:fontScheme name="Profil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 smtClean="0">
            <a:latin typeface="+mj-lt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80808"/>
        </a:dk1>
        <a:lt1>
          <a:srgbClr val="FFFFFF"/>
        </a:lt1>
        <a:dk2>
          <a:srgbClr val="080808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FFFFFF"/>
        </a:accent3>
        <a:accent4>
          <a:srgbClr val="060606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16701</TotalTime>
  <Words>505</Words>
  <Application>Microsoft Office PowerPoint</Application>
  <PresentationFormat>如螢幕大小 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Cambria Math</vt:lpstr>
      <vt:lpstr>Times New Roman</vt:lpstr>
      <vt:lpstr>Verdana</vt:lpstr>
      <vt:lpstr>Wingdings</vt:lpstr>
      <vt:lpstr>Profile</vt:lpstr>
      <vt:lpstr>超大型積體電路設計 Midterm Project</vt:lpstr>
      <vt:lpstr>題目</vt:lpstr>
      <vt:lpstr>最高頻率之條件</vt:lpstr>
      <vt:lpstr>功率消耗之條件</vt:lpstr>
      <vt:lpstr>製程檔案</vt:lpstr>
      <vt:lpstr>評分方式</vt:lpstr>
      <vt:lpstr>繳交檔案</vt:lpstr>
      <vt:lpstr>繳交檔案方式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Tu Yo Hao</dc:creator>
  <cp:lastModifiedBy>BOB</cp:lastModifiedBy>
  <cp:revision>1138</cp:revision>
  <dcterms:created xsi:type="dcterms:W3CDTF">2008-03-24T09:01:04Z</dcterms:created>
  <dcterms:modified xsi:type="dcterms:W3CDTF">2021-11-08T06:09:34Z</dcterms:modified>
</cp:coreProperties>
</file>