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DeCyFQlJEk2eQ80WSmo6S+1q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5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667501c1_2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03667501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66750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667501c1_0_16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03667501c1_0_16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67501c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67501c1_0_6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3667501c1_0_63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667501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667501c1_0_3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3667501c1_0_3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667501c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3667501c1_0_5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03667501c1_0_5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890" y="1751676"/>
            <a:ext cx="3710027" cy="37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221" y="285728"/>
            <a:ext cx="3714776" cy="348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7347" y="1071546"/>
            <a:ext cx="3935871" cy="37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742950" y="200024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92"/>
              </a:spcBef>
              <a:spcAft>
                <a:spcPts val="0"/>
              </a:spcAft>
              <a:buClr>
                <a:srgbClr val="888888"/>
              </a:buClr>
              <a:buSzPts val="146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6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49" y="3500438"/>
            <a:ext cx="9441722" cy="3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766659" y="274637"/>
            <a:ext cx="7644043" cy="132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3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5400000">
            <a:off x="5370512" y="2085982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17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alibri"/>
              <a:buNone/>
              <a:defRPr sz="32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/>
            </a:lvl1pPr>
            <a:lvl2pPr marL="914400" lvl="1" indent="-352425" algn="l"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/>
            </a:lvl2pPr>
            <a:lvl3pPr marL="1371600" lvl="2" indent="-331787" algn="l"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/>
            </a:lvl3pPr>
            <a:lvl4pPr marL="1828800" lvl="3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–"/>
              <a:defRPr sz="1625"/>
            </a:lvl4pPr>
            <a:lvl5pPr marL="2286000" lvl="4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»"/>
              <a:defRPr sz="162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4747" y="1500174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 descr="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D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A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rgbClr val="0070C0"/>
              </a:buClr>
              <a:buSzPts val="1462"/>
              <a:buFont typeface="Noto Sans Symbols"/>
              <a:buChar char="●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rgbClr val="FF0000"/>
              </a:buClr>
              <a:buSzPts val="1219"/>
              <a:buFont typeface="Noto Sans Symbols"/>
              <a:buChar char="■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rgbClr val="35DB80"/>
              </a:buClr>
              <a:buSzPts val="1097"/>
              <a:buFont typeface="Noto Sans Symbols"/>
              <a:buChar char="◆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7"/>
              <a:buFont typeface="Calibri"/>
              <a:buNone/>
              <a:defRPr sz="243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 sz="1219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19"/>
              </a:spcBef>
              <a:spcAft>
                <a:spcPts val="0"/>
              </a:spcAft>
              <a:buClr>
                <a:srgbClr val="888888"/>
              </a:buClr>
              <a:buSzPts val="1097"/>
              <a:buNone/>
              <a:defRPr sz="109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95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 sz="97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66659" y="274641"/>
            <a:ext cx="7644043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1pPr>
            <a:lvl2pPr marL="914400" lvl="1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–"/>
              <a:defRPr sz="1706"/>
            </a:lvl2pPr>
            <a:lvl3pPr marL="1371600" lvl="2" indent="-321436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3pPr>
            <a:lvl4pPr marL="1828800" lvl="3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4pPr>
            <a:lvl5pPr marL="2286000" lvl="4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»"/>
              <a:defRPr sz="1219"/>
            </a:lvl5pPr>
            <a:lvl6pPr marL="2743200" lvl="5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6pPr>
            <a:lvl7pPr marL="3200400" lvl="6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7pPr>
            <a:lvl8pPr marL="3657600" lvl="7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8pPr>
            <a:lvl9pPr marL="4114800" lvl="8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95304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1" y="6572272"/>
            <a:ext cx="9906001" cy="285728"/>
            <a:chOff x="0" y="6572272"/>
            <a:chExt cx="9144000" cy="285728"/>
          </a:xfrm>
        </p:grpSpPr>
        <p:sp>
          <p:nvSpPr>
            <p:cNvPr id="11" name="Google Shape;11;p5"/>
            <p:cNvSpPr/>
            <p:nvPr/>
          </p:nvSpPr>
          <p:spPr>
            <a:xfrm rot="-5400000" flipH="1">
              <a:off x="4524750" y="2142021"/>
              <a:ext cx="94499" cy="9144000"/>
            </a:xfrm>
            <a:prstGeom prst="rect">
              <a:avLst/>
            </a:prstGeom>
            <a:gradFill>
              <a:gsLst>
                <a:gs pos="0">
                  <a:srgbClr val="E33959">
                    <a:alpha val="29803"/>
                  </a:srgbClr>
                </a:gs>
                <a:gs pos="50000">
                  <a:srgbClr val="E33959">
                    <a:alpha val="29803"/>
                  </a:srgbClr>
                </a:gs>
                <a:gs pos="100000">
                  <a:srgbClr val="F2D2D2">
                    <a:alpha val="2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>
              <a:gsLst>
                <a:gs pos="0">
                  <a:srgbClr val="35DB80">
                    <a:alpha val="29803"/>
                  </a:srgbClr>
                </a:gs>
                <a:gs pos="100000">
                  <a:srgbClr val="9EFCC9">
                    <a:alpha val="2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>
              <a:gsLst>
                <a:gs pos="0">
                  <a:srgbClr val="6CB7EA">
                    <a:alpha val="28627"/>
                  </a:srgbClr>
                </a:gs>
                <a:gs pos="100000">
                  <a:srgbClr val="9BE5FF">
                    <a:alpha val="2862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2425" algn="l" rtl="0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93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–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436" algn="l" rtl="0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Font typeface="Arial"/>
              <a:buChar char="•"/>
              <a:defRPr sz="1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–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»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1547790" y="6669461"/>
            <a:ext cx="510781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Engineering, National ChiaoTung University</a:t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6810392" y="6669462"/>
            <a:ext cx="2691473" cy="7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VLSI Design Automation LAB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"/>
          <p:cNvGrpSpPr/>
          <p:nvPr/>
        </p:nvGrpSpPr>
        <p:grpSpPr>
          <a:xfrm>
            <a:off x="0" y="0"/>
            <a:ext cx="9906001" cy="142852"/>
            <a:chOff x="285720" y="2694619"/>
            <a:chExt cx="6715172" cy="138239"/>
          </a:xfrm>
        </p:grpSpPr>
        <p:sp>
          <p:nvSpPr>
            <p:cNvPr id="22" name="Google Shape;22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5"/>
          <p:cNvGrpSpPr/>
          <p:nvPr/>
        </p:nvGrpSpPr>
        <p:grpSpPr>
          <a:xfrm rot="5400000">
            <a:off x="-3351660" y="3351628"/>
            <a:ext cx="6858000" cy="154748"/>
            <a:chOff x="285720" y="2694619"/>
            <a:chExt cx="6715172" cy="138239"/>
          </a:xfrm>
        </p:grpSpPr>
        <p:sp>
          <p:nvSpPr>
            <p:cNvPr id="26" name="Google Shape;26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Google Shape;29;p5" descr="logo2拷貝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2141" y="214292"/>
            <a:ext cx="1457095" cy="146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0343" y="407100"/>
            <a:ext cx="900714" cy="9046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97109" y="3982422"/>
            <a:ext cx="8311782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2021/11/22</a:t>
            </a:r>
            <a:endParaRPr/>
          </a:p>
        </p:txBody>
      </p:sp>
      <p:sp>
        <p:nvSpPr>
          <p:cNvPr id="128" name="Google Shape;128;p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742949" y="3823038"/>
            <a:ext cx="8420100" cy="173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2021/11/23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Hung-Ming Chen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Ling-Chun, Yen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Yu-Cheng, Yang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814075" y="1452643"/>
            <a:ext cx="6277847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  Routing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2021/11/22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1743550" y="2617642"/>
            <a:ext cx="6230412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7"/>
              <a:buFont typeface="Calibri"/>
              <a:buNone/>
            </a:pPr>
            <a:r>
              <a:rPr lang="en-US" sz="43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listening.</a:t>
            </a:r>
            <a:endParaRPr sz="43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613286" y="1820916"/>
            <a:ext cx="879741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8947" lvl="0" indent="-208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</a:t>
            </a:r>
            <a:r>
              <a:rPr lang="en-US" sz="2800"/>
              <a:t>Introduction</a:t>
            </a:r>
            <a:endParaRPr/>
          </a:p>
          <a:p>
            <a:pPr marL="208947" lvl="0" indent="-208947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</a:t>
            </a:r>
            <a:r>
              <a:rPr lang="en-US" sz="2800"/>
              <a:t>Input</a:t>
            </a:r>
            <a:endParaRPr/>
          </a:p>
          <a:p>
            <a:pPr marL="208946" lvl="0" indent="-208946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Output</a:t>
            </a:r>
            <a:endParaRPr/>
          </a:p>
          <a:p>
            <a:pPr marL="208947" lvl="0" indent="-208947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Grading</a:t>
            </a:r>
            <a:endParaRPr/>
          </a:p>
          <a:p>
            <a:pPr marL="208947" lvl="0" indent="-208947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Submission</a:t>
            </a:r>
            <a:endParaRPr/>
          </a:p>
          <a:p>
            <a:pPr marL="208947" lvl="0" indent="-208947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 Notice</a:t>
            </a:r>
            <a:endParaRPr/>
          </a:p>
          <a:p>
            <a:pPr marL="452720" lvl="1" indent="-50297" algn="l" rtl="0">
              <a:spcBef>
                <a:spcPts val="39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2021/11/22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08946" lvl="0" indent="-221329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 sz="2400" dirty="0"/>
              <a:t>Routing is a big issue in back-end EDA. We hope to connect all gates in the design correctly and minimize the cost. </a:t>
            </a:r>
          </a:p>
          <a:p>
            <a:pPr marL="208946" lvl="0" indent="-221329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endParaRPr sz="2400" dirty="0"/>
          </a:p>
          <a:p>
            <a:pPr marL="208946" lvl="0" indent="-221329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 sz="2400" dirty="0"/>
              <a:t>We only consider the </a:t>
            </a:r>
            <a:r>
              <a:rPr lang="en-US" sz="2400" dirty="0">
                <a:solidFill>
                  <a:srgbClr val="FF0000"/>
                </a:solidFill>
              </a:rPr>
              <a:t>distance</a:t>
            </a:r>
            <a:r>
              <a:rPr lang="en-US" sz="2400" dirty="0"/>
              <a:t> as cost.</a:t>
            </a:r>
          </a:p>
          <a:p>
            <a:pPr marL="208946" lvl="0" indent="-221329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endParaRPr sz="2400" dirty="0"/>
          </a:p>
          <a:p>
            <a:pPr marL="208946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 sz="2400" dirty="0"/>
              <a:t>You need to connect all given pins with smallest cost. </a:t>
            </a:r>
          </a:p>
          <a:p>
            <a:pPr marL="208946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endParaRPr sz="2400" dirty="0"/>
          </a:p>
          <a:p>
            <a:pPr marL="208946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 sz="2400" dirty="0"/>
              <a:t>There are some </a:t>
            </a:r>
            <a:r>
              <a:rPr lang="en-US" sz="2400" dirty="0">
                <a:solidFill>
                  <a:srgbClr val="FF0000"/>
                </a:solidFill>
              </a:rPr>
              <a:t>fixed routing segments</a:t>
            </a:r>
            <a:r>
              <a:rPr lang="en-US" sz="2400" dirty="0"/>
              <a:t>, and you cannot remove it. That is, </a:t>
            </a:r>
            <a:r>
              <a:rPr lang="en-US" sz="2400" dirty="0">
                <a:solidFill>
                  <a:srgbClr val="FF0000"/>
                </a:solidFill>
              </a:rPr>
              <a:t>you don’t need to count them into cost</a:t>
            </a:r>
            <a:r>
              <a:rPr lang="en-US" sz="2400" dirty="0"/>
              <a:t>. </a:t>
            </a:r>
          </a:p>
          <a:p>
            <a:pPr marL="208946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endParaRPr sz="2400" dirty="0"/>
          </a:p>
          <a:p>
            <a:pPr marL="208947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 sz="2400" dirty="0"/>
              <a:t>In brief, we will give you several pins and existing routing segments within a net, and you should finish routing to connect all pins, and your cost should minimize.</a:t>
            </a:r>
            <a:endParaRPr sz="240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2021/11/22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3667501c1_2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Cost - Manhattan distance</a:t>
            </a:r>
            <a:endParaRPr sz="3600"/>
          </a:p>
        </p:txBody>
      </p:sp>
      <p:sp>
        <p:nvSpPr>
          <p:cNvPr id="153" name="Google Shape;153;g103667501c1_2_0"/>
          <p:cNvSpPr txBox="1">
            <a:spLocks noGrp="1"/>
          </p:cNvSpPr>
          <p:nvPr>
            <p:ph type="body" idx="1"/>
          </p:nvPr>
        </p:nvSpPr>
        <p:spPr>
          <a:xfrm>
            <a:off x="436288" y="5190350"/>
            <a:ext cx="45273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08946" lvl="0" indent="-221329" algn="l" rtl="0">
              <a:spcBef>
                <a:spcPts val="481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</a:pPr>
            <a:r>
              <a:rPr lang="en-US"/>
              <a:t>cooridinate of pin1: (x1, y1)</a:t>
            </a:r>
            <a:endParaRPr/>
          </a:p>
          <a:p>
            <a:pPr marL="208946" lvl="0" indent="-208946" algn="l" rtl="0">
              <a:spcBef>
                <a:spcPts val="481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cooridinate of pin2: (x2, y2)</a:t>
            </a:r>
            <a:endParaRPr/>
          </a:p>
        </p:txBody>
      </p:sp>
      <p:sp>
        <p:nvSpPr>
          <p:cNvPr id="154" name="Google Shape;154;g103667501c1_2_0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2021/11/22</a:t>
            </a:r>
            <a:endParaRPr/>
          </a:p>
        </p:txBody>
      </p:sp>
      <p:sp>
        <p:nvSpPr>
          <p:cNvPr id="155" name="Google Shape;155;g103667501c1_2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6" name="Google Shape;156;g103667501c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8" y="2971777"/>
            <a:ext cx="9392475" cy="7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Input</a:t>
            </a:r>
            <a:endParaRPr sz="4050"/>
          </a:p>
        </p:txBody>
      </p:sp>
      <p:sp>
        <p:nvSpPr>
          <p:cNvPr id="163" name="Google Shape;163;g103667501c1_0_0"/>
          <p:cNvSpPr txBox="1">
            <a:spLocks noGrp="1"/>
          </p:cNvSpPr>
          <p:nvPr>
            <p:ph type="body" idx="1"/>
          </p:nvPr>
        </p:nvSpPr>
        <p:spPr>
          <a:xfrm>
            <a:off x="495300" y="1811256"/>
            <a:ext cx="89154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Input example</a:t>
            </a:r>
            <a:endParaRPr sz="20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8 		  </a:t>
            </a:r>
            <a:r>
              <a:rPr lang="en-US" sz="1820"/>
              <a:t>// number of pins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10 60	  </a:t>
            </a:r>
            <a:r>
              <a:rPr lang="en-US" sz="1820"/>
              <a:t>// coordinate(x, y) of pin 0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0 5		  </a:t>
            </a:r>
            <a:r>
              <a:rPr lang="en-US" sz="1820"/>
              <a:t>// 1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74 55 	  </a:t>
            </a:r>
            <a:r>
              <a:rPr lang="en-US" sz="1820"/>
              <a:t>// 2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100 0	  </a:t>
            </a:r>
            <a:r>
              <a:rPr lang="en-US" sz="1820"/>
              <a:t>// 3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113 113	  </a:t>
            </a:r>
            <a:r>
              <a:rPr lang="en-US" sz="1820"/>
              <a:t>// 4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35 94	  </a:t>
            </a:r>
            <a:r>
              <a:rPr lang="en-US" sz="1820"/>
              <a:t>// 5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41 47 	  </a:t>
            </a:r>
            <a:r>
              <a:rPr lang="en-US" sz="1820"/>
              <a:t>// 6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63 13	  </a:t>
            </a:r>
            <a:r>
              <a:rPr lang="en-US" sz="1820"/>
              <a:t>// 7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0 5		  </a:t>
            </a:r>
            <a:r>
              <a:rPr lang="en-US" sz="1820"/>
              <a:t>// existing routing segment(segment connects pin 0 and pin 5)</a:t>
            </a:r>
            <a:endParaRPr sz="18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0 6		</a:t>
            </a:r>
            <a:endParaRPr sz="20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3 4</a:t>
            </a:r>
            <a:endParaRPr sz="202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2 7</a:t>
            </a:r>
            <a:endParaRPr sz="2020"/>
          </a:p>
          <a:p>
            <a:pPr marL="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endParaRPr sz="1820"/>
          </a:p>
        </p:txBody>
      </p:sp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5" name="Google Shape;165;g103667501c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00" y="1622125"/>
            <a:ext cx="4481100" cy="3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667501c1_0_16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Output</a:t>
            </a:r>
            <a:endParaRPr sz="4050"/>
          </a:p>
        </p:txBody>
      </p:sp>
      <p:sp>
        <p:nvSpPr>
          <p:cNvPr id="172" name="Google Shape;172;g103667501c1_0_16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Manhattan distance</a:t>
            </a:r>
            <a:endParaRPr sz="202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/>
              <a:t>pin 0 --- pin 1</a:t>
            </a:r>
            <a:endParaRPr sz="2020"/>
          </a:p>
          <a:p>
            <a:pPr marL="1371600" lvl="2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◆"/>
            </a:pPr>
            <a:r>
              <a:rPr lang="en-US" sz="2020"/>
              <a:t>d = (10 - 0) + (60 - 5) = 65</a:t>
            </a:r>
            <a:endParaRPr sz="202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/>
              <a:t>pin 2 --- pin 6</a:t>
            </a:r>
            <a:endParaRPr sz="2020"/>
          </a:p>
          <a:p>
            <a:pPr marL="1371600" lvl="2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◆"/>
            </a:pPr>
            <a:r>
              <a:rPr lang="en-US" sz="2020"/>
              <a:t>d = (74 - 41) + (55 - 47) = 41</a:t>
            </a:r>
            <a:endParaRPr sz="202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20"/>
              <a:buChar char="■"/>
            </a:pPr>
            <a:r>
              <a:rPr lang="en-US" sz="2020"/>
              <a:t>pin 3 --- pin 7</a:t>
            </a:r>
            <a:endParaRPr sz="2020"/>
          </a:p>
          <a:p>
            <a:pPr marL="1371600" lvl="2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DB80"/>
              </a:buClr>
              <a:buSzPts val="2020"/>
              <a:buFont typeface="Noto Sans Symbols"/>
              <a:buChar char="◆"/>
            </a:pPr>
            <a:r>
              <a:rPr lang="en-US" sz="2020"/>
              <a:t>d = (100 - 63) + (13 - 0) = 50</a:t>
            </a:r>
            <a:endParaRPr sz="2020"/>
          </a:p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Minimal cost</a:t>
            </a:r>
            <a:endParaRPr sz="202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/>
              <a:t>65 + 41 + 50 = 156</a:t>
            </a:r>
            <a:endParaRPr sz="2020"/>
          </a:p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Output example</a:t>
            </a:r>
            <a:endParaRPr sz="202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156 	  </a:t>
            </a:r>
            <a:r>
              <a:rPr lang="en-US" sz="1820"/>
              <a:t>// minimal cost</a:t>
            </a:r>
            <a:endParaRPr sz="182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0 1	  </a:t>
            </a:r>
            <a:r>
              <a:rPr lang="en-US" sz="1820"/>
              <a:t>// added routing segment between pin 0 and pin 1</a:t>
            </a:r>
            <a:endParaRPr sz="182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2 6</a:t>
            </a:r>
            <a:endParaRPr sz="2020"/>
          </a:p>
          <a:p>
            <a:pPr marL="45720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r>
              <a:rPr lang="en-US" sz="2020"/>
              <a:t>3 7</a:t>
            </a:r>
            <a:endParaRPr sz="2020"/>
          </a:p>
          <a:p>
            <a:pPr marL="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770"/>
              <a:buNone/>
            </a:pPr>
            <a:endParaRPr sz="1820"/>
          </a:p>
        </p:txBody>
      </p:sp>
      <p:sp>
        <p:nvSpPr>
          <p:cNvPr id="173" name="Google Shape;173;g103667501c1_0_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4" name="Google Shape;174;g103667501c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75" y="2107275"/>
            <a:ext cx="4510300" cy="31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3667501c1_0_16"/>
          <p:cNvSpPr txBox="1">
            <a:spLocks noGrp="1"/>
          </p:cNvSpPr>
          <p:nvPr>
            <p:ph type="body" idx="1"/>
          </p:nvPr>
        </p:nvSpPr>
        <p:spPr>
          <a:xfrm>
            <a:off x="2318800" y="5981425"/>
            <a:ext cx="3984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152">
                <a:solidFill>
                  <a:srgbClr val="FF0000"/>
                </a:solidFill>
              </a:rPr>
              <a:t>Order does not affect the correctness</a:t>
            </a:r>
            <a:endParaRPr sz="2152">
              <a:solidFill>
                <a:srgbClr val="FF0000"/>
              </a:solidFill>
            </a:endParaRPr>
          </a:p>
        </p:txBody>
      </p:sp>
      <p:sp>
        <p:nvSpPr>
          <p:cNvPr id="176" name="Google Shape;176;g103667501c1_0_16"/>
          <p:cNvSpPr/>
          <p:nvPr/>
        </p:nvSpPr>
        <p:spPr>
          <a:xfrm>
            <a:off x="1707100" y="6078450"/>
            <a:ext cx="611700" cy="187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67501c1_0_6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Grading</a:t>
            </a:r>
            <a:endParaRPr sz="4050"/>
          </a:p>
        </p:txBody>
      </p:sp>
      <p:sp>
        <p:nvSpPr>
          <p:cNvPr id="183" name="Google Shape;183;g103667501c1_0_63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Small case (x4)                                                                                       60%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Big case                                                                                                   20%</a:t>
            </a:r>
            <a:endParaRPr sz="2220" dirty="0"/>
          </a:p>
          <a:p>
            <a:pPr marL="914400" lvl="1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■"/>
            </a:pPr>
            <a:r>
              <a:rPr lang="en-US" sz="2220" dirty="0"/>
              <a:t>Correct answer                                                                               10%</a:t>
            </a:r>
            <a:endParaRPr sz="2220" dirty="0"/>
          </a:p>
          <a:p>
            <a:pPr marL="914400" lvl="1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■"/>
            </a:pPr>
            <a:r>
              <a:rPr lang="en-US" sz="2220" dirty="0"/>
              <a:t>Timing performance (if the answer is correct)                         10%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Report                                                                                                     20%</a:t>
            </a:r>
            <a:endParaRPr sz="2220" dirty="0"/>
          </a:p>
          <a:p>
            <a:pPr marL="914400" lvl="1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■"/>
            </a:pPr>
            <a:r>
              <a:rPr lang="en-US" sz="2220" dirty="0"/>
              <a:t>No more than 2 page</a:t>
            </a:r>
            <a:endParaRPr sz="2220" dirty="0"/>
          </a:p>
          <a:p>
            <a:pPr marL="1371600" lvl="2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220" dirty="0"/>
              <a:t>Time complexity analysis </a:t>
            </a:r>
            <a:endParaRPr sz="2220" dirty="0"/>
          </a:p>
          <a:p>
            <a:pPr marL="1371600" lvl="2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220" dirty="0"/>
              <a:t>The flow chart of your program</a:t>
            </a:r>
            <a:endParaRPr sz="2220" dirty="0"/>
          </a:p>
        </p:txBody>
      </p:sp>
      <p:sp>
        <p:nvSpPr>
          <p:cNvPr id="184" name="Google Shape;184;g103667501c1_0_6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667501c1_0_3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Submission</a:t>
            </a:r>
            <a:endParaRPr sz="4050"/>
          </a:p>
        </p:txBody>
      </p:sp>
      <p:sp>
        <p:nvSpPr>
          <p:cNvPr id="191" name="Google Shape;191;g103667501c1_0_3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/>
              <a:t>&lt;</a:t>
            </a:r>
            <a:r>
              <a:rPr lang="en-US" sz="2020" dirty="0" err="1"/>
              <a:t>student_id</a:t>
            </a:r>
            <a:r>
              <a:rPr lang="en-US" sz="2020" dirty="0"/>
              <a:t>&gt;.zip </a:t>
            </a:r>
            <a:r>
              <a:rPr lang="en-US" sz="1620" i="1" dirty="0"/>
              <a:t>(example: 309510999.zip)</a:t>
            </a:r>
            <a:endParaRPr sz="1620" i="1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 dirty="0"/>
              <a:t>Including source code and report</a:t>
            </a:r>
            <a:endParaRPr sz="20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 dirty="0"/>
              <a:t>Source code: &lt;</a:t>
            </a:r>
            <a:r>
              <a:rPr lang="en-US" sz="2020" dirty="0" err="1"/>
              <a:t>student_id</a:t>
            </a:r>
            <a:r>
              <a:rPr lang="en-US" sz="2020" dirty="0"/>
              <a:t>&gt;.</a:t>
            </a:r>
            <a:r>
              <a:rPr lang="en-US" sz="2020" dirty="0" err="1"/>
              <a:t>cpp</a:t>
            </a:r>
            <a:r>
              <a:rPr lang="en-US" sz="2020" dirty="0"/>
              <a:t> </a:t>
            </a:r>
            <a:r>
              <a:rPr lang="en-US" sz="1620" i="1" dirty="0"/>
              <a:t>(example: 309510999.cpp)</a:t>
            </a:r>
            <a:endParaRPr sz="18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■"/>
            </a:pPr>
            <a:r>
              <a:rPr lang="en-US" sz="2020" dirty="0"/>
              <a:t>Report: &lt;</a:t>
            </a:r>
            <a:r>
              <a:rPr lang="en-US" sz="2020" dirty="0" err="1"/>
              <a:t>student_id</a:t>
            </a:r>
            <a:r>
              <a:rPr lang="en-US" sz="2020" dirty="0"/>
              <a:t>&gt;_report.</a:t>
            </a:r>
            <a:r>
              <a:rPr lang="en-US" sz="2020" b="1" dirty="0"/>
              <a:t>pdf</a:t>
            </a:r>
            <a:r>
              <a:rPr lang="en-US" sz="2020" dirty="0"/>
              <a:t> </a:t>
            </a:r>
            <a:r>
              <a:rPr lang="en-US" sz="1620" i="1" dirty="0"/>
              <a:t>(example: 309510999_report.pdf)</a:t>
            </a:r>
            <a:endParaRPr sz="1620" i="1" dirty="0"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20" b="1" dirty="0">
                <a:solidFill>
                  <a:srgbClr val="FF0000"/>
                </a:solidFill>
              </a:rPr>
              <a:t>Naming error: -5% per file</a:t>
            </a:r>
            <a:endParaRPr sz="2020" dirty="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020" dirty="0"/>
          </a:p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/>
              <a:t>zip format</a:t>
            </a:r>
            <a:endParaRPr sz="2020" dirty="0"/>
          </a:p>
        </p:txBody>
      </p:sp>
      <p:sp>
        <p:nvSpPr>
          <p:cNvPr id="192" name="Google Shape;192;g103667501c1_0_3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3" name="Google Shape;193;g103667501c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0" y="4362114"/>
            <a:ext cx="466373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3667501c1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5" y="4362114"/>
            <a:ext cx="5013850" cy="1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15">
            <a:extLst>
              <a:ext uri="{FF2B5EF4-FFF2-40B4-BE49-F238E27FC236}">
                <a16:creationId xmlns:a16="http://schemas.microsoft.com/office/drawing/2014/main" id="{2FDD2EC8-11AC-467C-B69C-680C3E42DB5F}"/>
              </a:ext>
            </a:extLst>
          </p:cNvPr>
          <p:cNvSpPr txBox="1"/>
          <p:nvPr/>
        </p:nvSpPr>
        <p:spPr>
          <a:xfrm>
            <a:off x="4287885" y="4443755"/>
            <a:ext cx="527050" cy="4933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</a:t>
            </a:r>
            <a:endParaRPr 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9" name="文字方塊 18">
            <a:extLst>
              <a:ext uri="{FF2B5EF4-FFF2-40B4-BE49-F238E27FC236}">
                <a16:creationId xmlns:a16="http://schemas.microsoft.com/office/drawing/2014/main" id="{80677AC1-B019-4532-AE65-B822521BD39F}"/>
              </a:ext>
            </a:extLst>
          </p:cNvPr>
          <p:cNvSpPr txBox="1"/>
          <p:nvPr/>
        </p:nvSpPr>
        <p:spPr>
          <a:xfrm>
            <a:off x="9200920" y="4443755"/>
            <a:ext cx="466090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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667501c1_0_5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Notice</a:t>
            </a:r>
            <a:endParaRPr sz="4050"/>
          </a:p>
        </p:txBody>
      </p:sp>
      <p:sp>
        <p:nvSpPr>
          <p:cNvPr id="201" name="Google Shape;201;g103667501c1_0_5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Please make sure your code is available on our </a:t>
            </a:r>
            <a:r>
              <a:rPr lang="en-US" sz="2220" dirty="0" err="1"/>
              <a:t>linux</a:t>
            </a:r>
            <a:r>
              <a:rPr lang="en-US" sz="2220" dirty="0"/>
              <a:t> server.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Please use </a:t>
            </a:r>
            <a:r>
              <a:rPr lang="en-US" sz="2220" dirty="0" err="1">
                <a:solidFill>
                  <a:srgbClr val="FF0000"/>
                </a:solidFill>
              </a:rPr>
              <a:t>argc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and </a:t>
            </a:r>
            <a:r>
              <a:rPr lang="en-US" sz="2220" dirty="0" err="1">
                <a:solidFill>
                  <a:srgbClr val="FF0000"/>
                </a:solidFill>
              </a:rPr>
              <a:t>argv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to read input and output files.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Do not print anything on the terminal!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Please check the output format!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Compile procedure: </a:t>
            </a:r>
            <a:r>
              <a:rPr lang="en-US" sz="2220" b="1" i="1" dirty="0">
                <a:solidFill>
                  <a:srgbClr val="FF0000"/>
                </a:solidFill>
              </a:rPr>
              <a:t>g++ -std=C++11 &lt;</a:t>
            </a:r>
            <a:r>
              <a:rPr lang="en-US" sz="2220" b="1" i="1" dirty="0" err="1">
                <a:solidFill>
                  <a:srgbClr val="FF0000"/>
                </a:solidFill>
              </a:rPr>
              <a:t>student_ID</a:t>
            </a:r>
            <a:r>
              <a:rPr lang="en-US" sz="2220" b="1" i="1" dirty="0">
                <a:solidFill>
                  <a:srgbClr val="FF0000"/>
                </a:solidFill>
              </a:rPr>
              <a:t>&gt;.</a:t>
            </a:r>
            <a:r>
              <a:rPr lang="en-US" sz="2220" b="1" i="1" dirty="0" err="1">
                <a:solidFill>
                  <a:srgbClr val="FF0000"/>
                </a:solidFill>
              </a:rPr>
              <a:t>cpp</a:t>
            </a:r>
            <a:r>
              <a:rPr lang="en-US" sz="2220" b="1" i="1" dirty="0">
                <a:solidFill>
                  <a:srgbClr val="FF0000"/>
                </a:solidFill>
              </a:rPr>
              <a:t> -o Lab2</a:t>
            </a:r>
            <a:endParaRPr sz="2220" b="1" i="1" dirty="0">
              <a:solidFill>
                <a:srgbClr val="FF0000"/>
              </a:solidFill>
            </a:endParaRPr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n-US" sz="2220" dirty="0"/>
              <a:t>Execution procedure: </a:t>
            </a:r>
            <a:r>
              <a:rPr lang="en-US" sz="2220" b="1" i="1" dirty="0">
                <a:solidFill>
                  <a:srgbClr val="FF0000"/>
                </a:solidFill>
              </a:rPr>
              <a:t>./Lab2 [input] [output]</a:t>
            </a:r>
            <a:endParaRPr sz="2220" b="1" i="1" dirty="0">
              <a:solidFill>
                <a:srgbClr val="FF0000"/>
              </a:solidFill>
            </a:endParaRPr>
          </a:p>
          <a:p>
            <a:pPr marL="914400" lvl="1" indent="-3695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Char char="■"/>
            </a:pPr>
            <a:r>
              <a:rPr lang="en-US" sz="2220" dirty="0"/>
              <a:t>Example: </a:t>
            </a:r>
            <a:r>
              <a:rPr lang="en-US" sz="2220" i="1" dirty="0"/>
              <a:t>./Lab2 case1.txt output.txt</a:t>
            </a:r>
          </a:p>
          <a:p>
            <a:pPr marL="544831" indent="-457200">
              <a:lnSpc>
                <a:spcPct val="150000"/>
              </a:lnSpc>
              <a:spcBef>
                <a:spcPts val="0"/>
              </a:spcBef>
              <a:buSzPts val="2220"/>
            </a:pPr>
            <a:r>
              <a:rPr lang="en-US" sz="2220" dirty="0"/>
              <a:t>You </a:t>
            </a:r>
            <a:r>
              <a:rPr lang="en-US" sz="2400" b="1" dirty="0">
                <a:solidFill>
                  <a:srgbClr val="FF0000"/>
                </a:solidFill>
              </a:rPr>
              <a:t>MUST WRITE YOUR OWN CODE</a:t>
            </a:r>
            <a:r>
              <a:rPr lang="en-US" sz="2220" dirty="0"/>
              <a:t>. Plagiarism </a:t>
            </a:r>
            <a:r>
              <a:rPr lang="en-US" altLang="zh-TW" sz="2220" dirty="0"/>
              <a:t>is not allowed!!!</a:t>
            </a:r>
            <a:endParaRPr sz="2220" dirty="0"/>
          </a:p>
        </p:txBody>
      </p:sp>
      <p:sp>
        <p:nvSpPr>
          <p:cNvPr id="202" name="Google Shape;202;g103667501c1_0_5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582</Words>
  <Application>Microsoft Office PowerPoint</Application>
  <PresentationFormat>A4 紙張 (210x297 公釐)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Noto Sans Symbols</vt:lpstr>
      <vt:lpstr>新細明體</vt:lpstr>
      <vt:lpstr>Arial</vt:lpstr>
      <vt:lpstr>Calibri</vt:lpstr>
      <vt:lpstr>Wingdings 2</vt:lpstr>
      <vt:lpstr>Office 佈景主題</vt:lpstr>
      <vt:lpstr>PowerPoint 簡報</vt:lpstr>
      <vt:lpstr>Outline</vt:lpstr>
      <vt:lpstr>Introduction</vt:lpstr>
      <vt:lpstr>Cost - Manhattan distance</vt:lpstr>
      <vt:lpstr>Input</vt:lpstr>
      <vt:lpstr>Output</vt:lpstr>
      <vt:lpstr>Grading</vt:lpstr>
      <vt:lpstr>Submission</vt:lpstr>
      <vt:lpstr>Notice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pychen</dc:creator>
  <cp:lastModifiedBy>顏綾君</cp:lastModifiedBy>
  <cp:revision>6</cp:revision>
  <dcterms:created xsi:type="dcterms:W3CDTF">2015-05-23T06:57:52Z</dcterms:created>
  <dcterms:modified xsi:type="dcterms:W3CDTF">2021-11-23T02:33:19Z</dcterms:modified>
</cp:coreProperties>
</file>