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58" r:id="rId5"/>
    <p:sldId id="266" r:id="rId6"/>
    <p:sldId id="268" r:id="rId7"/>
    <p:sldId id="269" r:id="rId8"/>
    <p:sldId id="270" r:id="rId9"/>
    <p:sldId id="271" r:id="rId10"/>
    <p:sldId id="260" r:id="rId11"/>
    <p:sldId id="261" r:id="rId12"/>
    <p:sldId id="272" r:id="rId13"/>
    <p:sldId id="273" r:id="rId14"/>
    <p:sldId id="262" r:id="rId15"/>
    <p:sldId id="263" r:id="rId16"/>
    <p:sldId id="264" r:id="rId17"/>
    <p:sldId id="265" r:id="rId18"/>
  </p:sldIdLst>
  <p:sldSz cx="9906000" cy="6858000" type="A4"/>
  <p:notesSz cx="9874250" cy="67976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DeCyFQlJEk2eQ80WSmo6S+1qF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3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4278842" cy="34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593125" y="0"/>
            <a:ext cx="4278842" cy="34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6456613"/>
            <a:ext cx="4278842" cy="34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842" cy="34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842" cy="34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3667501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3667501c1_0_0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03667501c1_0_0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900" cy="34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3667501c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3667501c1_0_16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03667501c1_0_16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900" cy="34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3667501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3667501c1_0_0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03667501c1_0_0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900" cy="34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9331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3667501c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3667501c1_0_16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03667501c1_0_16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900" cy="34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3334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3667501c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3667501c1_0_63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103667501c1_0_63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900" cy="34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3667501c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3667501c1_0_32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03667501c1_0_32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900" cy="34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3667501c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3667501c1_0_52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300" cy="267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03667501c1_0_52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900" cy="34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:notes"/>
          <p:cNvSpPr txBox="1">
            <a:spLocks noGrp="1"/>
          </p:cNvSpPr>
          <p:nvPr>
            <p:ph type="sldNum" idx="12"/>
          </p:nvPr>
        </p:nvSpPr>
        <p:spPr>
          <a:xfrm>
            <a:off x="5593125" y="6456613"/>
            <a:ext cx="4278842" cy="34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380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347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0502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4810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386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209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 descr="V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890" y="1751676"/>
            <a:ext cx="3710027" cy="374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 descr="D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221" y="285728"/>
            <a:ext cx="3714776" cy="348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 descr="A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7347" y="1071546"/>
            <a:ext cx="3935871" cy="376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ctrTitle"/>
          </p:nvPr>
        </p:nvSpPr>
        <p:spPr>
          <a:xfrm>
            <a:off x="742950" y="2000247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95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41"/>
              </a:spcBef>
              <a:spcAft>
                <a:spcPts val="0"/>
              </a:spcAft>
              <a:buClr>
                <a:srgbClr val="888888"/>
              </a:buClr>
              <a:buSzPts val="1706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92"/>
              </a:spcBef>
              <a:spcAft>
                <a:spcPts val="0"/>
              </a:spcAft>
              <a:buClr>
                <a:srgbClr val="888888"/>
              </a:buClr>
              <a:buSzPts val="1462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6" descr="3color_line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4749" y="3500438"/>
            <a:ext cx="9441722" cy="383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9"/>
              <a:buFont typeface="Calibri"/>
              <a:buNone/>
              <a:defRPr sz="1219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4"/>
              <a:buNone/>
              <a:defRPr sz="854"/>
            </a:lvl1pPr>
            <a:lvl2pPr marL="914400" lvl="1" indent="-228600" algn="l">
              <a:spcBef>
                <a:spcPts val="146"/>
              </a:spcBef>
              <a:spcAft>
                <a:spcPts val="0"/>
              </a:spcAft>
              <a:buClr>
                <a:schemeClr val="dk1"/>
              </a:buClr>
              <a:buSzPts val="731"/>
              <a:buNone/>
              <a:defRPr sz="731"/>
            </a:lvl2pPr>
            <a:lvl3pPr marL="1371600" lvl="2" indent="-228600" algn="l">
              <a:spcBef>
                <a:spcPts val="122"/>
              </a:spcBef>
              <a:spcAft>
                <a:spcPts val="0"/>
              </a:spcAft>
              <a:buClr>
                <a:schemeClr val="dk1"/>
              </a:buClr>
              <a:buSzPts val="610"/>
              <a:buNone/>
              <a:defRPr sz="610"/>
            </a:lvl3pPr>
            <a:lvl4pPr marL="1828800" lvl="3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4pPr>
            <a:lvl5pPr marL="2286000" lvl="4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5pPr>
            <a:lvl6pPr marL="2743200" lvl="5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6pPr>
            <a:lvl7pPr marL="3200400" lvl="6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7pPr>
            <a:lvl8pPr marL="3657600" lvl="7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8pPr>
            <a:lvl9pPr marL="4114800" lvl="8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1766659" y="274637"/>
            <a:ext cx="7644043" cy="132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 rot="5400000">
            <a:off x="2690018" y="-594513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 rot="5400000">
            <a:off x="5370512" y="2085982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 rot="5400000">
            <a:off x="830262" y="-60317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50"/>
              <a:buFont typeface="Calibri"/>
              <a:buNone/>
              <a:defRPr sz="325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Noto Sans Symbols"/>
              <a:buChar char="●"/>
              <a:defRPr sz="2600"/>
            </a:lvl1pPr>
            <a:lvl2pPr marL="914400" lvl="1" indent="-352425" algn="l">
              <a:spcBef>
                <a:spcPts val="390"/>
              </a:spcBef>
              <a:spcAft>
                <a:spcPts val="0"/>
              </a:spcAft>
              <a:buClr>
                <a:srgbClr val="FF0000"/>
              </a:buClr>
              <a:buSzPts val="1950"/>
              <a:buFont typeface="Noto Sans Symbols"/>
              <a:buChar char="■"/>
              <a:defRPr sz="1950"/>
            </a:lvl2pPr>
            <a:lvl3pPr marL="1371600" lvl="2" indent="-331787" algn="l">
              <a:spcBef>
                <a:spcPts val="325"/>
              </a:spcBef>
              <a:spcAft>
                <a:spcPts val="0"/>
              </a:spcAft>
              <a:buClr>
                <a:srgbClr val="35DB80"/>
              </a:buClr>
              <a:buSzPts val="1625"/>
              <a:buFont typeface="Noto Sans Symbols"/>
              <a:buChar char="◆"/>
              <a:defRPr sz="1625"/>
            </a:lvl3pPr>
            <a:lvl4pPr marL="1828800" lvl="3" indent="-331787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Char char="–"/>
              <a:defRPr sz="1625"/>
            </a:lvl4pPr>
            <a:lvl5pPr marL="2286000" lvl="4" indent="-331787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Char char="»"/>
              <a:defRPr sz="1625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7" descr="V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60436" y="3143248"/>
            <a:ext cx="1945565" cy="196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 descr="D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5170" y="4340954"/>
            <a:ext cx="1920525" cy="180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 descr="A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3451" y="4714884"/>
            <a:ext cx="1982553" cy="18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p7" descr="3color_line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9531" y="6286520"/>
            <a:ext cx="7506943" cy="191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 descr="3color_line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-1866001" y="3955505"/>
            <a:ext cx="4357718" cy="16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訂版面配置">
  <p:cSld name="自訂版面配置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1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8" descr="3color_line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34747" y="1500174"/>
            <a:ext cx="7506943" cy="191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 descr="V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0436" y="3143248"/>
            <a:ext cx="1945565" cy="196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 descr="D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5170" y="4340954"/>
            <a:ext cx="1920525" cy="180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 descr="A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3451" y="4714884"/>
            <a:ext cx="1982553" cy="18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8" descr="3color_line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531" y="6286520"/>
            <a:ext cx="7506943" cy="191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 descr="3color_line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-1866001" y="3955505"/>
            <a:ext cx="4357718" cy="16143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1437" algn="l">
              <a:spcBef>
                <a:spcPts val="292"/>
              </a:spcBef>
              <a:spcAft>
                <a:spcPts val="0"/>
              </a:spcAft>
              <a:buClr>
                <a:srgbClr val="0070C0"/>
              </a:buClr>
              <a:buSzPts val="1462"/>
              <a:buFont typeface="Noto Sans Symbols"/>
              <a:buChar char="●"/>
              <a:defRPr sz="1462"/>
            </a:lvl1pPr>
            <a:lvl2pPr marL="914400" lvl="1" indent="-306006" algn="l">
              <a:spcBef>
                <a:spcPts val="244"/>
              </a:spcBef>
              <a:spcAft>
                <a:spcPts val="0"/>
              </a:spcAft>
              <a:buClr>
                <a:srgbClr val="FF0000"/>
              </a:buClr>
              <a:buSzPts val="1219"/>
              <a:buFont typeface="Noto Sans Symbols"/>
              <a:buChar char="■"/>
              <a:defRPr sz="1219"/>
            </a:lvl2pPr>
            <a:lvl3pPr marL="1371600" lvl="2" indent="-298259" algn="l">
              <a:spcBef>
                <a:spcPts val="219"/>
              </a:spcBef>
              <a:spcAft>
                <a:spcPts val="0"/>
              </a:spcAft>
              <a:buClr>
                <a:srgbClr val="35DB80"/>
              </a:buClr>
              <a:buSzPts val="1097"/>
              <a:buFont typeface="Noto Sans Symbols"/>
              <a:buChar char="◆"/>
              <a:defRPr sz="1097"/>
            </a:lvl3pPr>
            <a:lvl4pPr marL="1828800" lvl="3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–"/>
              <a:defRPr sz="975"/>
            </a:lvl4pPr>
            <a:lvl5pPr marL="2286000" lvl="4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»"/>
              <a:defRPr sz="975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37"/>
              <a:buFont typeface="Calibri"/>
              <a:buNone/>
              <a:defRPr sz="2437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244"/>
              </a:spcBef>
              <a:spcAft>
                <a:spcPts val="0"/>
              </a:spcAft>
              <a:buClr>
                <a:srgbClr val="888888"/>
              </a:buClr>
              <a:buSzPts val="1219"/>
              <a:buNone/>
              <a:defRPr sz="1219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19"/>
              </a:spcBef>
              <a:spcAft>
                <a:spcPts val="0"/>
              </a:spcAft>
              <a:buClr>
                <a:srgbClr val="888888"/>
              </a:buClr>
              <a:buSzPts val="1097"/>
              <a:buNone/>
              <a:defRPr sz="1097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95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 sz="975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854"/>
              <a:buNone/>
              <a:defRPr sz="854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854"/>
              <a:buNone/>
              <a:defRPr sz="854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854"/>
              <a:buNone/>
              <a:defRPr sz="854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854"/>
              <a:buNone/>
              <a:defRPr sz="854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854"/>
              <a:buNone/>
              <a:defRPr sz="854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854"/>
              <a:buNone/>
              <a:defRPr sz="85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1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931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6"/>
              <a:buChar char="•"/>
              <a:defRPr sz="1706"/>
            </a:lvl1pPr>
            <a:lvl2pPr marL="914400" lvl="1" indent="-321437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Char char="–"/>
              <a:defRPr sz="1462"/>
            </a:lvl2pPr>
            <a:lvl3pPr marL="1371600" lvl="2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•"/>
              <a:defRPr sz="1219"/>
            </a:lvl3pPr>
            <a:lvl4pPr marL="1828800" lvl="3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–"/>
              <a:defRPr sz="1097"/>
            </a:lvl4pPr>
            <a:lvl5pPr marL="2286000" lvl="4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»"/>
              <a:defRPr sz="1097"/>
            </a:lvl5pPr>
            <a:lvl6pPr marL="2743200" lvl="5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6pPr>
            <a:lvl7pPr marL="3200400" lvl="6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7pPr>
            <a:lvl8pPr marL="3657600" lvl="7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8pPr>
            <a:lvl9pPr marL="4114800" lvl="8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931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6"/>
              <a:buChar char="•"/>
              <a:defRPr sz="1706"/>
            </a:lvl1pPr>
            <a:lvl2pPr marL="914400" lvl="1" indent="-321437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Char char="–"/>
              <a:defRPr sz="1462"/>
            </a:lvl2pPr>
            <a:lvl3pPr marL="1371600" lvl="2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•"/>
              <a:defRPr sz="1219"/>
            </a:lvl3pPr>
            <a:lvl4pPr marL="1828800" lvl="3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–"/>
              <a:defRPr sz="1097"/>
            </a:lvl4pPr>
            <a:lvl5pPr marL="2286000" lvl="4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»"/>
              <a:defRPr sz="1097"/>
            </a:lvl5pPr>
            <a:lvl6pPr marL="2743200" lvl="5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6pPr>
            <a:lvl7pPr marL="3200400" lvl="6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7pPr>
            <a:lvl8pPr marL="3657600" lvl="7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8pPr>
            <a:lvl9pPr marL="4114800" lvl="8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766659" y="274641"/>
            <a:ext cx="7644043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1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None/>
              <a:defRPr sz="1462" b="1"/>
            </a:lvl1pPr>
            <a:lvl2pPr marL="914400" lvl="1" indent="-228600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None/>
              <a:defRPr sz="1219" b="1"/>
            </a:lvl2pPr>
            <a:lvl3pPr marL="1371600" lvl="2" indent="-228600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None/>
              <a:defRPr sz="1097" b="1"/>
            </a:lvl3pPr>
            <a:lvl4pPr marL="1828800" lvl="3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4pPr>
            <a:lvl5pPr marL="2286000" lvl="4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5pPr>
            <a:lvl6pPr marL="2743200" lvl="5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6pPr>
            <a:lvl7pPr marL="3200400" lvl="6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7pPr>
            <a:lvl8pPr marL="3657600" lvl="7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8pPr>
            <a:lvl9pPr marL="4114800" lvl="8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1437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Char char="•"/>
              <a:defRPr sz="1462"/>
            </a:lvl1pPr>
            <a:lvl2pPr marL="914400" lvl="1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–"/>
              <a:defRPr sz="1219"/>
            </a:lvl2pPr>
            <a:lvl3pPr marL="1371600" lvl="2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3pPr>
            <a:lvl4pPr marL="1828800" lvl="3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–"/>
              <a:defRPr sz="975"/>
            </a:lvl4pPr>
            <a:lvl5pPr marL="2286000" lvl="4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»"/>
              <a:defRPr sz="975"/>
            </a:lvl5pPr>
            <a:lvl6pPr marL="2743200" lvl="5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6pPr>
            <a:lvl7pPr marL="3200400" lvl="6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7pPr>
            <a:lvl8pPr marL="3657600" lvl="7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8pPr>
            <a:lvl9pPr marL="4114800" lvl="8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3"/>
          </p:nvPr>
        </p:nvSpPr>
        <p:spPr>
          <a:xfrm>
            <a:off x="5032114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None/>
              <a:defRPr sz="1462" b="1"/>
            </a:lvl1pPr>
            <a:lvl2pPr marL="914400" lvl="1" indent="-228600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None/>
              <a:defRPr sz="1219" b="1"/>
            </a:lvl2pPr>
            <a:lvl3pPr marL="1371600" lvl="2" indent="-228600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None/>
              <a:defRPr sz="1097" b="1"/>
            </a:lvl3pPr>
            <a:lvl4pPr marL="1828800" lvl="3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4pPr>
            <a:lvl5pPr marL="2286000" lvl="4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5pPr>
            <a:lvl6pPr marL="2743200" lvl="5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6pPr>
            <a:lvl7pPr marL="3200400" lvl="6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7pPr>
            <a:lvl8pPr marL="3657600" lvl="7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8pPr>
            <a:lvl9pPr marL="4114800" lvl="8" indent="-228600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 b="1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4"/>
          </p:nvPr>
        </p:nvSpPr>
        <p:spPr>
          <a:xfrm>
            <a:off x="5032114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1437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Char char="•"/>
              <a:defRPr sz="1462"/>
            </a:lvl1pPr>
            <a:lvl2pPr marL="914400" lvl="1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–"/>
              <a:defRPr sz="1219"/>
            </a:lvl2pPr>
            <a:lvl3pPr marL="1371600" lvl="2" indent="-298259" algn="l">
              <a:spcBef>
                <a:spcPts val="219"/>
              </a:spcBef>
              <a:spcAft>
                <a:spcPts val="0"/>
              </a:spcAft>
              <a:buClr>
                <a:schemeClr val="dk1"/>
              </a:buClr>
              <a:buSzPts val="1097"/>
              <a:buChar char="•"/>
              <a:defRPr sz="1097"/>
            </a:lvl3pPr>
            <a:lvl4pPr marL="1828800" lvl="3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–"/>
              <a:defRPr sz="975"/>
            </a:lvl4pPr>
            <a:lvl5pPr marL="2286000" lvl="4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»"/>
              <a:defRPr sz="975"/>
            </a:lvl5pPr>
            <a:lvl6pPr marL="2743200" lvl="5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6pPr>
            <a:lvl7pPr marL="3200400" lvl="6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7pPr>
            <a:lvl8pPr marL="3657600" lvl="7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8pPr>
            <a:lvl9pPr marL="4114800" lvl="8" indent="-290512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975"/>
              <a:buChar char="•"/>
              <a:defRPr sz="975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95304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9"/>
              <a:buFont typeface="Calibri"/>
              <a:buNone/>
              <a:defRPr sz="1219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3872972" y="273057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Char char="•"/>
              <a:defRPr sz="1950"/>
            </a:lvl1pPr>
            <a:lvl2pPr marL="914400" lvl="1" indent="-336931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6"/>
              <a:buChar char="–"/>
              <a:defRPr sz="1706"/>
            </a:lvl2pPr>
            <a:lvl3pPr marL="1371600" lvl="2" indent="-321436" algn="l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Char char="•"/>
              <a:defRPr sz="1462"/>
            </a:lvl3pPr>
            <a:lvl4pPr marL="1828800" lvl="3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–"/>
              <a:defRPr sz="1219"/>
            </a:lvl4pPr>
            <a:lvl5pPr marL="2286000" lvl="4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»"/>
              <a:defRPr sz="1219"/>
            </a:lvl5pPr>
            <a:lvl6pPr marL="2743200" lvl="5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•"/>
              <a:defRPr sz="1219"/>
            </a:lvl6pPr>
            <a:lvl7pPr marL="3200400" lvl="6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•"/>
              <a:defRPr sz="1219"/>
            </a:lvl7pPr>
            <a:lvl8pPr marL="3657600" lvl="7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•"/>
              <a:defRPr sz="1219"/>
            </a:lvl8pPr>
            <a:lvl9pPr marL="4114800" lvl="8" indent="-306006" algn="l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Char char="•"/>
              <a:defRPr sz="1219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2"/>
          </p:nvPr>
        </p:nvSpPr>
        <p:spPr>
          <a:xfrm>
            <a:off x="495304" y="1435103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854"/>
              <a:buNone/>
              <a:defRPr sz="854"/>
            </a:lvl1pPr>
            <a:lvl2pPr marL="914400" lvl="1" indent="-228600" algn="l">
              <a:spcBef>
                <a:spcPts val="146"/>
              </a:spcBef>
              <a:spcAft>
                <a:spcPts val="0"/>
              </a:spcAft>
              <a:buClr>
                <a:schemeClr val="dk1"/>
              </a:buClr>
              <a:buSzPts val="731"/>
              <a:buNone/>
              <a:defRPr sz="731"/>
            </a:lvl2pPr>
            <a:lvl3pPr marL="1371600" lvl="2" indent="-228600" algn="l">
              <a:spcBef>
                <a:spcPts val="122"/>
              </a:spcBef>
              <a:spcAft>
                <a:spcPts val="0"/>
              </a:spcAft>
              <a:buClr>
                <a:schemeClr val="dk1"/>
              </a:buClr>
              <a:buSzPts val="610"/>
              <a:buNone/>
              <a:defRPr sz="610"/>
            </a:lvl3pPr>
            <a:lvl4pPr marL="1828800" lvl="3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4pPr>
            <a:lvl5pPr marL="2286000" lvl="4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5pPr>
            <a:lvl6pPr marL="2743200" lvl="5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6pPr>
            <a:lvl7pPr marL="3200400" lvl="6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7pPr>
            <a:lvl8pPr marL="3657600" lvl="7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8pPr>
            <a:lvl9pPr marL="4114800" lvl="8" indent="-228600" algn="l">
              <a:spcBef>
                <a:spcPts val="110"/>
              </a:spcBef>
              <a:spcAft>
                <a:spcPts val="0"/>
              </a:spcAft>
              <a:buClr>
                <a:schemeClr val="dk1"/>
              </a:buClr>
              <a:buSzPts val="548"/>
              <a:buNone/>
              <a:defRPr sz="548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-1" y="6572272"/>
            <a:ext cx="9906001" cy="285728"/>
            <a:chOff x="0" y="6572272"/>
            <a:chExt cx="9144000" cy="285728"/>
          </a:xfrm>
        </p:grpSpPr>
        <p:sp>
          <p:nvSpPr>
            <p:cNvPr id="11" name="Google Shape;11;p5"/>
            <p:cNvSpPr/>
            <p:nvPr/>
          </p:nvSpPr>
          <p:spPr>
            <a:xfrm rot="-5400000" flipH="1">
              <a:off x="4524750" y="2142021"/>
              <a:ext cx="94499" cy="9144000"/>
            </a:xfrm>
            <a:prstGeom prst="rect">
              <a:avLst/>
            </a:prstGeom>
            <a:gradFill>
              <a:gsLst>
                <a:gs pos="0">
                  <a:srgbClr val="E33959">
                    <a:alpha val="29803"/>
                  </a:srgbClr>
                </a:gs>
                <a:gs pos="50000">
                  <a:srgbClr val="E33959">
                    <a:alpha val="29803"/>
                  </a:srgbClr>
                </a:gs>
                <a:gs pos="100000">
                  <a:srgbClr val="F2D2D2">
                    <a:alpha val="2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 flipH="1">
              <a:off x="0" y="6761268"/>
              <a:ext cx="9144000" cy="96732"/>
            </a:xfrm>
            <a:prstGeom prst="rect">
              <a:avLst/>
            </a:prstGeom>
            <a:gradFill>
              <a:gsLst>
                <a:gs pos="0">
                  <a:srgbClr val="35DB80">
                    <a:alpha val="29803"/>
                  </a:srgbClr>
                </a:gs>
                <a:gs pos="100000">
                  <a:srgbClr val="9EFCC9">
                    <a:alpha val="2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5"/>
            <p:cNvSpPr/>
            <p:nvPr/>
          </p:nvSpPr>
          <p:spPr>
            <a:xfrm flipH="1">
              <a:off x="34" y="6572272"/>
              <a:ext cx="9143966" cy="94497"/>
            </a:xfrm>
            <a:prstGeom prst="rect">
              <a:avLst/>
            </a:prstGeom>
            <a:gradFill>
              <a:gsLst>
                <a:gs pos="0">
                  <a:srgbClr val="6CB7EA">
                    <a:alpha val="28627"/>
                  </a:srgbClr>
                </a:gs>
                <a:gs pos="100000">
                  <a:srgbClr val="9BE5FF">
                    <a:alpha val="2862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1"/>
              <a:buFont typeface="Calibri"/>
              <a:buNone/>
              <a:defRPr sz="26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2425" algn="l" rtl="0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6931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6"/>
              <a:buFont typeface="Arial"/>
              <a:buChar char="–"/>
              <a:defRPr sz="17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436" algn="l" rtl="0">
              <a:spcBef>
                <a:spcPts val="292"/>
              </a:spcBef>
              <a:spcAft>
                <a:spcPts val="0"/>
              </a:spcAft>
              <a:buClr>
                <a:schemeClr val="dk1"/>
              </a:buClr>
              <a:buSzPts val="1462"/>
              <a:buFont typeface="Arial"/>
              <a:buChar char="•"/>
              <a:defRPr sz="1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6006" algn="l" rtl="0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Font typeface="Arial"/>
              <a:buChar char="–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6006" algn="l" rtl="0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Font typeface="Arial"/>
              <a:buChar char="»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6006" algn="l" rtl="0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6006" algn="l" rtl="0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6006" algn="l" rtl="0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6006" algn="l" rtl="0">
              <a:spcBef>
                <a:spcPts val="244"/>
              </a:spcBef>
              <a:spcAft>
                <a:spcPts val="0"/>
              </a:spcAft>
              <a:buClr>
                <a:schemeClr val="dk1"/>
              </a:buClr>
              <a:buSzPts val="1219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ftr" idx="11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3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/>
          <p:nvPr/>
        </p:nvSpPr>
        <p:spPr>
          <a:xfrm>
            <a:off x="1547790" y="6669461"/>
            <a:ext cx="5107817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1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Electronics Engineering, National ChiaoTung University</a:t>
            </a:r>
            <a:endParaRPr/>
          </a:p>
        </p:txBody>
      </p:sp>
      <p:sp>
        <p:nvSpPr>
          <p:cNvPr id="18" name="Google Shape;18;p5"/>
          <p:cNvSpPr/>
          <p:nvPr/>
        </p:nvSpPr>
        <p:spPr>
          <a:xfrm>
            <a:off x="6810392" y="6669462"/>
            <a:ext cx="2691473" cy="7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1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VLSI Design Automation LAB</a:t>
            </a: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 smtClean="0"/>
              <a:t>2021/12/14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3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" name="Google Shape;21;p5"/>
          <p:cNvGrpSpPr/>
          <p:nvPr/>
        </p:nvGrpSpPr>
        <p:grpSpPr>
          <a:xfrm>
            <a:off x="0" y="0"/>
            <a:ext cx="9906001" cy="142852"/>
            <a:chOff x="285720" y="2694619"/>
            <a:chExt cx="6715172" cy="138239"/>
          </a:xfrm>
        </p:grpSpPr>
        <p:sp>
          <p:nvSpPr>
            <p:cNvPr id="22" name="Google Shape;22;p5"/>
            <p:cNvSpPr/>
            <p:nvPr/>
          </p:nvSpPr>
          <p:spPr>
            <a:xfrm rot="5400000">
              <a:off x="3620446" y="-594387"/>
              <a:ext cx="45720" cy="6715172"/>
            </a:xfrm>
            <a:prstGeom prst="rect">
              <a:avLst/>
            </a:prstGeom>
            <a:gradFill>
              <a:gsLst>
                <a:gs pos="0">
                  <a:srgbClr val="E33959"/>
                </a:gs>
                <a:gs pos="50000">
                  <a:srgbClr val="E33959"/>
                </a:gs>
                <a:gs pos="100000">
                  <a:srgbClr val="F2D2D2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5"/>
            <p:cNvSpPr/>
            <p:nvPr/>
          </p:nvSpPr>
          <p:spPr>
            <a:xfrm>
              <a:off x="285720" y="2786058"/>
              <a:ext cx="6715172" cy="46800"/>
            </a:xfrm>
            <a:prstGeom prst="rect">
              <a:avLst/>
            </a:prstGeom>
            <a:gradFill>
              <a:gsLst>
                <a:gs pos="0">
                  <a:srgbClr val="35DB80"/>
                </a:gs>
                <a:gs pos="100000">
                  <a:srgbClr val="9EFCC9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285720" y="2694619"/>
              <a:ext cx="6715147" cy="45719"/>
            </a:xfrm>
            <a:prstGeom prst="rect">
              <a:avLst/>
            </a:prstGeom>
            <a:gradFill>
              <a:gsLst>
                <a:gs pos="0">
                  <a:srgbClr val="6CB7EA"/>
                </a:gs>
                <a:gs pos="100000">
                  <a:srgbClr val="9BE5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25;p5"/>
          <p:cNvGrpSpPr/>
          <p:nvPr/>
        </p:nvGrpSpPr>
        <p:grpSpPr>
          <a:xfrm rot="5400000">
            <a:off x="-3351660" y="3351628"/>
            <a:ext cx="6858000" cy="154748"/>
            <a:chOff x="285720" y="2694619"/>
            <a:chExt cx="6715172" cy="138239"/>
          </a:xfrm>
        </p:grpSpPr>
        <p:sp>
          <p:nvSpPr>
            <p:cNvPr id="26" name="Google Shape;26;p5"/>
            <p:cNvSpPr/>
            <p:nvPr/>
          </p:nvSpPr>
          <p:spPr>
            <a:xfrm rot="5400000">
              <a:off x="3620446" y="-594387"/>
              <a:ext cx="45720" cy="6715172"/>
            </a:xfrm>
            <a:prstGeom prst="rect">
              <a:avLst/>
            </a:prstGeom>
            <a:gradFill>
              <a:gsLst>
                <a:gs pos="0">
                  <a:srgbClr val="E33959"/>
                </a:gs>
                <a:gs pos="50000">
                  <a:srgbClr val="E33959"/>
                </a:gs>
                <a:gs pos="100000">
                  <a:srgbClr val="F2D2D2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285720" y="2786058"/>
              <a:ext cx="6715172" cy="46800"/>
            </a:xfrm>
            <a:prstGeom prst="rect">
              <a:avLst/>
            </a:prstGeom>
            <a:gradFill>
              <a:gsLst>
                <a:gs pos="0">
                  <a:srgbClr val="35DB80"/>
                </a:gs>
                <a:gs pos="100000">
                  <a:srgbClr val="9EFCC9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285720" y="2694619"/>
              <a:ext cx="6715147" cy="45719"/>
            </a:xfrm>
            <a:prstGeom prst="rect">
              <a:avLst/>
            </a:prstGeom>
            <a:gradFill>
              <a:gsLst>
                <a:gs pos="0">
                  <a:srgbClr val="6CB7EA"/>
                </a:gs>
                <a:gs pos="100000">
                  <a:srgbClr val="9BE5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" name="Google Shape;29;p5" descr="logo2拷貝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32141" y="214292"/>
            <a:ext cx="1457095" cy="146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960343" y="407100"/>
            <a:ext cx="900714" cy="9046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4.png"/><Relationship Id="rId10" Type="http://schemas.microsoft.com/office/2007/relationships/hdphoto" Target="../media/hdphoto2.wdp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microsoft.com/office/2007/relationships/hdphoto" Target="../media/hdphoto1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4.png"/><Relationship Id="rId9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4.png"/><Relationship Id="rId9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10" Type="http://schemas.microsoft.com/office/2007/relationships/hdphoto" Target="../media/hdphoto3.wdp"/><Relationship Id="rId4" Type="http://schemas.microsoft.com/office/2007/relationships/hdphoto" Target="../media/hdphoto4.wdp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/>
          <p:cNvSpPr txBox="1">
            <a:spLocks noGrp="1"/>
          </p:cNvSpPr>
          <p:nvPr>
            <p:ph type="subTitle" idx="1"/>
          </p:nvPr>
        </p:nvSpPr>
        <p:spPr>
          <a:xfrm>
            <a:off x="797109" y="3982422"/>
            <a:ext cx="8311782" cy="2290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127" name="Google Shape;127;p1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mtClean="0"/>
              <a:t>2021/12/14</a:t>
            </a:r>
            <a:endParaRPr dirty="0"/>
          </a:p>
        </p:txBody>
      </p:sp>
      <p:sp>
        <p:nvSpPr>
          <p:cNvPr id="128" name="Google Shape;128;p1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29" name="Google Shape;129;p1"/>
          <p:cNvSpPr/>
          <p:nvPr/>
        </p:nvSpPr>
        <p:spPr>
          <a:xfrm>
            <a:off x="742949" y="3823038"/>
            <a:ext cx="8420100" cy="173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2021/12/14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Professor: Hung-Ming Chen</a:t>
            </a:r>
            <a:b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Ling-Chun, Yen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Yu-Cheng, Yang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646234" y="1542145"/>
            <a:ext cx="8893420" cy="2290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Algorithms</a:t>
            </a:r>
            <a:endParaRPr lang="en-US"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Lab3  Exchanging </a:t>
            </a:r>
            <a:r>
              <a:rPr lang="en-US" sz="3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Tangyuans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Winter Solstice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3667501c1_0_0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600" dirty="0" smtClean="0"/>
              <a:t>Input</a:t>
            </a:r>
            <a:endParaRPr sz="4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Google Shape;163;g103667501c1_0_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5300" y="1582638"/>
                <a:ext cx="8915400" cy="4754718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lvl="0" indent="-356870" algn="l" rtl="0">
                  <a:lnSpc>
                    <a:spcPct val="80000"/>
                  </a:lnSpc>
                  <a:spcBef>
                    <a:spcPts val="520"/>
                  </a:spcBef>
                  <a:spcAft>
                    <a:spcPts val="0"/>
                  </a:spcAft>
                  <a:buSzPts val="2020"/>
                  <a:buChar char="●"/>
                </a:pPr>
                <a:r>
                  <a:rPr lang="en-US" sz="2020" dirty="0"/>
                  <a:t>Input example</a:t>
                </a:r>
                <a:endParaRPr sz="2020" dirty="0"/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home: s </a:t>
                </a:r>
                <a:endParaRPr lang="en-US" sz="2020" dirty="0" smtClean="0"/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 smtClean="0"/>
                  <a:t>party</a:t>
                </a:r>
                <a:r>
                  <a:rPr lang="en-US" sz="2020" dirty="0"/>
                  <a:t>: t </a:t>
                </a:r>
                <a:endParaRPr lang="en-US" sz="2020" dirty="0" smtClean="0"/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 err="1" smtClean="0"/>
                  <a:t>tangyuan</a:t>
                </a:r>
                <a:r>
                  <a:rPr lang="en-US" sz="2020" dirty="0"/>
                  <a:t>: </a:t>
                </a:r>
                <a:r>
                  <a:rPr lang="en-US" sz="2020" dirty="0" smtClean="0"/>
                  <a:t>4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 smtClean="0"/>
                  <a:t>people</a:t>
                </a:r>
                <a:r>
                  <a:rPr lang="en-US" sz="2020" dirty="0"/>
                  <a:t>: 3 </a:t>
                </a:r>
                <a:endParaRPr lang="en-US" sz="2020" dirty="0" smtClean="0"/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 smtClean="0"/>
                  <a:t>3 </a:t>
                </a:r>
                <a:r>
                  <a:rPr lang="en-US" sz="2020" dirty="0"/>
                  <a:t>1 2 2 </a:t>
                </a:r>
                <a:endParaRPr lang="en-US" sz="2020" dirty="0" smtClean="0"/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 smtClean="0"/>
                  <a:t>3 </a:t>
                </a:r>
                <a:r>
                  <a:rPr lang="en-US" sz="2020" dirty="0"/>
                  <a:t>3 4 4 </a:t>
                </a:r>
                <a:endParaRPr lang="en-US" sz="2020" dirty="0" smtClean="0"/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 smtClean="0"/>
                  <a:t>supermarket</a:t>
                </a:r>
                <a:r>
                  <a:rPr lang="en-US" sz="2020" dirty="0"/>
                  <a:t>: 3 </a:t>
                </a:r>
                <a:endParaRPr lang="en-US" sz="2020" dirty="0" smtClean="0"/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 smtClean="0"/>
                  <a:t>a1 </a:t>
                </a:r>
                <a:r>
                  <a:rPr lang="en-US" sz="2020" dirty="0"/>
                  <a:t>1 </a:t>
                </a:r>
                <a:endParaRPr lang="en-US" sz="2020" dirty="0" smtClean="0"/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 smtClean="0"/>
                  <a:t>a2 </a:t>
                </a:r>
                <a:r>
                  <a:rPr lang="en-US" sz="2020" dirty="0"/>
                  <a:t>1 </a:t>
                </a:r>
                <a:endParaRPr lang="en-US" sz="2020" dirty="0" smtClean="0"/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 smtClean="0"/>
                  <a:t>a3 </a:t>
                </a:r>
                <a:r>
                  <a:rPr lang="en-US" sz="2020" dirty="0"/>
                  <a:t>2 </a:t>
                </a:r>
                <a:endParaRPr lang="en-US" sz="2020" dirty="0" smtClean="0"/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 smtClean="0"/>
                  <a:t>a1 s 1   // </a:t>
                </a:r>
                <a:r>
                  <a:rPr lang="en-US" sz="2020" dirty="0"/>
                  <a:t>s</a:t>
                </a:r>
                <a:r>
                  <a:rPr lang="en-US" sz="2020" dirty="0" smtClean="0"/>
                  <a:t> </a:t>
                </a:r>
                <a14:m>
                  <m:oMath xmlns:m="http://schemas.openxmlformats.org/officeDocument/2006/math">
                    <m:r>
                      <a:rPr lang="en-US" sz="202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20" dirty="0" smtClean="0"/>
                  <a:t> </a:t>
                </a:r>
                <a:r>
                  <a:rPr lang="en-US" sz="2020" dirty="0"/>
                  <a:t>a1, distance = 1. </a:t>
                </a:r>
                <a:endParaRPr lang="en-US" sz="2020" dirty="0" smtClean="0"/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t</a:t>
                </a:r>
                <a:r>
                  <a:rPr lang="en-US" sz="2020" dirty="0" smtClean="0"/>
                  <a:t> s 30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a</a:t>
                </a:r>
                <a:r>
                  <a:rPr lang="en-US" sz="2020" dirty="0" smtClean="0"/>
                  <a:t>2 a1 5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 smtClean="0"/>
                  <a:t>A3 a2 1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t</a:t>
                </a:r>
                <a:r>
                  <a:rPr lang="en-US" sz="2020" dirty="0" smtClean="0"/>
                  <a:t> a2 1 </a:t>
                </a:r>
                <a:endParaRPr sz="1820" dirty="0"/>
              </a:p>
            </p:txBody>
          </p:sp>
        </mc:Choice>
        <mc:Fallback xmlns="">
          <p:sp>
            <p:nvSpPr>
              <p:cNvPr id="163" name="Google Shape;163;g103667501c1_0_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5300" y="1582638"/>
                <a:ext cx="8915400" cy="4754718"/>
              </a:xfrm>
              <a:prstGeom prst="rect">
                <a:avLst/>
              </a:prstGeom>
              <a:blipFill>
                <a:blip r:embed="rId3"/>
                <a:stretch>
                  <a:fillRect t="-513" b="-8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Google Shape;164;g103667501c1_0_0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TW" smtClean="0"/>
              <a:t>2021/12/14</a:t>
            </a:r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309" y="1708797"/>
            <a:ext cx="5190476" cy="3161905"/>
          </a:xfrm>
          <a:prstGeom prst="rect">
            <a:avLst/>
          </a:prstGeom>
        </p:spPr>
      </p:pic>
      <p:pic>
        <p:nvPicPr>
          <p:cNvPr id="8" name="Picture 16" descr="卡通听歌跳舞小人,唱歌跳舞卡通,跳舞卡通人物(第9页)_大山谷图库（手机版）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0000" r="90000">
                        <a14:foregroundMark x1="72609" y1="13242" x2="72609" y2="13242"/>
                        <a14:foregroundMark x1="75217" y1="24658" x2="75217" y2="24658"/>
                        <a14:foregroundMark x1="67391" y1="18721" x2="67391" y2="1872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363" y="3725372"/>
            <a:ext cx="1004401" cy="10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抖音简笔画小人表情包大全下载-抖音简笔画小人跳舞表情包- 迷你下载站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0000" r="90000">
                        <a14:foregroundMark x1="49333" y1="12982" x2="49333" y2="12982"/>
                        <a14:foregroundMark x1="58667" y1="18596" x2="58667" y2="18596"/>
                        <a14:foregroundMark x1="51000" y1="18246" x2="51000" y2="18246"/>
                        <a14:foregroundMark x1="41333" y1="20702" x2="41333" y2="20702"/>
                        <a14:foregroundMark x1="39333" y1="52632" x2="39333" y2="52632"/>
                        <a14:foregroundMark x1="52000" y1="57193" x2="53000" y2="5719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851" y="3613640"/>
            <a:ext cx="1463184" cy="125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抖音简笔画小人表情包大全下载-抖音简笔画小人跳舞表情包- 迷你下载站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0000" r="90000">
                        <a14:foregroundMark x1="49333" y1="12982" x2="49333" y2="12982"/>
                        <a14:foregroundMark x1="58667" y1="18596" x2="58667" y2="18596"/>
                        <a14:foregroundMark x1="51000" y1="18246" x2="51000" y2="18246"/>
                        <a14:foregroundMark x1="41333" y1="20702" x2="41333" y2="20702"/>
                        <a14:foregroundMark x1="39333" y1="52632" x2="39333" y2="52632"/>
                        <a14:foregroundMark x1="52000" y1="57193" x2="53000" y2="5719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275" y="3642675"/>
            <a:ext cx="1463184" cy="125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群組 12"/>
          <p:cNvGrpSpPr/>
          <p:nvPr/>
        </p:nvGrpSpPr>
        <p:grpSpPr>
          <a:xfrm>
            <a:off x="5864563" y="2568680"/>
            <a:ext cx="643915" cy="643915"/>
            <a:chOff x="1427226" y="5306650"/>
            <a:chExt cx="643915" cy="643915"/>
          </a:xfrm>
        </p:grpSpPr>
        <p:pic>
          <p:nvPicPr>
            <p:cNvPr id="14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7637631" y="2568679"/>
            <a:ext cx="643915" cy="643915"/>
            <a:chOff x="1427226" y="5306650"/>
            <a:chExt cx="643915" cy="643915"/>
          </a:xfrm>
        </p:grpSpPr>
        <p:pic>
          <p:nvPicPr>
            <p:cNvPr id="17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8816952" y="1473881"/>
            <a:ext cx="643915" cy="643915"/>
            <a:chOff x="1427226" y="5306650"/>
            <a:chExt cx="643915" cy="643915"/>
          </a:xfrm>
        </p:grpSpPr>
        <p:pic>
          <p:nvPicPr>
            <p:cNvPr id="20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958362" y="1920687"/>
            <a:ext cx="3261862" cy="954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58362" y="3794007"/>
            <a:ext cx="3261862" cy="1252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958362" y="5103474"/>
            <a:ext cx="3261862" cy="1462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988" y="1911089"/>
            <a:ext cx="5190476" cy="3161905"/>
          </a:xfrm>
          <a:prstGeom prst="rect">
            <a:avLst/>
          </a:prstGeom>
        </p:spPr>
      </p:pic>
      <p:pic>
        <p:nvPicPr>
          <p:cNvPr id="10" name="Picture 16" descr="卡通听歌跳舞小人,唱歌跳舞卡通,跳舞卡通人物(第9页)_大山谷图库（手机版）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>
                        <a14:foregroundMark x1="72609" y1="13242" x2="72609" y2="13242"/>
                        <a14:foregroundMark x1="75217" y1="24658" x2="75217" y2="24658"/>
                        <a14:foregroundMark x1="67391" y1="18721" x2="67391" y2="1872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042" y="3927664"/>
            <a:ext cx="1004401" cy="10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抖音简笔画小人表情包大全下载-抖音简笔画小人跳舞表情包- 迷你下载站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0000" r="90000">
                        <a14:foregroundMark x1="49333" y1="12982" x2="49333" y2="12982"/>
                        <a14:foregroundMark x1="58667" y1="18596" x2="58667" y2="18596"/>
                        <a14:foregroundMark x1="51000" y1="18246" x2="51000" y2="18246"/>
                        <a14:foregroundMark x1="41333" y1="20702" x2="41333" y2="20702"/>
                        <a14:foregroundMark x1="39333" y1="52632" x2="39333" y2="52632"/>
                        <a14:foregroundMark x1="52000" y1="57193" x2="53000" y2="5719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530" y="3815932"/>
            <a:ext cx="1463184" cy="125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抖音简笔画小人表情包大全下载-抖音简笔画小人跳舞表情包- 迷你下载站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0000" r="90000">
                        <a14:foregroundMark x1="49333" y1="12982" x2="49333" y2="12982"/>
                        <a14:foregroundMark x1="58667" y1="18596" x2="58667" y2="18596"/>
                        <a14:foregroundMark x1="51000" y1="18246" x2="51000" y2="18246"/>
                        <a14:foregroundMark x1="41333" y1="20702" x2="41333" y2="20702"/>
                        <a14:foregroundMark x1="39333" y1="52632" x2="39333" y2="52632"/>
                        <a14:foregroundMark x1="52000" y1="57193" x2="53000" y2="5719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54" y="3844967"/>
            <a:ext cx="1463184" cy="125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群組 12"/>
          <p:cNvGrpSpPr/>
          <p:nvPr/>
        </p:nvGrpSpPr>
        <p:grpSpPr>
          <a:xfrm>
            <a:off x="4217242" y="2770972"/>
            <a:ext cx="643915" cy="643915"/>
            <a:chOff x="1427226" y="5306650"/>
            <a:chExt cx="643915" cy="643915"/>
          </a:xfrm>
        </p:grpSpPr>
        <p:pic>
          <p:nvPicPr>
            <p:cNvPr id="14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5990310" y="2770971"/>
            <a:ext cx="643915" cy="643915"/>
            <a:chOff x="1427226" y="5306650"/>
            <a:chExt cx="643915" cy="643915"/>
          </a:xfrm>
        </p:grpSpPr>
        <p:pic>
          <p:nvPicPr>
            <p:cNvPr id="17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7169631" y="1676173"/>
            <a:ext cx="643915" cy="643915"/>
            <a:chOff x="1427226" y="5306650"/>
            <a:chExt cx="643915" cy="643915"/>
          </a:xfrm>
        </p:grpSpPr>
        <p:pic>
          <p:nvPicPr>
            <p:cNvPr id="20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直線單箭頭接點 21"/>
          <p:cNvCxnSpPr/>
          <p:nvPr/>
        </p:nvCxnSpPr>
        <p:spPr>
          <a:xfrm flipV="1">
            <a:off x="3715043" y="3501309"/>
            <a:ext cx="692275" cy="9664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4894242" y="3501309"/>
            <a:ext cx="1193169" cy="191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6530371" y="3704174"/>
            <a:ext cx="639260" cy="570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Google Shape;171;g103667501c1_0_16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600" dirty="0" smtClean="0"/>
              <a:t>Output 1</a:t>
            </a:r>
            <a:endParaRPr sz="4050" dirty="0"/>
          </a:p>
        </p:txBody>
      </p:sp>
      <p:sp>
        <p:nvSpPr>
          <p:cNvPr id="172" name="Google Shape;172;g103667501c1_0_16"/>
          <p:cNvSpPr txBox="1">
            <a:spLocks noGrp="1"/>
          </p:cNvSpPr>
          <p:nvPr>
            <p:ph type="body" idx="1"/>
          </p:nvPr>
        </p:nvSpPr>
        <p:spPr>
          <a:xfrm>
            <a:off x="495300" y="1811250"/>
            <a:ext cx="89154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6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-US" sz="2020" dirty="0" smtClean="0"/>
              <a:t>Output </a:t>
            </a:r>
            <a:r>
              <a:rPr lang="en-US" sz="2020" dirty="0"/>
              <a:t>example</a:t>
            </a:r>
            <a:endParaRPr sz="2020" dirty="0"/>
          </a:p>
          <a:p>
            <a:pPr lvl="0" indent="0">
              <a:buSzPts val="770"/>
              <a:buNone/>
            </a:pPr>
            <a:r>
              <a:rPr lang="pt-BR" sz="2020" dirty="0"/>
              <a:t>s: 0 </a:t>
            </a:r>
            <a:endParaRPr lang="pt-BR" sz="2020" dirty="0" smtClean="0"/>
          </a:p>
          <a:p>
            <a:pPr lvl="0" indent="0">
              <a:buSzPts val="770"/>
              <a:buNone/>
            </a:pPr>
            <a:r>
              <a:rPr lang="pt-BR" sz="2020" dirty="0" smtClean="0"/>
              <a:t>t</a:t>
            </a:r>
            <a:r>
              <a:rPr lang="pt-BR" sz="2020" dirty="0"/>
              <a:t>: 7 </a:t>
            </a:r>
            <a:endParaRPr lang="pt-BR" sz="2020" dirty="0" smtClean="0"/>
          </a:p>
          <a:p>
            <a:pPr lvl="0" indent="0">
              <a:buSzPts val="770"/>
              <a:buNone/>
            </a:pPr>
            <a:r>
              <a:rPr lang="pt-BR" sz="2020" dirty="0" smtClean="0"/>
              <a:t>a1</a:t>
            </a:r>
            <a:r>
              <a:rPr lang="pt-BR" sz="2020" dirty="0"/>
              <a:t>: 1 </a:t>
            </a:r>
            <a:endParaRPr lang="pt-BR" sz="2020" dirty="0" smtClean="0"/>
          </a:p>
          <a:p>
            <a:pPr lvl="0" indent="0">
              <a:buSzPts val="770"/>
              <a:buNone/>
            </a:pPr>
            <a:r>
              <a:rPr lang="pt-BR" sz="2020" dirty="0" smtClean="0"/>
              <a:t>a2</a:t>
            </a:r>
            <a:r>
              <a:rPr lang="pt-BR" sz="2020" dirty="0"/>
              <a:t>: 6 </a:t>
            </a:r>
            <a:endParaRPr lang="pt-BR" sz="2020" dirty="0" smtClean="0"/>
          </a:p>
          <a:p>
            <a:pPr lvl="0" indent="0">
              <a:buSzPts val="770"/>
              <a:buNone/>
            </a:pPr>
            <a:r>
              <a:rPr lang="pt-BR" sz="2020" dirty="0" smtClean="0"/>
              <a:t>a3: 7 </a:t>
            </a:r>
            <a:endParaRPr sz="1820" dirty="0"/>
          </a:p>
        </p:txBody>
      </p:sp>
      <p:sp>
        <p:nvSpPr>
          <p:cNvPr id="173" name="Google Shape;173;g103667501c1_0_16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75" name="Google Shape;175;g103667501c1_0_16"/>
          <p:cNvSpPr txBox="1">
            <a:spLocks noGrp="1"/>
          </p:cNvSpPr>
          <p:nvPr>
            <p:ph type="body" idx="1"/>
          </p:nvPr>
        </p:nvSpPr>
        <p:spPr>
          <a:xfrm>
            <a:off x="3102872" y="3929294"/>
            <a:ext cx="300745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481"/>
              </a:spcBef>
              <a:spcAft>
                <a:spcPts val="0"/>
              </a:spcAft>
              <a:buNone/>
            </a:pPr>
            <a:r>
              <a:rPr lang="en-US" sz="2152" dirty="0" smtClean="0">
                <a:solidFill>
                  <a:srgbClr val="FF0000"/>
                </a:solidFill>
              </a:rPr>
              <a:t>0</a:t>
            </a:r>
            <a:endParaRPr sz="2152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TW" smtClean="0"/>
              <a:t>2021/12/14</a:t>
            </a:r>
            <a:endParaRPr lang="en-US"/>
          </a:p>
        </p:txBody>
      </p:sp>
      <p:sp>
        <p:nvSpPr>
          <p:cNvPr id="25" name="Google Shape;175;g103667501c1_0_16"/>
          <p:cNvSpPr txBox="1">
            <a:spLocks/>
          </p:cNvSpPr>
          <p:nvPr/>
        </p:nvSpPr>
        <p:spPr>
          <a:xfrm>
            <a:off x="3919045" y="2985757"/>
            <a:ext cx="300745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FF0000"/>
              </a:buClr>
              <a:buSzPts val="1950"/>
              <a:buFont typeface="Noto Sans Symbols"/>
              <a:buChar char="■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1787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35DB80"/>
              </a:buClr>
              <a:buSzPts val="1625"/>
              <a:buFont typeface="Noto Sans Symbols"/>
              <a:buChar char="◆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1787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–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1787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»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481"/>
              </a:spcBef>
              <a:buFont typeface="Noto Sans Symbols"/>
              <a:buNone/>
            </a:pPr>
            <a:r>
              <a:rPr lang="en-US" sz="2152" dirty="0" smtClean="0">
                <a:solidFill>
                  <a:srgbClr val="FF0000"/>
                </a:solidFill>
              </a:rPr>
              <a:t>1</a:t>
            </a:r>
            <a:endParaRPr lang="en-US" sz="2152" dirty="0">
              <a:solidFill>
                <a:srgbClr val="FF0000"/>
              </a:solidFill>
            </a:endParaRPr>
          </a:p>
        </p:txBody>
      </p:sp>
      <p:sp>
        <p:nvSpPr>
          <p:cNvPr id="26" name="Google Shape;175;g103667501c1_0_16"/>
          <p:cNvSpPr txBox="1">
            <a:spLocks/>
          </p:cNvSpPr>
          <p:nvPr/>
        </p:nvSpPr>
        <p:spPr>
          <a:xfrm>
            <a:off x="5719451" y="2954403"/>
            <a:ext cx="300745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FF0000"/>
              </a:buClr>
              <a:buSzPts val="1950"/>
              <a:buFont typeface="Noto Sans Symbols"/>
              <a:buChar char="■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1787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35DB80"/>
              </a:buClr>
              <a:buSzPts val="1625"/>
              <a:buFont typeface="Noto Sans Symbols"/>
              <a:buChar char="◆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1787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–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1787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»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481"/>
              </a:spcBef>
              <a:buFont typeface="Noto Sans Symbols"/>
              <a:buNone/>
            </a:pPr>
            <a:r>
              <a:rPr lang="en-US" sz="2152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Google Shape;175;g103667501c1_0_16"/>
          <p:cNvSpPr txBox="1">
            <a:spLocks/>
          </p:cNvSpPr>
          <p:nvPr/>
        </p:nvSpPr>
        <p:spPr>
          <a:xfrm>
            <a:off x="7902214" y="1749949"/>
            <a:ext cx="300745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FF0000"/>
              </a:buClr>
              <a:buSzPts val="1950"/>
              <a:buFont typeface="Noto Sans Symbols"/>
              <a:buChar char="■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1787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35DB80"/>
              </a:buClr>
              <a:buSzPts val="1625"/>
              <a:buFont typeface="Noto Sans Symbols"/>
              <a:buChar char="◆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1787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–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1787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»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481"/>
              </a:spcBef>
              <a:buFont typeface="Noto Sans Symbols"/>
              <a:buNone/>
            </a:pPr>
            <a:r>
              <a:rPr lang="en-US" sz="2152" dirty="0" smtClean="0">
                <a:solidFill>
                  <a:srgbClr val="FF0000"/>
                </a:solidFill>
              </a:rPr>
              <a:t>7</a:t>
            </a:r>
            <a:endParaRPr lang="en-US" sz="2152" dirty="0">
              <a:solidFill>
                <a:srgbClr val="FF0000"/>
              </a:solidFill>
            </a:endParaRPr>
          </a:p>
        </p:txBody>
      </p:sp>
      <p:sp>
        <p:nvSpPr>
          <p:cNvPr id="28" name="Google Shape;175;g103667501c1_0_16"/>
          <p:cNvSpPr txBox="1">
            <a:spLocks/>
          </p:cNvSpPr>
          <p:nvPr/>
        </p:nvSpPr>
        <p:spPr>
          <a:xfrm>
            <a:off x="8139467" y="4669430"/>
            <a:ext cx="300745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FF0000"/>
              </a:buClr>
              <a:buSzPts val="1950"/>
              <a:buFont typeface="Noto Sans Symbols"/>
              <a:buChar char="■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1787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35DB80"/>
              </a:buClr>
              <a:buSzPts val="1625"/>
              <a:buFont typeface="Noto Sans Symbols"/>
              <a:buChar char="◆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1787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–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1787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»"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2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481"/>
              </a:spcBef>
              <a:buFont typeface="Noto Sans Symbols"/>
              <a:buNone/>
            </a:pPr>
            <a:r>
              <a:rPr lang="en-US" sz="2152" dirty="0" smtClean="0">
                <a:solidFill>
                  <a:srgbClr val="FF0000"/>
                </a:solidFill>
              </a:rPr>
              <a:t>7</a:t>
            </a:r>
            <a:endParaRPr lang="en-US" sz="2152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3667501c1_0_0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600" dirty="0" smtClean="0"/>
              <a:t>Input</a:t>
            </a:r>
            <a:endParaRPr sz="4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Google Shape;163;g103667501c1_0_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5300" y="1582638"/>
                <a:ext cx="8915400" cy="4754718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lvl="0" indent="-356870" algn="l" rtl="0">
                  <a:lnSpc>
                    <a:spcPct val="80000"/>
                  </a:lnSpc>
                  <a:spcBef>
                    <a:spcPts val="520"/>
                  </a:spcBef>
                  <a:spcAft>
                    <a:spcPts val="0"/>
                  </a:spcAft>
                  <a:buSzPts val="2020"/>
                  <a:buChar char="●"/>
                </a:pPr>
                <a:r>
                  <a:rPr lang="en-US" sz="2020" dirty="0"/>
                  <a:t>Input example</a:t>
                </a:r>
                <a:endParaRPr sz="2020" dirty="0"/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home: s </a:t>
                </a:r>
                <a:endParaRPr lang="en-US" sz="2020" dirty="0" smtClean="0"/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 smtClean="0"/>
                  <a:t>party</a:t>
                </a:r>
                <a:r>
                  <a:rPr lang="en-US" sz="2020" dirty="0"/>
                  <a:t>: t </a:t>
                </a:r>
                <a:endParaRPr lang="en-US" sz="2020" dirty="0" smtClean="0"/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 err="1" smtClean="0"/>
                  <a:t>tangyuan</a:t>
                </a:r>
                <a:r>
                  <a:rPr lang="en-US" sz="2020" dirty="0"/>
                  <a:t>: </a:t>
                </a:r>
                <a:r>
                  <a:rPr lang="en-US" sz="2020" dirty="0" smtClean="0"/>
                  <a:t>4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 smtClean="0"/>
                  <a:t>people</a:t>
                </a:r>
                <a:r>
                  <a:rPr lang="en-US" sz="2020" dirty="0"/>
                  <a:t>: 3 </a:t>
                </a:r>
                <a:endParaRPr lang="en-US" sz="2020" dirty="0" smtClean="0"/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 smtClean="0"/>
                  <a:t>3 </a:t>
                </a:r>
                <a:r>
                  <a:rPr lang="en-US" sz="2020" dirty="0"/>
                  <a:t>1 2 2 </a:t>
                </a:r>
                <a:endParaRPr lang="en-US" sz="2020" dirty="0" smtClean="0"/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 smtClean="0"/>
                  <a:t>3 </a:t>
                </a:r>
                <a:r>
                  <a:rPr lang="en-US" sz="2020" dirty="0"/>
                  <a:t>3 4 4 </a:t>
                </a:r>
                <a:endParaRPr lang="en-US" sz="2020" dirty="0" smtClean="0"/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 smtClean="0"/>
                  <a:t>supermarket</a:t>
                </a:r>
                <a:r>
                  <a:rPr lang="en-US" sz="2020" dirty="0"/>
                  <a:t>: 3 </a:t>
                </a:r>
                <a:endParaRPr lang="en-US" sz="2020" dirty="0" smtClean="0"/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 smtClean="0"/>
                  <a:t>a1 </a:t>
                </a:r>
                <a:r>
                  <a:rPr lang="en-US" sz="2020" dirty="0"/>
                  <a:t>1 </a:t>
                </a:r>
                <a:endParaRPr lang="en-US" sz="2020" dirty="0" smtClean="0"/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 smtClean="0"/>
                  <a:t>a2 </a:t>
                </a:r>
                <a:r>
                  <a:rPr lang="en-US" sz="2020" dirty="0"/>
                  <a:t>1 </a:t>
                </a:r>
                <a:endParaRPr lang="en-US" sz="2020" dirty="0" smtClean="0"/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 smtClean="0"/>
                  <a:t>a3 </a:t>
                </a:r>
                <a:r>
                  <a:rPr lang="en-US" sz="2020" dirty="0"/>
                  <a:t>2 </a:t>
                </a:r>
                <a:endParaRPr lang="en-US" sz="2020" dirty="0" smtClean="0"/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 smtClean="0"/>
                  <a:t>a1 s 1   // </a:t>
                </a:r>
                <a:r>
                  <a:rPr lang="en-US" sz="2020" dirty="0"/>
                  <a:t>s</a:t>
                </a:r>
                <a:r>
                  <a:rPr lang="en-US" sz="2020" dirty="0" smtClean="0"/>
                  <a:t> </a:t>
                </a:r>
                <a14:m>
                  <m:oMath xmlns:m="http://schemas.openxmlformats.org/officeDocument/2006/math">
                    <m:r>
                      <a:rPr lang="en-US" sz="202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20" dirty="0" smtClean="0"/>
                  <a:t> </a:t>
                </a:r>
                <a:r>
                  <a:rPr lang="en-US" sz="2020" dirty="0"/>
                  <a:t>a1, distance = 1. </a:t>
                </a:r>
                <a:endParaRPr lang="en-US" sz="2020" dirty="0" smtClean="0"/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t</a:t>
                </a:r>
                <a:r>
                  <a:rPr lang="en-US" sz="2020" dirty="0" smtClean="0"/>
                  <a:t> s 30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a</a:t>
                </a:r>
                <a:r>
                  <a:rPr lang="en-US" sz="2020" dirty="0" smtClean="0"/>
                  <a:t>2 a1 5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 smtClean="0"/>
                  <a:t>A3 a2 1 </a:t>
                </a:r>
              </a:p>
              <a:p>
                <a:pPr lvl="0" indent="0">
                  <a:lnSpc>
                    <a:spcPct val="80000"/>
                  </a:lnSpc>
                  <a:buSzPts val="770"/>
                  <a:buNone/>
                </a:pPr>
                <a:r>
                  <a:rPr lang="en-US" sz="2020" dirty="0"/>
                  <a:t>t</a:t>
                </a:r>
                <a:r>
                  <a:rPr lang="en-US" sz="2020" dirty="0" smtClean="0"/>
                  <a:t> a2 1 </a:t>
                </a:r>
                <a:endParaRPr sz="1820" dirty="0"/>
              </a:p>
            </p:txBody>
          </p:sp>
        </mc:Choice>
        <mc:Fallback xmlns="">
          <p:sp>
            <p:nvSpPr>
              <p:cNvPr id="163" name="Google Shape;163;g103667501c1_0_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5300" y="1582638"/>
                <a:ext cx="8915400" cy="4754718"/>
              </a:xfrm>
              <a:prstGeom prst="rect">
                <a:avLst/>
              </a:prstGeom>
              <a:blipFill>
                <a:blip r:embed="rId3"/>
                <a:stretch>
                  <a:fillRect t="-513" b="-8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Google Shape;164;g103667501c1_0_0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TW" smtClean="0"/>
              <a:t>2021/12/14</a:t>
            </a:r>
            <a:endParaRPr lang="en-US"/>
          </a:p>
        </p:txBody>
      </p:sp>
      <p:pic>
        <p:nvPicPr>
          <p:cNvPr id="8" name="Picture 16" descr="卡通听歌跳舞小人,唱歌跳舞卡通,跳舞卡通人物(第9页)_大山谷图库（手机版）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>
                        <a14:foregroundMark x1="72609" y1="13242" x2="72609" y2="13242"/>
                        <a14:foregroundMark x1="75217" y1="24658" x2="75217" y2="24658"/>
                        <a14:foregroundMark x1="67391" y1="18721" x2="67391" y2="1872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595" y="1268591"/>
            <a:ext cx="1672185" cy="172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抖音简笔画小人表情包大全下载-抖音简笔画小人跳舞表情包- 迷你下载站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0000" r="90000">
                        <a14:foregroundMark x1="49333" y1="12982" x2="49333" y2="12982"/>
                        <a14:foregroundMark x1="58667" y1="18596" x2="58667" y2="18596"/>
                        <a14:foregroundMark x1="51000" y1="18246" x2="51000" y2="18246"/>
                        <a14:foregroundMark x1="41333" y1="20702" x2="41333" y2="20702"/>
                        <a14:foregroundMark x1="39333" y1="52632" x2="39333" y2="52632"/>
                        <a14:foregroundMark x1="52000" y1="57193" x2="53000" y2="5719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441" y="3983338"/>
            <a:ext cx="2146435" cy="1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抖音简笔画小人表情包大全下载-抖音简笔画小人跳舞表情包- 迷你下载站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0000" r="90000">
                        <a14:foregroundMark x1="49333" y1="12982" x2="49333" y2="12982"/>
                        <a14:foregroundMark x1="58667" y1="18596" x2="58667" y2="18596"/>
                        <a14:foregroundMark x1="51000" y1="18246" x2="51000" y2="18246"/>
                        <a14:foregroundMark x1="41333" y1="20702" x2="41333" y2="20702"/>
                        <a14:foregroundMark x1="39333" y1="52632" x2="39333" y2="52632"/>
                        <a14:foregroundMark x1="52000" y1="57193" x2="53000" y2="5719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677" y="4078884"/>
            <a:ext cx="2035222" cy="174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群組 21"/>
          <p:cNvGrpSpPr/>
          <p:nvPr/>
        </p:nvGrpSpPr>
        <p:grpSpPr>
          <a:xfrm>
            <a:off x="6339918" y="2520489"/>
            <a:ext cx="643915" cy="643915"/>
            <a:chOff x="1427226" y="5306650"/>
            <a:chExt cx="643915" cy="643915"/>
          </a:xfrm>
        </p:grpSpPr>
        <p:pic>
          <p:nvPicPr>
            <p:cNvPr id="23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851951" y="2521761"/>
            <a:ext cx="643915" cy="643915"/>
            <a:chOff x="1427226" y="5306650"/>
            <a:chExt cx="643915" cy="643915"/>
          </a:xfrm>
        </p:grpSpPr>
        <p:pic>
          <p:nvPicPr>
            <p:cNvPr id="26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944743" y="5297783"/>
            <a:ext cx="643915" cy="643915"/>
            <a:chOff x="1427226" y="5306650"/>
            <a:chExt cx="643915" cy="643915"/>
          </a:xfrm>
        </p:grpSpPr>
        <p:pic>
          <p:nvPicPr>
            <p:cNvPr id="29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5481351" y="5297783"/>
            <a:ext cx="643915" cy="643915"/>
            <a:chOff x="1427226" y="5306650"/>
            <a:chExt cx="643915" cy="643915"/>
          </a:xfrm>
        </p:grpSpPr>
        <p:pic>
          <p:nvPicPr>
            <p:cNvPr id="32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6006195" y="5297783"/>
            <a:ext cx="643915" cy="643915"/>
            <a:chOff x="1427226" y="5306650"/>
            <a:chExt cx="643915" cy="643915"/>
          </a:xfrm>
        </p:grpSpPr>
        <p:pic>
          <p:nvPicPr>
            <p:cNvPr id="35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7495866" y="5339964"/>
            <a:ext cx="643915" cy="643915"/>
            <a:chOff x="1427226" y="5306650"/>
            <a:chExt cx="643915" cy="643915"/>
          </a:xfrm>
        </p:grpSpPr>
        <p:pic>
          <p:nvPicPr>
            <p:cNvPr id="38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8007899" y="5339964"/>
            <a:ext cx="643915" cy="643915"/>
            <a:chOff x="1427226" y="5306650"/>
            <a:chExt cx="643915" cy="643915"/>
          </a:xfrm>
        </p:grpSpPr>
        <p:pic>
          <p:nvPicPr>
            <p:cNvPr id="41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8509436" y="5339964"/>
            <a:ext cx="643915" cy="643915"/>
            <a:chOff x="1427226" y="5306650"/>
            <a:chExt cx="643915" cy="643915"/>
          </a:xfrm>
        </p:grpSpPr>
        <p:pic>
          <p:nvPicPr>
            <p:cNvPr id="44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984739" y="2890638"/>
            <a:ext cx="3261862" cy="925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7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3667501c1_0_16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600" dirty="0" smtClean="0"/>
              <a:t>Output 2</a:t>
            </a:r>
            <a:endParaRPr sz="4050" dirty="0"/>
          </a:p>
        </p:txBody>
      </p:sp>
      <p:sp>
        <p:nvSpPr>
          <p:cNvPr id="172" name="Google Shape;172;g103667501c1_0_16"/>
          <p:cNvSpPr txBox="1">
            <a:spLocks noGrp="1"/>
          </p:cNvSpPr>
          <p:nvPr>
            <p:ph type="body" idx="1"/>
          </p:nvPr>
        </p:nvSpPr>
        <p:spPr>
          <a:xfrm>
            <a:off x="495300" y="1811250"/>
            <a:ext cx="8915400" cy="83728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68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-US" sz="2020" dirty="0" smtClean="0"/>
              <a:t>Output </a:t>
            </a:r>
            <a:r>
              <a:rPr lang="en-US" sz="2020" dirty="0"/>
              <a:t>example</a:t>
            </a:r>
            <a:endParaRPr sz="2020" dirty="0"/>
          </a:p>
          <a:p>
            <a:pPr lvl="0" indent="0">
              <a:buSzPts val="770"/>
              <a:buNone/>
            </a:pPr>
            <a:r>
              <a:rPr lang="pt-BR" sz="2020" dirty="0" smtClean="0"/>
              <a:t>2</a:t>
            </a:r>
            <a:endParaRPr sz="1820" dirty="0"/>
          </a:p>
        </p:txBody>
      </p:sp>
      <p:sp>
        <p:nvSpPr>
          <p:cNvPr id="173" name="Google Shape;173;g103667501c1_0_16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TW" smtClean="0"/>
              <a:t>2021/12/14</a:t>
            </a:r>
            <a:endParaRPr lang="en-US"/>
          </a:p>
        </p:txBody>
      </p:sp>
      <p:pic>
        <p:nvPicPr>
          <p:cNvPr id="29" name="Picture 16" descr="卡通听歌跳舞小人,唱歌跳舞卡通,跳舞卡通人物(第9页)_大山谷图库（手机版）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>
                        <a14:foregroundMark x1="72609" y1="13242" x2="72609" y2="13242"/>
                        <a14:foregroundMark x1="75217" y1="24658" x2="75217" y2="24658"/>
                        <a14:foregroundMark x1="67391" y1="18721" x2="67391" y2="1872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92" y="1374099"/>
            <a:ext cx="1714788" cy="172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抖音简笔画小人表情包大全下载-抖音简笔画小人跳舞表情包- 迷你下载站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0000" r="90000">
                        <a14:foregroundMark x1="49333" y1="12982" x2="49333" y2="12982"/>
                        <a14:foregroundMark x1="58667" y1="18596" x2="58667" y2="18596"/>
                        <a14:foregroundMark x1="51000" y1="18246" x2="51000" y2="18246"/>
                        <a14:foregroundMark x1="41333" y1="20702" x2="41333" y2="20702"/>
                        <a14:foregroundMark x1="39333" y1="52632" x2="39333" y2="52632"/>
                        <a14:foregroundMark x1="52000" y1="57193" x2="53000" y2="5719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254" y="4088846"/>
            <a:ext cx="2201121" cy="1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抖音简笔画小人表情包大全下载-抖音简笔画小人跳舞表情包- 迷你下载站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0000" r="90000">
                        <a14:foregroundMark x1="49333" y1="12982" x2="49333" y2="12982"/>
                        <a14:foregroundMark x1="58667" y1="18596" x2="58667" y2="18596"/>
                        <a14:foregroundMark x1="51000" y1="18246" x2="51000" y2="18246"/>
                        <a14:foregroundMark x1="41333" y1="20702" x2="41333" y2="20702"/>
                        <a14:foregroundMark x1="39333" y1="52632" x2="39333" y2="52632"/>
                        <a14:foregroundMark x1="52000" y1="57193" x2="53000" y2="5719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324" y="4184392"/>
            <a:ext cx="2087074" cy="174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群組 31"/>
          <p:cNvGrpSpPr/>
          <p:nvPr/>
        </p:nvGrpSpPr>
        <p:grpSpPr>
          <a:xfrm>
            <a:off x="4609013" y="2625997"/>
            <a:ext cx="660320" cy="643915"/>
            <a:chOff x="1427226" y="5306650"/>
            <a:chExt cx="643915" cy="643915"/>
          </a:xfrm>
        </p:grpSpPr>
        <p:pic>
          <p:nvPicPr>
            <p:cNvPr id="33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5158806" y="2619875"/>
            <a:ext cx="660320" cy="643915"/>
            <a:chOff x="1427226" y="5306650"/>
            <a:chExt cx="643915" cy="643915"/>
          </a:xfrm>
        </p:grpSpPr>
        <p:pic>
          <p:nvPicPr>
            <p:cNvPr id="36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3213838" y="5403291"/>
            <a:ext cx="660320" cy="643915"/>
            <a:chOff x="1427226" y="5306650"/>
            <a:chExt cx="643915" cy="643915"/>
          </a:xfrm>
        </p:grpSpPr>
        <p:pic>
          <p:nvPicPr>
            <p:cNvPr id="39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3750446" y="5403291"/>
            <a:ext cx="660320" cy="643915"/>
            <a:chOff x="1427226" y="5306650"/>
            <a:chExt cx="643915" cy="643915"/>
          </a:xfrm>
        </p:grpSpPr>
        <p:pic>
          <p:nvPicPr>
            <p:cNvPr id="42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4275290" y="5403291"/>
            <a:ext cx="660320" cy="643915"/>
            <a:chOff x="1427226" y="5306650"/>
            <a:chExt cx="643915" cy="643915"/>
          </a:xfrm>
        </p:grpSpPr>
        <p:pic>
          <p:nvPicPr>
            <p:cNvPr id="45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5764961" y="5445472"/>
            <a:ext cx="660320" cy="643915"/>
            <a:chOff x="1427226" y="5306650"/>
            <a:chExt cx="643915" cy="643915"/>
          </a:xfrm>
        </p:grpSpPr>
        <p:pic>
          <p:nvPicPr>
            <p:cNvPr id="48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6276994" y="5445472"/>
            <a:ext cx="660320" cy="643915"/>
            <a:chOff x="1427226" y="5306650"/>
            <a:chExt cx="643915" cy="643915"/>
          </a:xfrm>
        </p:grpSpPr>
        <p:pic>
          <p:nvPicPr>
            <p:cNvPr id="51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6787238" y="5445472"/>
            <a:ext cx="660320" cy="643915"/>
            <a:chOff x="1427226" y="5306650"/>
            <a:chExt cx="643915" cy="643915"/>
          </a:xfrm>
        </p:grpSpPr>
        <p:pic>
          <p:nvPicPr>
            <p:cNvPr id="54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4" name="弧形箭號 (左彎) 163"/>
          <p:cNvSpPr/>
          <p:nvPr/>
        </p:nvSpPr>
        <p:spPr>
          <a:xfrm rot="9375476" flipH="1">
            <a:off x="6265023" y="1968507"/>
            <a:ext cx="977633" cy="21963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3" name="弧形箭號 (左彎) 72"/>
          <p:cNvSpPr/>
          <p:nvPr/>
        </p:nvSpPr>
        <p:spPr>
          <a:xfrm rot="9375476" flipV="1">
            <a:off x="4216021" y="2475039"/>
            <a:ext cx="1057801" cy="24472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12821E-7 4.07407E-6 L 5.12821E-7 4.07407E-6 C -0.00192 -0.00301 -0.00385 -0.00579 -0.00545 -0.00903 C -0.00593 -0.01019 -0.00593 -0.01158 -0.00625 -0.01296 C -0.00946 -0.02523 -0.00689 -0.01435 -0.00898 -0.02315 C -0.0093 -0.02709 -0.00946 -0.03079 -0.00978 -0.03472 C -0.0101 -0.03727 -0.01058 -0.03982 -0.01074 -0.04236 C -0.01122 -0.04977 -0.01122 -0.05695 -0.0117 -0.06412 C -0.01298 -0.09329 -0.01154 -0.06875 -0.01346 -0.08334 C -0.0149 -0.0956 -0.01298 -0.08889 -0.01603 -0.09746 C -0.01779 -0.12014 -0.01523 -0.09954 -0.01955 -0.11667 C -0.02019 -0.11875 -0.02003 -0.12107 -0.02051 -0.12315 C -0.02148 -0.12732 -0.02308 -0.12986 -0.025 -0.13334 C -0.02516 -0.13565 -0.02532 -0.13773 -0.0258 -0.13982 C -0.02676 -0.14329 -0.02853 -0.14653 -0.02933 -0.15 C -0.03077 -0.15602 -0.02965 -0.15278 -0.03285 -0.15903 C -0.0351 -0.16829 -0.03205 -0.15648 -0.03654 -0.16806 C -0.03878 -0.17408 -0.03766 -0.17315 -0.0391 -0.17824 C -0.04039 -0.18264 -0.04183 -0.18565 -0.04359 -0.18982 C -0.04632 -0.20579 -0.04279 -0.18588 -0.04535 -0.19884 C -0.04567 -0.20046 -0.04583 -0.20232 -0.04632 -0.20394 C -0.04664 -0.20533 -0.04744 -0.20648 -0.04808 -0.20764 C -0.05 -0.22176 -0.0476 -0.20718 -0.05064 -0.21921 C -0.05112 -0.22084 -0.05128 -0.22269 -0.0516 -0.22431 C -0.05208 -0.22709 -0.05273 -0.22963 -0.05337 -0.23218 L -0.05513 -0.23982 C -0.05545 -0.24097 -0.05577 -0.24236 -0.05593 -0.24352 C -0.05625 -0.24537 -0.05657 -0.24699 -0.05689 -0.24884 C -0.05737 -0.25139 -0.05817 -0.25371 -0.05865 -0.25648 C -0.05898 -0.2581 -0.0593 -0.25996 -0.05962 -0.26158 C -0.05978 -0.26296 -0.06026 -0.26412 -0.06042 -0.26551 C -0.06106 -0.26968 -0.06122 -0.27408 -0.06218 -0.27824 C -0.06282 -0.28079 -0.06362 -0.28334 -0.06394 -0.28588 C -0.06571 -0.29861 -0.06378 -0.28611 -0.06667 -0.29884 C -0.06907 -0.30926 -0.06571 -0.29861 -0.06939 -0.30903 C -0.06955 -0.3125 -0.06955 -0.31597 -0.07019 -0.31921 C -0.07083 -0.32269 -0.07212 -0.32593 -0.07292 -0.3294 C -0.07324 -0.33125 -0.0734 -0.33287 -0.07372 -0.33472 C -0.0742 -0.33634 -0.075 -0.33796 -0.07548 -0.33982 C -0.07644 -0.34306 -0.07628 -0.3456 -0.07724 -0.34861 C -0.07773 -0.35 -0.07853 -0.35139 -0.07901 -0.35255 C -0.07933 -0.35417 -0.07949 -0.35602 -0.07997 -0.35764 C -0.08045 -0.35949 -0.08125 -0.36111 -0.08173 -0.36273 C -0.08205 -0.36412 -0.08221 -0.36551 -0.08269 -0.36667 C -0.08317 -0.36852 -0.08382 -0.37014 -0.08446 -0.37176 C -0.08478 -0.37292 -0.0851 -0.37431 -0.08526 -0.3757 C -0.08574 -0.37778 -0.08558 -0.38009 -0.08622 -0.38195 C -0.08686 -0.38426 -0.08814 -0.38611 -0.08878 -0.38843 C -0.0899 -0.39213 -0.09055 -0.3963 -0.09151 -0.4 C -0.09455 -0.41158 -0.09471 -0.4132 -0.09952 -0.4257 C -0.10016 -0.42755 -0.10128 -0.42894 -0.10224 -0.43079 C -0.10401 -0.43449 -0.10561 -0.43843 -0.10753 -0.44236 C -0.10898 -0.44537 -0.11186 -0.45116 -0.11186 -0.45116 C -0.11218 -0.45255 -0.11234 -0.45394 -0.11282 -0.45509 C -0.11603 -0.46134 -0.11571 -0.4588 -0.11907 -0.46273 C -0.12003 -0.46389 -0.12067 -0.46551 -0.12164 -0.46667 C -0.1226 -0.46759 -0.12356 -0.46806 -0.12436 -0.46921 C -0.12548 -0.4706 -0.12596 -0.47269 -0.12708 -0.47431 C -0.12869 -0.47709 -0.13029 -0.48009 -0.13237 -0.48195 C -0.14103 -0.49028 -0.12757 -0.47732 -0.13862 -0.48843 C -0.14119 -0.49097 -0.14391 -0.49352 -0.14648 -0.49607 L -0.1492 -0.49861 L -0.15192 -0.50116 C -0.1524 -0.50255 -0.15289 -0.50417 -0.15369 -0.50509 C -0.15433 -0.50602 -0.15545 -0.50556 -0.15625 -0.50625 C -0.15705 -0.50695 -0.15753 -0.5081 -0.15801 -0.5088 L -0.15801 -0.5088 " pathEditMode="relative" ptsTypes="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12821E-6 -9.25926E-6 L -5.12821E-6 -9.25926E-6 C 0.00047 0.0037 0.00095 0.00763 0.00175 0.01134 C 0.00336 0.02129 0.00336 0.01898 0.00528 0.028 C 0.00592 0.03101 0.0064 0.03402 0.00704 0.03703 C 0.00784 0.0405 0.00897 0.04374 0.00977 0.04722 C 0.01009 0.0493 0.01009 0.05161 0.01057 0.0537 C 0.01153 0.0574 0.01409 0.06388 0.01409 0.06388 C 0.01474 0.06828 0.01474 0.07268 0.01586 0.07685 C 0.0173 0.08194 0.01794 0.08333 0.01858 0.08842 C 0.01922 0.09282 0.01938 0.09907 0.02034 0.1037 C 0.02115 0.10763 0.02259 0.11134 0.02307 0.11527 C 0.02307 0.1162 0.02435 0.128 0.02483 0.12939 C 0.02515 0.13078 0.02611 0.13194 0.02659 0.13333 C 0.02724 0.13518 0.02788 0.13749 0.02836 0.13958 C 0.029 0.14212 0.02932 0.14606 0.03012 0.14861 C 0.0306 0.14999 0.03124 0.15115 0.03188 0.15254 C 0.03365 0.16249 0.03172 0.153 0.03637 0.16666 C 0.03669 0.16782 0.03685 0.16921 0.03717 0.17036 C 0.03781 0.17222 0.04102 0.17824 0.04166 0.17939 C 0.0423 0.18194 0.0431 0.18449 0.04342 0.18703 C 0.04374 0.18911 0.04374 0.19143 0.04438 0.19351 C 0.0447 0.1949 0.0455 0.19606 0.04615 0.19722 C 0.04647 0.19953 0.04663 0.20161 0.04695 0.2037 C 0.04871 0.21342 0.04711 0.20069 0.04871 0.21273 C 0.05095 0.22847 0.04855 0.21365 0.05063 0.22546 C 0.05079 0.22893 0.05127 0.2324 0.05143 0.23587 C 0.05191 0.24398 0.05175 0.25208 0.0524 0.26018 C 0.0532 0.27129 0.05384 0.26712 0.05496 0.2743 C 0.05592 0.27986 0.05592 0.28263 0.05672 0.28842 C 0.05704 0.29004 0.05752 0.29166 0.05768 0.29351 C 0.05784 0.29699 0.05768 0.30023 0.05768 0.3037 L 0.05865 0.31411 " pathEditMode="relative" ptsTypes="AAAAAAAAAAAAAAAAAAAAAAAAAAAAAAAAA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3667501c1_0_63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600"/>
              <a:t>Grading</a:t>
            </a:r>
            <a:endParaRPr sz="4050"/>
          </a:p>
        </p:txBody>
      </p:sp>
      <p:sp>
        <p:nvSpPr>
          <p:cNvPr id="183" name="Google Shape;183;g103667501c1_0_63"/>
          <p:cNvSpPr txBox="1">
            <a:spLocks noGrp="1"/>
          </p:cNvSpPr>
          <p:nvPr>
            <p:ph type="body" idx="1"/>
          </p:nvPr>
        </p:nvSpPr>
        <p:spPr>
          <a:xfrm>
            <a:off x="495300" y="1811250"/>
            <a:ext cx="89154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9570" algn="l" rtl="0">
              <a:spcBef>
                <a:spcPts val="52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l"/>
            </a:pPr>
            <a:r>
              <a:rPr lang="en-US" sz="2400" dirty="0" smtClean="0"/>
              <a:t>Case </a:t>
            </a:r>
            <a:r>
              <a:rPr lang="en-US" sz="2400" dirty="0"/>
              <a:t>(</a:t>
            </a:r>
            <a:r>
              <a:rPr lang="en-US" sz="2400" dirty="0" smtClean="0"/>
              <a:t>x5)                                                                                               90%</a:t>
            </a:r>
          </a:p>
          <a:p>
            <a:pPr lvl="1" indent="-369570">
              <a:spcBef>
                <a:spcPts val="520"/>
              </a:spcBef>
              <a:buSzPts val="2220"/>
              <a:buFont typeface="Wingdings" panose="05000000000000000000" pitchFamily="2" charset="2"/>
              <a:buChar char="n"/>
            </a:pPr>
            <a:r>
              <a:rPr lang="en-US" sz="2000" dirty="0" smtClean="0"/>
              <a:t>In each case                                                                                                       18%</a:t>
            </a:r>
          </a:p>
          <a:p>
            <a:pPr lvl="2" indent="-369570">
              <a:spcBef>
                <a:spcPts val="520"/>
              </a:spcBef>
              <a:buSzPts val="2220"/>
              <a:buFont typeface="+mj-lt"/>
              <a:buAutoNum type="arabicPeriod"/>
            </a:pPr>
            <a:r>
              <a:rPr lang="en-US" sz="1600" dirty="0" smtClean="0"/>
              <a:t>Shortest path                                                                                                                          9%</a:t>
            </a:r>
          </a:p>
          <a:p>
            <a:pPr lvl="2" indent="-369570">
              <a:spcBef>
                <a:spcPts val="520"/>
              </a:spcBef>
              <a:buSzPts val="2220"/>
              <a:buFont typeface="+mj-lt"/>
              <a:buAutoNum type="arabicPeriod"/>
            </a:pPr>
            <a:r>
              <a:rPr lang="en-US" sz="1600" dirty="0" smtClean="0"/>
              <a:t>Max-flow min cut                                                                                                                   9%</a:t>
            </a:r>
            <a:endParaRPr sz="1600" dirty="0"/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l"/>
            </a:pPr>
            <a:endParaRPr lang="en-US" sz="2400" dirty="0" smtClean="0"/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l"/>
            </a:pPr>
            <a:r>
              <a:rPr lang="en-US" sz="2400" dirty="0" smtClean="0"/>
              <a:t>Report                                                                                                   </a:t>
            </a:r>
            <a:r>
              <a:rPr lang="en-US" sz="2400" dirty="0"/>
              <a:t>1</a:t>
            </a:r>
            <a:r>
              <a:rPr lang="en-US" sz="2400" dirty="0" smtClean="0"/>
              <a:t>0</a:t>
            </a:r>
            <a:r>
              <a:rPr lang="en-US" sz="2400" dirty="0"/>
              <a:t>%</a:t>
            </a:r>
            <a:endParaRPr sz="2400" dirty="0"/>
          </a:p>
          <a:p>
            <a:pPr marL="914400" lvl="1" indent="-369569" algn="l" rtl="0"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n"/>
            </a:pPr>
            <a:r>
              <a:rPr lang="en-US" sz="2400" dirty="0"/>
              <a:t>No more than 2 page</a:t>
            </a:r>
            <a:endParaRPr sz="2400" dirty="0"/>
          </a:p>
          <a:p>
            <a:pPr marL="1371600" lvl="2" indent="-369569" algn="l" rtl="0">
              <a:spcBef>
                <a:spcPts val="0"/>
              </a:spcBef>
              <a:spcAft>
                <a:spcPts val="0"/>
              </a:spcAft>
              <a:buSzPts val="2220"/>
              <a:buAutoNum type="romanLcPeriod"/>
            </a:pPr>
            <a:r>
              <a:rPr lang="en-US" sz="2400" dirty="0"/>
              <a:t>Time complexity analysis </a:t>
            </a:r>
            <a:endParaRPr sz="2400" dirty="0"/>
          </a:p>
          <a:p>
            <a:pPr marL="1371600" lvl="2" indent="-369569" algn="l" rtl="0">
              <a:spcBef>
                <a:spcPts val="0"/>
              </a:spcBef>
              <a:spcAft>
                <a:spcPts val="0"/>
              </a:spcAft>
              <a:buSzPts val="2220"/>
              <a:buAutoNum type="romanLcPeriod"/>
            </a:pPr>
            <a:r>
              <a:rPr lang="en-US" sz="2400" dirty="0"/>
              <a:t>The flow chart of your program</a:t>
            </a:r>
            <a:endParaRPr sz="2400" dirty="0"/>
          </a:p>
        </p:txBody>
      </p:sp>
      <p:sp>
        <p:nvSpPr>
          <p:cNvPr id="184" name="Google Shape;184;g103667501c1_0_6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TW" smtClean="0"/>
              <a:t>2021/12/14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3667501c1_0_32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600"/>
              <a:t>Submission</a:t>
            </a:r>
            <a:endParaRPr sz="4050"/>
          </a:p>
        </p:txBody>
      </p:sp>
      <p:sp>
        <p:nvSpPr>
          <p:cNvPr id="191" name="Google Shape;191;g103667501c1_0_32"/>
          <p:cNvSpPr txBox="1">
            <a:spLocks noGrp="1"/>
          </p:cNvSpPr>
          <p:nvPr>
            <p:ph type="body" idx="1"/>
          </p:nvPr>
        </p:nvSpPr>
        <p:spPr>
          <a:xfrm>
            <a:off x="495300" y="1811250"/>
            <a:ext cx="89154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687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020"/>
              <a:buFont typeface="Wingdings" panose="05000000000000000000" pitchFamily="2" charset="2"/>
              <a:buChar char="l"/>
            </a:pPr>
            <a:r>
              <a:rPr lang="en-US" sz="2020" dirty="0"/>
              <a:t>&lt;</a:t>
            </a:r>
            <a:r>
              <a:rPr lang="en-US" sz="2020" dirty="0" err="1"/>
              <a:t>student_id</a:t>
            </a:r>
            <a:r>
              <a:rPr lang="en-US" sz="2020" dirty="0"/>
              <a:t>&gt;.zip </a:t>
            </a:r>
            <a:r>
              <a:rPr lang="en-US" sz="1620" i="1" dirty="0"/>
              <a:t>(example: 309510999.zip)</a:t>
            </a:r>
            <a:endParaRPr sz="1620" i="1" dirty="0"/>
          </a:p>
          <a:p>
            <a:pPr marL="914400" lvl="1" indent="-3568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Font typeface="Wingdings" panose="05000000000000000000" pitchFamily="2" charset="2"/>
              <a:buChar char="n"/>
            </a:pPr>
            <a:r>
              <a:rPr lang="en-US" sz="2020" dirty="0"/>
              <a:t>Including source code and report</a:t>
            </a:r>
            <a:endParaRPr sz="2020" dirty="0"/>
          </a:p>
          <a:p>
            <a:pPr marL="914400" lvl="1" indent="-3568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Font typeface="Wingdings" panose="05000000000000000000" pitchFamily="2" charset="2"/>
              <a:buChar char="n"/>
            </a:pPr>
            <a:r>
              <a:rPr lang="en-US" sz="2020" dirty="0"/>
              <a:t>Source code: &lt;</a:t>
            </a:r>
            <a:r>
              <a:rPr lang="en-US" sz="2020" dirty="0" err="1"/>
              <a:t>student_id</a:t>
            </a:r>
            <a:r>
              <a:rPr lang="en-US" sz="2020" dirty="0"/>
              <a:t>&gt;.</a:t>
            </a:r>
            <a:r>
              <a:rPr lang="en-US" sz="2020" dirty="0" err="1"/>
              <a:t>cpp</a:t>
            </a:r>
            <a:r>
              <a:rPr lang="en-US" sz="2020" dirty="0"/>
              <a:t> </a:t>
            </a:r>
            <a:r>
              <a:rPr lang="en-US" sz="1620" i="1" dirty="0"/>
              <a:t>(example: 309510999.cpp)</a:t>
            </a:r>
            <a:endParaRPr sz="1820" dirty="0"/>
          </a:p>
          <a:p>
            <a:pPr marL="914400" lvl="1" indent="-3568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0"/>
              <a:buFont typeface="Wingdings" panose="05000000000000000000" pitchFamily="2" charset="2"/>
              <a:buChar char="n"/>
            </a:pPr>
            <a:r>
              <a:rPr lang="en-US" sz="2020" dirty="0"/>
              <a:t>Report: </a:t>
            </a:r>
            <a:r>
              <a:rPr lang="en-US" sz="2020" b="1" dirty="0"/>
              <a:t>&lt;</a:t>
            </a:r>
            <a:r>
              <a:rPr lang="en-US" sz="2020" b="1" dirty="0" err="1"/>
              <a:t>student_id</a:t>
            </a:r>
            <a:r>
              <a:rPr lang="en-US" sz="2020" b="1" dirty="0"/>
              <a:t>&gt;_report.</a:t>
            </a:r>
            <a:r>
              <a:rPr lang="en-US" sz="2020" b="1" dirty="0">
                <a:solidFill>
                  <a:srgbClr val="FF0000"/>
                </a:solidFill>
              </a:rPr>
              <a:t>pdf</a:t>
            </a:r>
            <a:r>
              <a:rPr lang="en-US" sz="2020" b="1" dirty="0"/>
              <a:t> </a:t>
            </a:r>
            <a:r>
              <a:rPr lang="en-US" sz="1620" i="1" dirty="0"/>
              <a:t>(example: 309510999_report.pdf)</a:t>
            </a:r>
            <a:endParaRPr sz="1620" i="1" dirty="0"/>
          </a:p>
          <a:p>
            <a:pPr marL="0" lvl="0" indent="0" algn="ctr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220" b="1" dirty="0">
                <a:solidFill>
                  <a:srgbClr val="FF0000"/>
                </a:solidFill>
              </a:rPr>
              <a:t>Naming error: -5% per file</a:t>
            </a:r>
            <a:endParaRPr sz="2020" dirty="0"/>
          </a:p>
          <a:p>
            <a:pPr marL="457200" lvl="0" indent="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sz="2020" dirty="0"/>
          </a:p>
          <a:p>
            <a:pPr marL="457200" lvl="0" indent="-35687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020"/>
              <a:buFont typeface="Wingdings" panose="05000000000000000000" pitchFamily="2" charset="2"/>
              <a:buChar char="l"/>
            </a:pPr>
            <a:r>
              <a:rPr lang="en-US" sz="2020" dirty="0"/>
              <a:t>zip format</a:t>
            </a:r>
            <a:endParaRPr sz="2020" dirty="0"/>
          </a:p>
        </p:txBody>
      </p:sp>
      <p:sp>
        <p:nvSpPr>
          <p:cNvPr id="192" name="Google Shape;192;g103667501c1_0_32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193" name="Google Shape;193;g103667501c1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60" y="4362114"/>
            <a:ext cx="4663735" cy="14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03667501c1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935" y="4362114"/>
            <a:ext cx="5013850" cy="14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字方塊 15">
            <a:extLst>
              <a:ext uri="{FF2B5EF4-FFF2-40B4-BE49-F238E27FC236}">
                <a16:creationId xmlns:a16="http://schemas.microsoft.com/office/drawing/2014/main" id="{2FDD2EC8-11AC-467C-B69C-680C3E42DB5F}"/>
              </a:ext>
            </a:extLst>
          </p:cNvPr>
          <p:cNvSpPr txBox="1"/>
          <p:nvPr/>
        </p:nvSpPr>
        <p:spPr>
          <a:xfrm>
            <a:off x="4287885" y="4443755"/>
            <a:ext cx="527050" cy="49339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36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  <a:sym typeface="Wingdings 2" panose="05020102010507070707" pitchFamily="18" charset="2"/>
              </a:rPr>
              <a:t></a:t>
            </a:r>
            <a:endParaRPr lang="zh-TW" sz="12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9" name="文字方塊 18">
            <a:extLst>
              <a:ext uri="{FF2B5EF4-FFF2-40B4-BE49-F238E27FC236}">
                <a16:creationId xmlns:a16="http://schemas.microsoft.com/office/drawing/2014/main" id="{80677AC1-B019-4532-AE65-B822521BD39F}"/>
              </a:ext>
            </a:extLst>
          </p:cNvPr>
          <p:cNvSpPr txBox="1"/>
          <p:nvPr/>
        </p:nvSpPr>
        <p:spPr>
          <a:xfrm>
            <a:off x="9200920" y="4443755"/>
            <a:ext cx="466090" cy="5238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3600" b="1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  <a:sym typeface="Wingdings 2" panose="05020102010507070707" pitchFamily="18" charset="2"/>
              </a:rPr>
              <a:t></a:t>
            </a:r>
            <a:endParaRPr lang="zh-TW" sz="1200">
              <a:effectLst/>
              <a:latin typeface="Calibri" panose="020F050202020403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TW" smtClean="0"/>
              <a:t>2021/12/14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3667501c1_0_52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00" cy="13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600"/>
              <a:t>Notice</a:t>
            </a:r>
            <a:endParaRPr sz="4050"/>
          </a:p>
        </p:txBody>
      </p:sp>
      <p:sp>
        <p:nvSpPr>
          <p:cNvPr id="201" name="Google Shape;201;g103667501c1_0_52"/>
          <p:cNvSpPr txBox="1">
            <a:spLocks noGrp="1"/>
          </p:cNvSpPr>
          <p:nvPr>
            <p:ph type="body" idx="1"/>
          </p:nvPr>
        </p:nvSpPr>
        <p:spPr>
          <a:xfrm>
            <a:off x="495300" y="1811250"/>
            <a:ext cx="8915400" cy="475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9570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l"/>
            </a:pPr>
            <a:r>
              <a:rPr lang="en-US" sz="2220" dirty="0"/>
              <a:t>Please make sure your code is available on our </a:t>
            </a:r>
            <a:r>
              <a:rPr lang="en-US" sz="2220" dirty="0" err="1"/>
              <a:t>linux</a:t>
            </a:r>
            <a:r>
              <a:rPr lang="en-US" sz="2220" dirty="0"/>
              <a:t> server.</a:t>
            </a:r>
            <a:endParaRPr sz="2220" dirty="0"/>
          </a:p>
          <a:p>
            <a:pPr marL="457200" lvl="0" indent="-36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l"/>
            </a:pPr>
            <a:r>
              <a:rPr lang="en-US" sz="2220" dirty="0"/>
              <a:t>Please use </a:t>
            </a:r>
            <a:r>
              <a:rPr lang="en-US" sz="2220" dirty="0" err="1">
                <a:solidFill>
                  <a:srgbClr val="FF0000"/>
                </a:solidFill>
              </a:rPr>
              <a:t>argc</a:t>
            </a:r>
            <a:r>
              <a:rPr lang="en-US" sz="2220" dirty="0">
                <a:solidFill>
                  <a:srgbClr val="FF0000"/>
                </a:solidFill>
              </a:rPr>
              <a:t> </a:t>
            </a:r>
            <a:r>
              <a:rPr lang="en-US" sz="2220" dirty="0"/>
              <a:t>and </a:t>
            </a:r>
            <a:r>
              <a:rPr lang="en-US" sz="2220" dirty="0" err="1">
                <a:solidFill>
                  <a:srgbClr val="FF0000"/>
                </a:solidFill>
              </a:rPr>
              <a:t>argv</a:t>
            </a:r>
            <a:r>
              <a:rPr lang="en-US" sz="2220" dirty="0">
                <a:solidFill>
                  <a:srgbClr val="FF0000"/>
                </a:solidFill>
              </a:rPr>
              <a:t> </a:t>
            </a:r>
            <a:r>
              <a:rPr lang="en-US" sz="2220" dirty="0"/>
              <a:t>to read input and output files.</a:t>
            </a:r>
            <a:endParaRPr sz="2220" dirty="0"/>
          </a:p>
          <a:p>
            <a:pPr marL="457200" lvl="0" indent="-36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l"/>
            </a:pPr>
            <a:r>
              <a:rPr lang="en-US" sz="2220" dirty="0"/>
              <a:t>Do not print anything on the terminal!</a:t>
            </a:r>
            <a:endParaRPr sz="2220" dirty="0"/>
          </a:p>
          <a:p>
            <a:pPr marL="457200" lvl="0" indent="-36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l"/>
            </a:pPr>
            <a:r>
              <a:rPr lang="en-US" sz="2220" dirty="0"/>
              <a:t>Please check the output format!</a:t>
            </a:r>
            <a:endParaRPr sz="2220" dirty="0"/>
          </a:p>
          <a:p>
            <a:pPr marL="457200" lvl="0" indent="-36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l"/>
            </a:pPr>
            <a:r>
              <a:rPr lang="en-US" sz="2220" dirty="0"/>
              <a:t>Compile procedure: </a:t>
            </a:r>
            <a:r>
              <a:rPr lang="en-US" sz="2220" b="1" i="1" dirty="0">
                <a:solidFill>
                  <a:srgbClr val="FF0000"/>
                </a:solidFill>
              </a:rPr>
              <a:t>g++ -std=C++11 &lt;</a:t>
            </a:r>
            <a:r>
              <a:rPr lang="en-US" sz="2220" b="1" i="1" dirty="0" err="1">
                <a:solidFill>
                  <a:srgbClr val="FF0000"/>
                </a:solidFill>
              </a:rPr>
              <a:t>student_ID</a:t>
            </a:r>
            <a:r>
              <a:rPr lang="en-US" sz="2220" b="1" i="1" dirty="0">
                <a:solidFill>
                  <a:srgbClr val="FF0000"/>
                </a:solidFill>
              </a:rPr>
              <a:t>&gt;.</a:t>
            </a:r>
            <a:r>
              <a:rPr lang="en-US" sz="2220" b="1" i="1" dirty="0" err="1">
                <a:solidFill>
                  <a:srgbClr val="FF0000"/>
                </a:solidFill>
              </a:rPr>
              <a:t>cpp</a:t>
            </a:r>
            <a:r>
              <a:rPr lang="en-US" sz="2220" b="1" i="1" dirty="0">
                <a:solidFill>
                  <a:srgbClr val="FF0000"/>
                </a:solidFill>
              </a:rPr>
              <a:t> -o </a:t>
            </a:r>
            <a:r>
              <a:rPr lang="en-US" sz="2220" b="1" i="1" dirty="0" smtClean="0">
                <a:solidFill>
                  <a:srgbClr val="FF0000"/>
                </a:solidFill>
              </a:rPr>
              <a:t>Lab3</a:t>
            </a:r>
            <a:endParaRPr sz="2220" b="1" i="1" dirty="0">
              <a:solidFill>
                <a:srgbClr val="FF0000"/>
              </a:solidFill>
            </a:endParaRPr>
          </a:p>
          <a:p>
            <a:pPr marL="457200" lvl="0" indent="-36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l"/>
            </a:pPr>
            <a:r>
              <a:rPr lang="en-US" sz="2220" dirty="0"/>
              <a:t>Execution procedure: </a:t>
            </a:r>
            <a:r>
              <a:rPr lang="en-US" sz="2220" b="1" i="1" dirty="0">
                <a:solidFill>
                  <a:srgbClr val="FF0000"/>
                </a:solidFill>
              </a:rPr>
              <a:t>./</a:t>
            </a:r>
            <a:r>
              <a:rPr lang="en-US" sz="2220" b="1" i="1" dirty="0" smtClean="0">
                <a:solidFill>
                  <a:srgbClr val="FF0000"/>
                </a:solidFill>
              </a:rPr>
              <a:t>Lab3 </a:t>
            </a:r>
            <a:r>
              <a:rPr lang="en-US" sz="2220" b="1" i="1" dirty="0">
                <a:solidFill>
                  <a:srgbClr val="FF0000"/>
                </a:solidFill>
              </a:rPr>
              <a:t>[input] [output</a:t>
            </a:r>
            <a:r>
              <a:rPr lang="en-US" sz="2220" b="1" i="1" dirty="0" smtClean="0">
                <a:solidFill>
                  <a:srgbClr val="FF0000"/>
                </a:solidFill>
              </a:rPr>
              <a:t>] [output]</a:t>
            </a:r>
            <a:endParaRPr sz="2220" b="1" i="1" dirty="0">
              <a:solidFill>
                <a:srgbClr val="FF0000"/>
              </a:solidFill>
            </a:endParaRPr>
          </a:p>
          <a:p>
            <a:pPr marL="1002031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Font typeface="Wingdings" panose="05000000000000000000" pitchFamily="2" charset="2"/>
              <a:buChar char="n"/>
            </a:pPr>
            <a:r>
              <a:rPr lang="en-US" sz="2220" dirty="0"/>
              <a:t>Example: </a:t>
            </a:r>
            <a:r>
              <a:rPr lang="en-US" sz="2220" i="1" dirty="0"/>
              <a:t>./</a:t>
            </a:r>
            <a:r>
              <a:rPr lang="en-US" sz="2220" i="1" dirty="0" smtClean="0"/>
              <a:t>Lab3 </a:t>
            </a:r>
            <a:r>
              <a:rPr lang="en-US" sz="2220" i="1" dirty="0"/>
              <a:t>case1.txt </a:t>
            </a:r>
            <a:r>
              <a:rPr lang="en-US" sz="2220" i="1" dirty="0" smtClean="0"/>
              <a:t>short.txt max.txt</a:t>
            </a:r>
            <a:endParaRPr lang="en-US" sz="2220" i="1" dirty="0"/>
          </a:p>
          <a:p>
            <a:pPr marL="544831" indent="-457200">
              <a:lnSpc>
                <a:spcPct val="150000"/>
              </a:lnSpc>
              <a:spcBef>
                <a:spcPts val="0"/>
              </a:spcBef>
              <a:buSzPts val="2220"/>
              <a:buFont typeface="Wingdings" panose="05000000000000000000" pitchFamily="2" charset="2"/>
              <a:buChar char="l"/>
            </a:pPr>
            <a:r>
              <a:rPr lang="en-US" sz="2220" dirty="0"/>
              <a:t>You </a:t>
            </a:r>
            <a:r>
              <a:rPr lang="en-US" sz="2400" b="1" dirty="0">
                <a:solidFill>
                  <a:srgbClr val="FF0000"/>
                </a:solidFill>
              </a:rPr>
              <a:t>MUST WRITE YOUR OWN CODE</a:t>
            </a:r>
            <a:r>
              <a:rPr lang="en-US" sz="2220" dirty="0"/>
              <a:t>. Plagiarism </a:t>
            </a:r>
            <a:r>
              <a:rPr lang="en-US" altLang="zh-TW" sz="2220" dirty="0"/>
              <a:t>is not allowed!!!</a:t>
            </a:r>
            <a:endParaRPr sz="2220" dirty="0"/>
          </a:p>
        </p:txBody>
      </p:sp>
      <p:sp>
        <p:nvSpPr>
          <p:cNvPr id="202" name="Google Shape;202;g103667501c1_0_52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500" cy="2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zh-TW" smtClean="0"/>
              <a:t>2021/12/14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mtClean="0"/>
              <a:t>2021/12/14</a:t>
            </a:r>
            <a:endParaRPr/>
          </a:p>
        </p:txBody>
      </p:sp>
      <p:sp>
        <p:nvSpPr>
          <p:cNvPr id="208" name="Google Shape;208;p4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09" name="Google Shape;209;p4"/>
          <p:cNvSpPr/>
          <p:nvPr/>
        </p:nvSpPr>
        <p:spPr>
          <a:xfrm>
            <a:off x="1743550" y="2617642"/>
            <a:ext cx="6230412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87"/>
              <a:buFont typeface="Calibri"/>
              <a:buNone/>
            </a:pPr>
            <a:r>
              <a:rPr lang="en-US" sz="438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listening.</a:t>
            </a:r>
            <a:endParaRPr sz="4387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Outline</a:t>
            </a:r>
            <a:endParaRPr sz="3600"/>
          </a:p>
        </p:txBody>
      </p:sp>
      <p:sp>
        <p:nvSpPr>
          <p:cNvPr id="137" name="Google Shape;137;p2"/>
          <p:cNvSpPr txBox="1">
            <a:spLocks noGrp="1"/>
          </p:cNvSpPr>
          <p:nvPr>
            <p:ph type="body" idx="1"/>
          </p:nvPr>
        </p:nvSpPr>
        <p:spPr>
          <a:xfrm>
            <a:off x="613286" y="1820916"/>
            <a:ext cx="879741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l"/>
            </a:pPr>
            <a:r>
              <a:rPr lang="en-US" sz="2800" dirty="0" smtClean="0"/>
              <a:t>Introduction</a:t>
            </a:r>
            <a:endParaRPr dirty="0"/>
          </a:p>
          <a:p>
            <a:pPr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l"/>
            </a:pPr>
            <a:r>
              <a:rPr lang="en-US" sz="2800" dirty="0" smtClean="0"/>
              <a:t>Input</a:t>
            </a:r>
            <a:endParaRPr dirty="0"/>
          </a:p>
          <a:p>
            <a:pPr lvl="0" indent="-457200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l"/>
            </a:pPr>
            <a:r>
              <a:rPr lang="en-US" dirty="0" smtClean="0"/>
              <a:t>Output</a:t>
            </a:r>
            <a:endParaRPr dirty="0"/>
          </a:p>
          <a:p>
            <a:pPr lvl="0" indent="-457200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l"/>
            </a:pPr>
            <a:r>
              <a:rPr lang="en-US" dirty="0" smtClean="0"/>
              <a:t>Grading</a:t>
            </a:r>
            <a:endParaRPr dirty="0"/>
          </a:p>
          <a:p>
            <a:pPr lvl="0" indent="-457200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l"/>
            </a:pPr>
            <a:r>
              <a:rPr lang="en-US" dirty="0" smtClean="0"/>
              <a:t>Submission</a:t>
            </a:r>
            <a:endParaRPr dirty="0"/>
          </a:p>
          <a:p>
            <a:pPr lvl="0" indent="-457200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l"/>
            </a:pPr>
            <a:r>
              <a:rPr lang="en-US" dirty="0" smtClean="0"/>
              <a:t>Notice</a:t>
            </a:r>
            <a:endParaRPr dirty="0"/>
          </a:p>
          <a:p>
            <a:pPr marL="452720" lvl="1" indent="-50297" algn="l" rtl="0">
              <a:spcBef>
                <a:spcPts val="390"/>
              </a:spcBef>
              <a:spcAft>
                <a:spcPts val="0"/>
              </a:spcAft>
              <a:buSzPts val="1950"/>
              <a:buNone/>
            </a:pPr>
            <a:endParaRPr dirty="0"/>
          </a:p>
        </p:txBody>
      </p:sp>
      <p:sp>
        <p:nvSpPr>
          <p:cNvPr id="138" name="Google Shape;138;p2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mtClean="0"/>
              <a:t>2021/12/14</a:t>
            </a:r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Introduction</a:t>
            </a:r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body" idx="1"/>
          </p:nvPr>
        </p:nvSpPr>
        <p:spPr>
          <a:xfrm>
            <a:off x="479885" y="1943100"/>
            <a:ext cx="8915400" cy="45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400" dirty="0" smtClean="0"/>
              <a:t>Objection</a:t>
            </a:r>
          </a:p>
          <a:p>
            <a:pPr marL="800100" lvl="1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shortest </a:t>
            </a:r>
            <a:r>
              <a:rPr lang="en-US" sz="2000" dirty="0" smtClean="0"/>
              <a:t>path</a:t>
            </a:r>
          </a:p>
          <a:p>
            <a:pPr marL="800100" lvl="1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max-flow </a:t>
            </a:r>
            <a:r>
              <a:rPr lang="en-US" sz="2000" dirty="0" smtClean="0"/>
              <a:t>min-cut</a:t>
            </a:r>
            <a:endParaRPr lang="en-US" sz="2800" dirty="0"/>
          </a:p>
        </p:txBody>
      </p:sp>
      <p:sp>
        <p:nvSpPr>
          <p:cNvPr id="146" name="Google Shape;146;p3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mtClean="0"/>
              <a:t>2021/12/14</a:t>
            </a:r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92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Introduction</a:t>
            </a:r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body" idx="1"/>
          </p:nvPr>
        </p:nvSpPr>
        <p:spPr>
          <a:xfrm>
            <a:off x="495302" y="1855178"/>
            <a:ext cx="8915400" cy="468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30517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Wingdings" panose="05000000000000000000" pitchFamily="2" charset="2"/>
              <a:buChar char="l"/>
            </a:pPr>
            <a:r>
              <a:rPr lang="en-US" sz="2400" dirty="0" smtClean="0"/>
              <a:t>Introduction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1750" dirty="0"/>
              <a:t>Winter Solstice is coming, and the neighbor invites Karen to a </a:t>
            </a:r>
            <a:r>
              <a:rPr lang="en-US" sz="1750" dirty="0" err="1"/>
              <a:t>tangyuan</a:t>
            </a:r>
            <a:r>
              <a:rPr lang="en-US" sz="1750" dirty="0"/>
              <a:t> party. She is going to buy the </a:t>
            </a:r>
            <a:r>
              <a:rPr lang="en-US" sz="1750" dirty="0" err="1"/>
              <a:t>Tangyuans</a:t>
            </a:r>
            <a:r>
              <a:rPr lang="en-US" sz="1750" dirty="0"/>
              <a:t> with different flavors. There are many supermarkets in the town, and </a:t>
            </a:r>
            <a:r>
              <a:rPr lang="en-US" sz="1750" dirty="0">
                <a:solidFill>
                  <a:srgbClr val="FF0000"/>
                </a:solidFill>
              </a:rPr>
              <a:t>Karen will buy </a:t>
            </a:r>
            <a:r>
              <a:rPr lang="en-US" sz="1750" dirty="0" err="1">
                <a:solidFill>
                  <a:srgbClr val="FF0000"/>
                </a:solidFill>
              </a:rPr>
              <a:t>tangyuan</a:t>
            </a:r>
            <a:r>
              <a:rPr lang="en-US" sz="1750" dirty="0">
                <a:solidFill>
                  <a:srgbClr val="FF0000"/>
                </a:solidFill>
              </a:rPr>
              <a:t> on her way to the party</a:t>
            </a:r>
            <a:r>
              <a:rPr lang="en-US" sz="1750" dirty="0"/>
              <a:t>. Because Karen is almost late, she needs to go to the party as soon as possible</a:t>
            </a:r>
            <a:r>
              <a:rPr lang="en-US" sz="1750" dirty="0" smtClean="0"/>
              <a:t>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750" dirty="0" smtClean="0"/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1750" dirty="0"/>
              <a:t>When Karen arrives at the party, she finds that some people have </a:t>
            </a:r>
            <a:r>
              <a:rPr lang="en-US" sz="1750" dirty="0" err="1"/>
              <a:t>tangyuan</a:t>
            </a:r>
            <a:r>
              <a:rPr lang="en-US" sz="1750" dirty="0"/>
              <a:t> that she doesn’t have. So she wants to </a:t>
            </a:r>
            <a:r>
              <a:rPr lang="en-US" sz="1750" dirty="0">
                <a:solidFill>
                  <a:srgbClr val="FF0000"/>
                </a:solidFill>
              </a:rPr>
              <a:t>get the </a:t>
            </a:r>
            <a:r>
              <a:rPr lang="en-US" sz="1750" dirty="0" err="1" smtClean="0">
                <a:solidFill>
                  <a:srgbClr val="FF0000"/>
                </a:solidFill>
              </a:rPr>
              <a:t>tangyuan</a:t>
            </a:r>
            <a:r>
              <a:rPr lang="en-US" sz="1750" dirty="0" smtClean="0">
                <a:solidFill>
                  <a:srgbClr val="FF0000"/>
                </a:solidFill>
              </a:rPr>
              <a:t> with different flavors as many </a:t>
            </a:r>
            <a:r>
              <a:rPr lang="en-US" sz="1750" dirty="0">
                <a:solidFill>
                  <a:srgbClr val="FF0000"/>
                </a:solidFill>
              </a:rPr>
              <a:t>as possible</a:t>
            </a:r>
            <a:r>
              <a:rPr lang="en-US" sz="1750" dirty="0" smtClean="0">
                <a:solidFill>
                  <a:srgbClr val="FF0000"/>
                </a:solidFill>
              </a:rPr>
              <a:t>.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sz="1750" dirty="0"/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400" dirty="0" smtClean="0"/>
              <a:t>In brief, you need to solve 2 problems in this lab. 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1750" dirty="0" smtClean="0"/>
              <a:t>First, you need to find out the shortest path from Karen’s home to everywhere in town.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sz="1750" dirty="0" smtClean="0"/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1750" dirty="0" smtClean="0"/>
              <a:t>Second, </a:t>
            </a:r>
            <a:r>
              <a:rPr lang="en-US" altLang="zh-TW" sz="1750" dirty="0"/>
              <a:t>you need to find </a:t>
            </a:r>
            <a:r>
              <a:rPr lang="en-US" altLang="zh-TW" sz="1750" dirty="0" smtClean="0"/>
              <a:t>out how many flavors of </a:t>
            </a:r>
            <a:r>
              <a:rPr lang="en-US" altLang="zh-TW" sz="1750" dirty="0" err="1" smtClean="0"/>
              <a:t>tangyuan</a:t>
            </a:r>
            <a:r>
              <a:rPr lang="en-US" altLang="zh-TW" sz="1750" dirty="0" smtClean="0"/>
              <a:t> Karen have at most after exchanging </a:t>
            </a:r>
            <a:r>
              <a:rPr lang="en-US" altLang="zh-TW" sz="1750" dirty="0" err="1" smtClean="0"/>
              <a:t>tangyuan</a:t>
            </a:r>
            <a:r>
              <a:rPr lang="en-US" altLang="zh-TW" sz="1750" dirty="0" smtClean="0"/>
              <a:t> in the party.</a:t>
            </a:r>
            <a:endParaRPr lang="en-US" sz="1750" dirty="0" smtClean="0"/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sz="1750" dirty="0" smtClean="0"/>
          </a:p>
        </p:txBody>
      </p:sp>
      <p:sp>
        <p:nvSpPr>
          <p:cNvPr id="146" name="Google Shape;146;p3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mtClean="0"/>
              <a:t>2021/12/14</a:t>
            </a:r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Introduction</a:t>
            </a:r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body" idx="1"/>
          </p:nvPr>
        </p:nvSpPr>
        <p:spPr>
          <a:xfrm>
            <a:off x="495300" y="1925514"/>
            <a:ext cx="8915400" cy="441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400" dirty="0" smtClean="0"/>
              <a:t>Problem assumption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150" dirty="0" smtClean="0"/>
              <a:t>Each supermarket can only sell </a:t>
            </a:r>
            <a:r>
              <a:rPr lang="en-US" altLang="zh-TW" sz="2150" dirty="0" err="1" smtClean="0"/>
              <a:t>tangyuans</a:t>
            </a:r>
            <a:r>
              <a:rPr lang="en-US" altLang="zh-TW" sz="2150" dirty="0" smtClean="0"/>
              <a:t> with certain flavor and Karen can only buy one when passing through the supermarket. 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TW" sz="2150" dirty="0" smtClean="0"/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150" dirty="0" smtClean="0"/>
              <a:t>There exists only one shortest path from Karen’s home to party. 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sz="2150" dirty="0"/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150" dirty="0"/>
              <a:t>Karen’s initial number of </a:t>
            </a:r>
            <a:r>
              <a:rPr lang="en-US" sz="2150" dirty="0" err="1" smtClean="0"/>
              <a:t>tangyuans</a:t>
            </a:r>
            <a:r>
              <a:rPr lang="en-US" sz="2150" dirty="0" smtClean="0"/>
              <a:t> </a:t>
            </a:r>
            <a:r>
              <a:rPr lang="en-US" sz="2150" dirty="0"/>
              <a:t>is </a:t>
            </a:r>
            <a:r>
              <a:rPr lang="en-US" sz="2150" dirty="0" smtClean="0"/>
              <a:t>from </a:t>
            </a:r>
            <a:r>
              <a:rPr lang="en-US" sz="2150" dirty="0"/>
              <a:t>the </a:t>
            </a:r>
            <a:r>
              <a:rPr lang="en-US" sz="2150" dirty="0" smtClean="0"/>
              <a:t>path </a:t>
            </a:r>
            <a:r>
              <a:rPr lang="en-US" sz="2150" dirty="0"/>
              <a:t>from her home to the party</a:t>
            </a:r>
            <a:r>
              <a:rPr lang="en-US" sz="2150" dirty="0" smtClean="0"/>
              <a:t>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150" dirty="0"/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150" dirty="0" smtClean="0"/>
              <a:t>Everyone in the party only exchanges </a:t>
            </a:r>
            <a:r>
              <a:rPr lang="en-US" altLang="zh-TW" sz="2150" dirty="0" err="1" smtClean="0"/>
              <a:t>tangyuan</a:t>
            </a:r>
            <a:r>
              <a:rPr lang="en-US" altLang="zh-TW" sz="2150" dirty="0" smtClean="0"/>
              <a:t> with </a:t>
            </a:r>
            <a:r>
              <a:rPr lang="en-US" altLang="zh-TW" sz="2150" dirty="0" smtClean="0"/>
              <a:t>Karen</a:t>
            </a:r>
            <a:r>
              <a:rPr lang="en-US" altLang="zh-TW" sz="2150" dirty="0" smtClean="0"/>
              <a:t>.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TW" sz="2150" dirty="0" smtClean="0"/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TW" sz="2150" dirty="0" smtClean="0"/>
              <a:t>There </a:t>
            </a:r>
            <a:r>
              <a:rPr lang="en-US" altLang="zh-TW" sz="2150" dirty="0"/>
              <a:t>exists exchanging rules shown on the next page.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endParaRPr sz="2150" dirty="0"/>
          </a:p>
        </p:txBody>
      </p:sp>
      <p:sp>
        <p:nvSpPr>
          <p:cNvPr id="146" name="Google Shape;146;p3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mtClean="0"/>
              <a:t>2021/12/14</a:t>
            </a:r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58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dirty="0" smtClean="0"/>
              <a:t>Exchanging rules</a:t>
            </a:r>
            <a:endParaRPr dirty="0"/>
          </a:p>
        </p:txBody>
      </p:sp>
      <p:sp>
        <p:nvSpPr>
          <p:cNvPr id="146" name="Google Shape;146;p3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mtClean="0"/>
              <a:t>2021/12/14</a:t>
            </a:r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6" name="群組 5"/>
          <p:cNvGrpSpPr/>
          <p:nvPr/>
        </p:nvGrpSpPr>
        <p:grpSpPr>
          <a:xfrm>
            <a:off x="4956929" y="3630373"/>
            <a:ext cx="2857500" cy="2714626"/>
            <a:chOff x="5494443" y="3382260"/>
            <a:chExt cx="2857500" cy="2714626"/>
          </a:xfrm>
        </p:grpSpPr>
        <p:pic>
          <p:nvPicPr>
            <p:cNvPr id="7" name="Picture 14" descr="抖音简笔画小人表情包大全下载-抖音简笔画小人跳舞表情包- 迷你下载站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0000" r="90000">
                          <a14:foregroundMark x1="49333" y1="12982" x2="49333" y2="12982"/>
                          <a14:foregroundMark x1="58667" y1="18596" x2="58667" y2="18596"/>
                          <a14:foregroundMark x1="51000" y1="18246" x2="51000" y2="18246"/>
                          <a14:foregroundMark x1="41333" y1="20702" x2="41333" y2="20702"/>
                          <a14:foregroundMark x1="39333" y1="52632" x2="39333" y2="52632"/>
                          <a14:foregroundMark x1="52000" y1="57193" x2="53000" y2="57193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443" y="3382260"/>
              <a:ext cx="2857500" cy="271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6066842" y="4304350"/>
              <a:ext cx="1517540" cy="586585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rgbClr val="FF0000"/>
                  </a:solidFill>
                </a:rPr>
                <a:t>another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3827690" y="5548512"/>
            <a:ext cx="643915" cy="643915"/>
            <a:chOff x="1427226" y="5306650"/>
            <a:chExt cx="643915" cy="643915"/>
          </a:xfrm>
        </p:grpSpPr>
        <p:pic>
          <p:nvPicPr>
            <p:cNvPr id="10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315657" y="5548513"/>
            <a:ext cx="643915" cy="643915"/>
            <a:chOff x="1427226" y="5306650"/>
            <a:chExt cx="643915" cy="643915"/>
          </a:xfrm>
        </p:grpSpPr>
        <p:pic>
          <p:nvPicPr>
            <p:cNvPr id="13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745361" y="5548512"/>
            <a:ext cx="643915" cy="643915"/>
            <a:chOff x="1427226" y="5306650"/>
            <a:chExt cx="643915" cy="643915"/>
          </a:xfrm>
        </p:grpSpPr>
        <p:pic>
          <p:nvPicPr>
            <p:cNvPr id="16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5223561" y="5548512"/>
            <a:ext cx="643915" cy="643915"/>
            <a:chOff x="1427226" y="5306650"/>
            <a:chExt cx="643915" cy="643915"/>
          </a:xfrm>
        </p:grpSpPr>
        <p:pic>
          <p:nvPicPr>
            <p:cNvPr id="19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甜甜圈 20"/>
          <p:cNvSpPr/>
          <p:nvPr/>
        </p:nvSpPr>
        <p:spPr>
          <a:xfrm>
            <a:off x="4149647" y="3961753"/>
            <a:ext cx="1405638" cy="1354415"/>
          </a:xfrm>
          <a:prstGeom prst="donut">
            <a:avLst>
              <a:gd name="adj" fmla="val 1080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2" name="Picture 16" descr="卡通听歌跳舞小人,唱歌跳舞卡通,跳舞卡通人物(第9页)_大山谷图库（手机版）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10000" r="90000">
                        <a14:foregroundMark x1="72609" y1="13242" x2="72609" y2="13242"/>
                        <a14:foregroundMark x1="75217" y1="24658" x2="75217" y2="24658"/>
                        <a14:foregroundMark x1="67391" y1="18721" x2="67391" y2="1872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30" y="3721455"/>
            <a:ext cx="2401173" cy="247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橢圓 22">
            <a:extLst>
              <a:ext uri="{FF2B5EF4-FFF2-40B4-BE49-F238E27FC236}">
                <a16:creationId xmlns:a16="http://schemas.microsoft.com/office/drawing/2014/main" id="{D6342D53-CF72-4B71-BA79-1CB98E0B7EDC}"/>
              </a:ext>
            </a:extLst>
          </p:cNvPr>
          <p:cNvSpPr/>
          <p:nvPr/>
        </p:nvSpPr>
        <p:spPr>
          <a:xfrm>
            <a:off x="2447443" y="4457625"/>
            <a:ext cx="1250645" cy="58658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FF0000"/>
                </a:solidFill>
              </a:rPr>
              <a:t>Karen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Google Shape;145;p3"/>
          <p:cNvSpPr txBox="1">
            <a:spLocks noGrp="1"/>
          </p:cNvSpPr>
          <p:nvPr>
            <p:ph type="body" idx="1"/>
          </p:nvPr>
        </p:nvSpPr>
        <p:spPr>
          <a:xfrm>
            <a:off x="495300" y="1925514"/>
            <a:ext cx="8915400" cy="441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400" dirty="0" smtClean="0"/>
              <a:t>Another person in the party will accept the exchange if the conditions below are satisfied: 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150" dirty="0" err="1" smtClean="0"/>
              <a:t>She/He</a:t>
            </a:r>
            <a:r>
              <a:rPr lang="en-US" sz="2150" dirty="0" smtClean="0"/>
              <a:t> has </a:t>
            </a:r>
            <a:r>
              <a:rPr lang="en-US" sz="2150" dirty="0"/>
              <a:t>duplicate </a:t>
            </a:r>
            <a:r>
              <a:rPr lang="en-US" altLang="zh-TW" sz="2150" dirty="0" err="1"/>
              <a:t>tangyuans</a:t>
            </a:r>
            <a:r>
              <a:rPr lang="en-US" altLang="zh-TW" sz="2150" dirty="0" smtClean="0"/>
              <a:t>.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150" dirty="0" smtClean="0"/>
              <a:t>Karen has the </a:t>
            </a:r>
            <a:r>
              <a:rPr lang="en-US" altLang="zh-TW" sz="2150" dirty="0" err="1" smtClean="0"/>
              <a:t>tangyuans</a:t>
            </a:r>
            <a:r>
              <a:rPr lang="en-US" altLang="zh-TW" sz="2150" dirty="0" smtClean="0"/>
              <a:t> </a:t>
            </a:r>
            <a:r>
              <a:rPr lang="en-US" altLang="zh-TW" sz="2150" dirty="0" err="1" smtClean="0"/>
              <a:t>She/He</a:t>
            </a:r>
            <a:r>
              <a:rPr lang="en-US" altLang="zh-TW" sz="2150" dirty="0" smtClean="0"/>
              <a:t> doesn’t have.</a:t>
            </a:r>
            <a:endParaRPr sz="2150" dirty="0"/>
          </a:p>
        </p:txBody>
      </p:sp>
    </p:spTree>
    <p:extLst>
      <p:ext uri="{BB962C8B-B14F-4D97-AF65-F5344CB8AC3E}">
        <p14:creationId xmlns:p14="http://schemas.microsoft.com/office/powerpoint/2010/main" val="28304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dirty="0" smtClean="0"/>
              <a:t>Exchanging rules</a:t>
            </a:r>
            <a:endParaRPr dirty="0"/>
          </a:p>
        </p:txBody>
      </p:sp>
      <p:sp>
        <p:nvSpPr>
          <p:cNvPr id="146" name="Google Shape;146;p3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mtClean="0"/>
              <a:t>2021/12/14</a:t>
            </a:r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5" name="Google Shape;145;p3"/>
          <p:cNvSpPr txBox="1">
            <a:spLocks noGrp="1"/>
          </p:cNvSpPr>
          <p:nvPr>
            <p:ph type="body" idx="1"/>
          </p:nvPr>
        </p:nvSpPr>
        <p:spPr>
          <a:xfrm>
            <a:off x="495300" y="1925514"/>
            <a:ext cx="8915400" cy="441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400" dirty="0" smtClean="0"/>
              <a:t>Another person in the party will accept the exchange if the conditions below are satisfied: 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150" dirty="0" err="1" smtClean="0"/>
              <a:t>She/He</a:t>
            </a:r>
            <a:r>
              <a:rPr lang="en-US" sz="2150" dirty="0" smtClean="0"/>
              <a:t> has </a:t>
            </a:r>
            <a:r>
              <a:rPr lang="en-US" sz="2150" dirty="0"/>
              <a:t>duplicate </a:t>
            </a:r>
            <a:r>
              <a:rPr lang="en-US" altLang="zh-TW" sz="2150" dirty="0" err="1"/>
              <a:t>tangyuans</a:t>
            </a:r>
            <a:r>
              <a:rPr lang="en-US" altLang="zh-TW" sz="2150" dirty="0" smtClean="0"/>
              <a:t>.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150" dirty="0" smtClean="0"/>
              <a:t>Karen has the </a:t>
            </a:r>
            <a:r>
              <a:rPr lang="en-US" altLang="zh-TW" sz="2150" dirty="0" err="1" smtClean="0"/>
              <a:t>tangyuans</a:t>
            </a:r>
            <a:r>
              <a:rPr lang="en-US" altLang="zh-TW" sz="2150" dirty="0" smtClean="0"/>
              <a:t> </a:t>
            </a:r>
            <a:r>
              <a:rPr lang="en-US" altLang="zh-TW" sz="2150" dirty="0" err="1" smtClean="0"/>
              <a:t>She/He</a:t>
            </a:r>
            <a:r>
              <a:rPr lang="en-US" altLang="zh-TW" sz="2150" dirty="0" smtClean="0"/>
              <a:t> doesn’t have.</a:t>
            </a:r>
            <a:endParaRPr sz="2150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275231" y="3646031"/>
            <a:ext cx="2857500" cy="2714626"/>
            <a:chOff x="5494443" y="3382260"/>
            <a:chExt cx="2857500" cy="2714626"/>
          </a:xfrm>
        </p:grpSpPr>
        <p:pic>
          <p:nvPicPr>
            <p:cNvPr id="26" name="Picture 14" descr="抖音简笔画小人表情包大全下载-抖音简笔画小人跳舞表情包- 迷你下载站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0000" r="90000">
                          <a14:foregroundMark x1="49333" y1="12982" x2="49333" y2="12982"/>
                          <a14:foregroundMark x1="58667" y1="18596" x2="58667" y2="18596"/>
                          <a14:foregroundMark x1="51000" y1="18246" x2="51000" y2="18246"/>
                          <a14:foregroundMark x1="41333" y1="20702" x2="41333" y2="20702"/>
                          <a14:foregroundMark x1="39333" y1="52632" x2="39333" y2="52632"/>
                          <a14:foregroundMark x1="52000" y1="57193" x2="53000" y2="57193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443" y="3382260"/>
              <a:ext cx="2857500" cy="271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6312526" y="4295395"/>
              <a:ext cx="1591163" cy="586585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rgbClr val="FF0000"/>
                  </a:solidFill>
                </a:rPr>
                <a:t>another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020666" y="5572949"/>
            <a:ext cx="643915" cy="643915"/>
            <a:chOff x="1427226" y="5306650"/>
            <a:chExt cx="643915" cy="643915"/>
          </a:xfrm>
        </p:grpSpPr>
        <p:pic>
          <p:nvPicPr>
            <p:cNvPr id="29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3471789" y="5572949"/>
            <a:ext cx="643915" cy="643915"/>
            <a:chOff x="1427226" y="5306650"/>
            <a:chExt cx="643915" cy="643915"/>
          </a:xfrm>
        </p:grpSpPr>
        <p:pic>
          <p:nvPicPr>
            <p:cNvPr id="32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5996357" y="5569831"/>
            <a:ext cx="643915" cy="643915"/>
            <a:chOff x="1427226" y="5306650"/>
            <a:chExt cx="643915" cy="643915"/>
          </a:xfrm>
        </p:grpSpPr>
        <p:pic>
          <p:nvPicPr>
            <p:cNvPr id="35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5416537" y="5572949"/>
            <a:ext cx="643915" cy="643915"/>
            <a:chOff x="1427226" y="5306650"/>
            <a:chExt cx="643915" cy="643915"/>
          </a:xfrm>
        </p:grpSpPr>
        <p:pic>
          <p:nvPicPr>
            <p:cNvPr id="38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甜甜圈 39"/>
          <p:cNvSpPr/>
          <p:nvPr/>
        </p:nvSpPr>
        <p:spPr>
          <a:xfrm>
            <a:off x="4382549" y="3867349"/>
            <a:ext cx="1405638" cy="1362808"/>
          </a:xfrm>
          <a:prstGeom prst="donut">
            <a:avLst>
              <a:gd name="adj" fmla="val 1080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41" name="Picture 16" descr="卡通听歌跳舞小人,唱歌跳舞卡通,跳舞卡通人物(第9页)_大山谷图库（手机版）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10000" r="90000">
                        <a14:foregroundMark x1="72609" y1="13242" x2="72609" y2="13242"/>
                        <a14:foregroundMark x1="75217" y1="24658" x2="75217" y2="24658"/>
                        <a14:foregroundMark x1="67391" y1="18721" x2="67391" y2="1872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93" y="3667734"/>
            <a:ext cx="2401173" cy="247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橢圓 41">
            <a:extLst>
              <a:ext uri="{FF2B5EF4-FFF2-40B4-BE49-F238E27FC236}">
                <a16:creationId xmlns:a16="http://schemas.microsoft.com/office/drawing/2014/main" id="{D6342D53-CF72-4B71-BA79-1CB98E0B7EDC}"/>
              </a:ext>
            </a:extLst>
          </p:cNvPr>
          <p:cNvSpPr/>
          <p:nvPr/>
        </p:nvSpPr>
        <p:spPr>
          <a:xfrm>
            <a:off x="2521558" y="4416759"/>
            <a:ext cx="1250341" cy="58658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FF0000"/>
                </a:solidFill>
              </a:rPr>
              <a:t>Karen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2959756" y="5572948"/>
            <a:ext cx="643915" cy="643915"/>
            <a:chOff x="1427226" y="5306650"/>
            <a:chExt cx="643915" cy="643915"/>
          </a:xfrm>
        </p:grpSpPr>
        <p:pic>
          <p:nvPicPr>
            <p:cNvPr id="44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2410879" y="5572948"/>
            <a:ext cx="643915" cy="643915"/>
            <a:chOff x="1427226" y="5306650"/>
            <a:chExt cx="643915" cy="643915"/>
          </a:xfrm>
        </p:grpSpPr>
        <p:pic>
          <p:nvPicPr>
            <p:cNvPr id="47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6545234" y="5569831"/>
            <a:ext cx="643915" cy="643915"/>
            <a:chOff x="1427226" y="5306650"/>
            <a:chExt cx="643915" cy="643915"/>
          </a:xfrm>
        </p:grpSpPr>
        <p:pic>
          <p:nvPicPr>
            <p:cNvPr id="50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66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dirty="0" smtClean="0"/>
              <a:t>Exchanging rules</a:t>
            </a:r>
            <a:endParaRPr dirty="0"/>
          </a:p>
        </p:txBody>
      </p:sp>
      <p:sp>
        <p:nvSpPr>
          <p:cNvPr id="146" name="Google Shape;146;p3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mtClean="0"/>
              <a:t>2021/12/14</a:t>
            </a:r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5" name="Google Shape;145;p3"/>
          <p:cNvSpPr txBox="1">
            <a:spLocks noGrp="1"/>
          </p:cNvSpPr>
          <p:nvPr>
            <p:ph type="body" idx="1"/>
          </p:nvPr>
        </p:nvSpPr>
        <p:spPr>
          <a:xfrm>
            <a:off x="495300" y="1925514"/>
            <a:ext cx="8915400" cy="441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400" dirty="0" smtClean="0"/>
              <a:t>Another person in the party will accept the exchange if the conditions below are satisfied: 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150" dirty="0" err="1" smtClean="0"/>
              <a:t>She/He</a:t>
            </a:r>
            <a:r>
              <a:rPr lang="en-US" sz="2150" dirty="0" smtClean="0"/>
              <a:t> has </a:t>
            </a:r>
            <a:r>
              <a:rPr lang="en-US" sz="2150" dirty="0"/>
              <a:t>duplicate </a:t>
            </a:r>
            <a:r>
              <a:rPr lang="en-US" altLang="zh-TW" sz="2150" dirty="0" err="1"/>
              <a:t>tangyuans</a:t>
            </a:r>
            <a:r>
              <a:rPr lang="en-US" altLang="zh-TW" sz="2150" dirty="0" smtClean="0"/>
              <a:t>.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150" dirty="0" smtClean="0"/>
              <a:t>Karen has the </a:t>
            </a:r>
            <a:r>
              <a:rPr lang="en-US" altLang="zh-TW" sz="2150" dirty="0" err="1" smtClean="0"/>
              <a:t>tangyuans</a:t>
            </a:r>
            <a:r>
              <a:rPr lang="en-US" altLang="zh-TW" sz="2150" dirty="0" smtClean="0"/>
              <a:t> </a:t>
            </a:r>
            <a:r>
              <a:rPr lang="en-US" altLang="zh-TW" sz="2150" dirty="0" err="1" smtClean="0"/>
              <a:t>She/He</a:t>
            </a:r>
            <a:r>
              <a:rPr lang="en-US" altLang="zh-TW" sz="2150" dirty="0" smtClean="0"/>
              <a:t> doesn’t have.</a:t>
            </a:r>
            <a:endParaRPr sz="215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5241161" y="3684326"/>
            <a:ext cx="2857500" cy="2714626"/>
            <a:chOff x="5494443" y="3382260"/>
            <a:chExt cx="2857500" cy="2714626"/>
          </a:xfrm>
        </p:grpSpPr>
        <p:pic>
          <p:nvPicPr>
            <p:cNvPr id="53" name="Picture 14" descr="抖音简笔画小人表情包大全下载-抖音简笔画小人跳舞表情包- 迷你下载站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10000" r="90000">
                          <a14:foregroundMark x1="49333" y1="12982" x2="49333" y2="12982"/>
                          <a14:foregroundMark x1="58667" y1="18596" x2="58667" y2="18596"/>
                          <a14:foregroundMark x1="51000" y1="18246" x2="51000" y2="18246"/>
                          <a14:foregroundMark x1="41333" y1="20702" x2="41333" y2="20702"/>
                          <a14:foregroundMark x1="39333" y1="52632" x2="39333" y2="52632"/>
                          <a14:foregroundMark x1="52000" y1="57193" x2="53000" y2="57193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443" y="3382260"/>
              <a:ext cx="2857500" cy="271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6174540" y="4295395"/>
              <a:ext cx="1594231" cy="586585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rgbClr val="FF0000"/>
                  </a:solidFill>
                </a:rPr>
                <a:t>another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4111922" y="5602465"/>
            <a:ext cx="643915" cy="643915"/>
            <a:chOff x="1427226" y="5306650"/>
            <a:chExt cx="643915" cy="643915"/>
          </a:xfrm>
        </p:grpSpPr>
        <p:pic>
          <p:nvPicPr>
            <p:cNvPr id="56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3599889" y="5602466"/>
            <a:ext cx="643915" cy="643915"/>
            <a:chOff x="1427226" y="5306650"/>
            <a:chExt cx="643915" cy="643915"/>
          </a:xfrm>
        </p:grpSpPr>
        <p:pic>
          <p:nvPicPr>
            <p:cNvPr id="59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6029593" y="5602465"/>
            <a:ext cx="643915" cy="643915"/>
            <a:chOff x="1427226" y="5306650"/>
            <a:chExt cx="643915" cy="643915"/>
          </a:xfrm>
        </p:grpSpPr>
        <p:pic>
          <p:nvPicPr>
            <p:cNvPr id="62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5507793" y="5602465"/>
            <a:ext cx="643915" cy="643915"/>
            <a:chOff x="1427226" y="5306650"/>
            <a:chExt cx="643915" cy="643915"/>
          </a:xfrm>
        </p:grpSpPr>
        <p:pic>
          <p:nvPicPr>
            <p:cNvPr id="65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7" name="Picture 16" descr="卡通听歌跳舞小人,唱歌跳舞卡通,跳舞卡通人物(第9页)_大山谷图库（手机版）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10000" r="90000">
                        <a14:foregroundMark x1="72609" y1="13242" x2="72609" y2="13242"/>
                        <a14:foregroundMark x1="75217" y1="24658" x2="75217" y2="24658"/>
                        <a14:foregroundMark x1="67391" y1="18721" x2="67391" y2="1872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09" y="3655267"/>
            <a:ext cx="2401173" cy="247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橢圓 67">
            <a:extLst>
              <a:ext uri="{FF2B5EF4-FFF2-40B4-BE49-F238E27FC236}">
                <a16:creationId xmlns:a16="http://schemas.microsoft.com/office/drawing/2014/main" id="{D6342D53-CF72-4B71-BA79-1CB98E0B7EDC}"/>
              </a:ext>
            </a:extLst>
          </p:cNvPr>
          <p:cNvSpPr/>
          <p:nvPr/>
        </p:nvSpPr>
        <p:spPr>
          <a:xfrm>
            <a:off x="2731676" y="4683165"/>
            <a:ext cx="1287165" cy="58658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FF0000"/>
                </a:solidFill>
              </a:rPr>
              <a:t>Karen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69" name="禁止標誌 68"/>
          <p:cNvSpPr/>
          <p:nvPr/>
        </p:nvSpPr>
        <p:spPr>
          <a:xfrm>
            <a:off x="4524587" y="3750323"/>
            <a:ext cx="1433147" cy="1351485"/>
          </a:xfrm>
          <a:prstGeom prst="noSmoking">
            <a:avLst>
              <a:gd name="adj" fmla="val 108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dirty="0" smtClean="0"/>
              <a:t>Exchanging rules</a:t>
            </a:r>
            <a:endParaRPr dirty="0"/>
          </a:p>
        </p:txBody>
      </p:sp>
      <p:sp>
        <p:nvSpPr>
          <p:cNvPr id="146" name="Google Shape;146;p3"/>
          <p:cNvSpPr txBox="1">
            <a:spLocks noGrp="1"/>
          </p:cNvSpPr>
          <p:nvPr>
            <p:ph type="dt" idx="10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mtClean="0"/>
              <a:t>2021/12/14</a:t>
            </a:r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sldNum" idx="12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5" name="Google Shape;145;p3"/>
          <p:cNvSpPr txBox="1">
            <a:spLocks noGrp="1"/>
          </p:cNvSpPr>
          <p:nvPr>
            <p:ph type="body" idx="1"/>
          </p:nvPr>
        </p:nvSpPr>
        <p:spPr>
          <a:xfrm>
            <a:off x="495300" y="1925514"/>
            <a:ext cx="8915400" cy="441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400" dirty="0" smtClean="0"/>
              <a:t>Another person in the party will accept the exchange if the conditions below are satisfied: 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150" dirty="0" err="1" smtClean="0"/>
              <a:t>She/He</a:t>
            </a:r>
            <a:r>
              <a:rPr lang="en-US" sz="2150" dirty="0" smtClean="0"/>
              <a:t> has </a:t>
            </a:r>
            <a:r>
              <a:rPr lang="en-US" sz="2150" dirty="0"/>
              <a:t>duplicate </a:t>
            </a:r>
            <a:r>
              <a:rPr lang="en-US" altLang="zh-TW" sz="2150" dirty="0" err="1"/>
              <a:t>tangyuans</a:t>
            </a:r>
            <a:r>
              <a:rPr lang="en-US" altLang="zh-TW" sz="2150" dirty="0" smtClean="0"/>
              <a:t>.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150" dirty="0" smtClean="0"/>
              <a:t>Karen has the </a:t>
            </a:r>
            <a:r>
              <a:rPr lang="en-US" altLang="zh-TW" sz="2150" dirty="0" err="1" smtClean="0"/>
              <a:t>tangyuans</a:t>
            </a:r>
            <a:r>
              <a:rPr lang="en-US" altLang="zh-TW" sz="2150" dirty="0" smtClean="0"/>
              <a:t> </a:t>
            </a:r>
            <a:r>
              <a:rPr lang="en-US" altLang="zh-TW" sz="2150" dirty="0" err="1" smtClean="0"/>
              <a:t>She/He</a:t>
            </a:r>
            <a:r>
              <a:rPr lang="en-US" altLang="zh-TW" sz="2150" dirty="0" smtClean="0"/>
              <a:t> doesn’t have.</a:t>
            </a:r>
            <a:endParaRPr sz="2150" dirty="0"/>
          </a:p>
        </p:txBody>
      </p:sp>
      <p:pic>
        <p:nvPicPr>
          <p:cNvPr id="6" name="Picture 16" descr="卡通听歌跳舞小人,唱歌跳舞卡通,跳舞卡通人物(第9页)_大山谷图库（手机版）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>
                        <a14:foregroundMark x1="72609" y1="13242" x2="72609" y2="13242"/>
                        <a14:foregroundMark x1="75217" y1="24658" x2="75217" y2="24658"/>
                        <a14:foregroundMark x1="67391" y1="18721" x2="67391" y2="1872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201" y="3644580"/>
            <a:ext cx="2401173" cy="247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5125761" y="3708760"/>
            <a:ext cx="2857500" cy="2714626"/>
            <a:chOff x="5494443" y="3382260"/>
            <a:chExt cx="2857500" cy="2714626"/>
          </a:xfrm>
        </p:grpSpPr>
        <p:pic>
          <p:nvPicPr>
            <p:cNvPr id="8" name="Picture 14" descr="抖音简笔画小人表情包大全下载-抖音简笔画小人跳舞表情包- 迷你下载站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>
                          <a14:foregroundMark x1="49333" y1="12982" x2="49333" y2="12982"/>
                          <a14:foregroundMark x1="58667" y1="18596" x2="58667" y2="18596"/>
                          <a14:foregroundMark x1="51000" y1="18246" x2="51000" y2="18246"/>
                          <a14:foregroundMark x1="41333" y1="20702" x2="41333" y2="20702"/>
                          <a14:foregroundMark x1="39333" y1="52632" x2="39333" y2="52632"/>
                          <a14:foregroundMark x1="52000" y1="57193" x2="53000" y2="57193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443" y="3382260"/>
              <a:ext cx="2857500" cy="271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6178486" y="4295395"/>
              <a:ext cx="1590285" cy="586585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rgbClr val="FF0000"/>
                  </a:solidFill>
                </a:rPr>
                <a:t>another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3871196" y="5635678"/>
            <a:ext cx="643915" cy="643915"/>
            <a:chOff x="1427226" y="5306650"/>
            <a:chExt cx="643915" cy="643915"/>
          </a:xfrm>
        </p:grpSpPr>
        <p:pic>
          <p:nvPicPr>
            <p:cNvPr id="11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322319" y="5635678"/>
            <a:ext cx="643915" cy="643915"/>
            <a:chOff x="1427226" y="5306650"/>
            <a:chExt cx="643915" cy="643915"/>
          </a:xfrm>
        </p:grpSpPr>
        <p:pic>
          <p:nvPicPr>
            <p:cNvPr id="14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5846887" y="5632560"/>
            <a:ext cx="643915" cy="643915"/>
            <a:chOff x="1427226" y="5306650"/>
            <a:chExt cx="643915" cy="643915"/>
          </a:xfrm>
        </p:grpSpPr>
        <p:pic>
          <p:nvPicPr>
            <p:cNvPr id="17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5267067" y="5635678"/>
            <a:ext cx="643915" cy="643915"/>
            <a:chOff x="1427226" y="5306650"/>
            <a:chExt cx="643915" cy="643915"/>
          </a:xfrm>
        </p:grpSpPr>
        <p:pic>
          <p:nvPicPr>
            <p:cNvPr id="20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橢圓 21">
            <a:extLst>
              <a:ext uri="{FF2B5EF4-FFF2-40B4-BE49-F238E27FC236}">
                <a16:creationId xmlns:a16="http://schemas.microsoft.com/office/drawing/2014/main" id="{D6342D53-CF72-4B71-BA79-1CB98E0B7EDC}"/>
              </a:ext>
            </a:extLst>
          </p:cNvPr>
          <p:cNvSpPr/>
          <p:nvPr/>
        </p:nvSpPr>
        <p:spPr>
          <a:xfrm>
            <a:off x="2279908" y="4479488"/>
            <a:ext cx="1256275" cy="58658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FF0000"/>
                </a:solidFill>
              </a:rPr>
              <a:t>Karen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2810286" y="5635677"/>
            <a:ext cx="643915" cy="643915"/>
            <a:chOff x="1427226" y="5306650"/>
            <a:chExt cx="643915" cy="643915"/>
          </a:xfrm>
        </p:grpSpPr>
        <p:pic>
          <p:nvPicPr>
            <p:cNvPr id="24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2261409" y="5635677"/>
            <a:ext cx="643915" cy="643915"/>
            <a:chOff x="1427226" y="5306650"/>
            <a:chExt cx="643915" cy="643915"/>
          </a:xfrm>
        </p:grpSpPr>
        <p:pic>
          <p:nvPicPr>
            <p:cNvPr id="28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6395764" y="5632560"/>
            <a:ext cx="643915" cy="643915"/>
            <a:chOff x="1427226" y="5306650"/>
            <a:chExt cx="643915" cy="643915"/>
          </a:xfrm>
        </p:grpSpPr>
        <p:pic>
          <p:nvPicPr>
            <p:cNvPr id="31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6911296" y="5632560"/>
            <a:ext cx="643915" cy="643915"/>
            <a:chOff x="1427226" y="5306650"/>
            <a:chExt cx="643915" cy="643915"/>
          </a:xfrm>
        </p:grpSpPr>
        <p:pic>
          <p:nvPicPr>
            <p:cNvPr id="34" name="Picture 6" descr="卡通汤圆png图片免费下载-素材7QSgWUqkV-新图网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226" y="5306650"/>
              <a:ext cx="643915" cy="6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D6342D53-CF72-4B71-BA79-1CB98E0B7EDC}"/>
                </a:ext>
              </a:extLst>
            </p:cNvPr>
            <p:cNvSpPr/>
            <p:nvPr/>
          </p:nvSpPr>
          <p:spPr>
            <a:xfrm>
              <a:off x="1617302" y="5439997"/>
              <a:ext cx="352661" cy="313459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禁止標誌 35"/>
          <p:cNvSpPr/>
          <p:nvPr/>
        </p:nvSpPr>
        <p:spPr>
          <a:xfrm>
            <a:off x="4415011" y="3714588"/>
            <a:ext cx="1433147" cy="1351485"/>
          </a:xfrm>
          <a:prstGeom prst="noSmoking">
            <a:avLst>
              <a:gd name="adj" fmla="val 108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791</Words>
  <Application>Microsoft Office PowerPoint</Application>
  <PresentationFormat>A4 紙張 (210x297 公釐)</PresentationFormat>
  <Paragraphs>233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Noto Sans Symbols</vt:lpstr>
      <vt:lpstr>新細明體</vt:lpstr>
      <vt:lpstr>Arial</vt:lpstr>
      <vt:lpstr>Calibri</vt:lpstr>
      <vt:lpstr>Cambria Math</vt:lpstr>
      <vt:lpstr>Wingdings</vt:lpstr>
      <vt:lpstr>Wingdings 2</vt:lpstr>
      <vt:lpstr>Office 佈景主題</vt:lpstr>
      <vt:lpstr>PowerPoint 簡報</vt:lpstr>
      <vt:lpstr>Outline</vt:lpstr>
      <vt:lpstr>Introduction</vt:lpstr>
      <vt:lpstr>Introduction</vt:lpstr>
      <vt:lpstr>Introduction</vt:lpstr>
      <vt:lpstr>Exchanging rules</vt:lpstr>
      <vt:lpstr>Exchanging rules</vt:lpstr>
      <vt:lpstr>Exchanging rules</vt:lpstr>
      <vt:lpstr>Exchanging rules</vt:lpstr>
      <vt:lpstr>Input</vt:lpstr>
      <vt:lpstr>Output 1</vt:lpstr>
      <vt:lpstr>Input</vt:lpstr>
      <vt:lpstr>Output 2</vt:lpstr>
      <vt:lpstr>Grading</vt:lpstr>
      <vt:lpstr>Submission</vt:lpstr>
      <vt:lpstr>Notice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pychen</dc:creator>
  <cp:lastModifiedBy>user</cp:lastModifiedBy>
  <cp:revision>42</cp:revision>
  <dcterms:created xsi:type="dcterms:W3CDTF">2015-05-23T06:57:52Z</dcterms:created>
  <dcterms:modified xsi:type="dcterms:W3CDTF">2021-12-13T09:48:27Z</dcterms:modified>
</cp:coreProperties>
</file>