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3" r:id="rId2"/>
    <p:sldId id="308" r:id="rId3"/>
    <p:sldId id="343" r:id="rId4"/>
    <p:sldId id="355" r:id="rId5"/>
    <p:sldId id="272" r:id="rId6"/>
    <p:sldId id="312" r:id="rId7"/>
    <p:sldId id="401" r:id="rId8"/>
    <p:sldId id="377" r:id="rId9"/>
    <p:sldId id="378" r:id="rId10"/>
    <p:sldId id="386" r:id="rId11"/>
    <p:sldId id="387" r:id="rId12"/>
    <p:sldId id="388" r:id="rId13"/>
    <p:sldId id="389" r:id="rId14"/>
    <p:sldId id="395" r:id="rId15"/>
    <p:sldId id="351" r:id="rId16"/>
    <p:sldId id="403" r:id="rId17"/>
    <p:sldId id="348" r:id="rId18"/>
    <p:sldId id="350" r:id="rId19"/>
    <p:sldId id="399" r:id="rId20"/>
    <p:sldId id="396" r:id="rId21"/>
    <p:sldId id="400" r:id="rId22"/>
    <p:sldId id="404" r:id="rId23"/>
    <p:sldId id="405" r:id="rId24"/>
    <p:sldId id="406" r:id="rId25"/>
    <p:sldId id="409" r:id="rId26"/>
    <p:sldId id="407" r:id="rId27"/>
    <p:sldId id="397" r:id="rId28"/>
    <p:sldId id="408" r:id="rId29"/>
    <p:sldId id="410" r:id="rId30"/>
    <p:sldId id="402"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1"/>
  </p:normalViewPr>
  <p:slideViewPr>
    <p:cSldViewPr snapToGrid="0">
      <p:cViewPr varScale="1">
        <p:scale>
          <a:sx n="150" d="100"/>
          <a:sy n="150" d="100"/>
        </p:scale>
        <p:origin x="456" y="12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10/13/2019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13/10/2019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5.xml"/><Relationship Id="rId4" Type="http://schemas.openxmlformats.org/officeDocument/2006/relationships/hyperlink" Target="https://www.sciencedirect.com/book/97804445022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11 – Software Development Lifecycle</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14 October 2019 / Semester 2 Week 11</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Design</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4211637" cy="2862322"/>
          </a:xfrm>
          <a:prstGeom prst="rect">
            <a:avLst/>
          </a:prstGeom>
          <a:noFill/>
        </p:spPr>
        <p:txBody>
          <a:bodyPr wrap="square" rtlCol="0">
            <a:spAutoFit/>
          </a:bodyPr>
          <a:lstStyle/>
          <a:p>
            <a:r>
              <a:rPr lang="en-AU" dirty="0"/>
              <a:t>The design process includes deciding how a particular requirement will be enacted in the system. It also includes deciding what the system will be, in terms of technology and interaction. </a:t>
            </a:r>
          </a:p>
          <a:p>
            <a:endParaRPr lang="en-AU" dirty="0"/>
          </a:p>
          <a:p>
            <a:r>
              <a:rPr lang="en-AU" dirty="0"/>
              <a:t>You will also design the tests that will ensure that the developers build what you need (requirements).</a:t>
            </a:r>
          </a:p>
          <a:p>
            <a:endParaRPr lang="en-AU" dirty="0"/>
          </a:p>
        </p:txBody>
      </p:sp>
      <p:pic>
        <p:nvPicPr>
          <p:cNvPr id="1026" name="Picture 2" descr="Image result for flow charts">
            <a:extLst>
              <a:ext uri="{FF2B5EF4-FFF2-40B4-BE49-F238E27FC236}">
                <a16:creationId xmlns:a16="http://schemas.microsoft.com/office/drawing/2014/main" id="{00A6A167-726A-4318-BE1A-4318DBB45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2" y="1096899"/>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evelopment">
            <a:extLst>
              <a:ext uri="{FF2B5EF4-FFF2-40B4-BE49-F238E27FC236}">
                <a16:creationId xmlns:a16="http://schemas.microsoft.com/office/drawing/2014/main" id="{C5343318-F6B8-4398-9703-2B59BDE89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13" y="3220720"/>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6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Development</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68503" y="1863725"/>
            <a:ext cx="4293997" cy="2585323"/>
          </a:xfrm>
          <a:prstGeom prst="rect">
            <a:avLst/>
          </a:prstGeom>
          <a:noFill/>
        </p:spPr>
        <p:txBody>
          <a:bodyPr wrap="square" rtlCol="0">
            <a:spAutoFit/>
          </a:bodyPr>
          <a:lstStyle/>
          <a:p>
            <a:r>
              <a:rPr lang="en-AU" dirty="0"/>
              <a:t>Once you have designed the solution, now it is time to move from flow charts and drawings to hardware and software.</a:t>
            </a:r>
          </a:p>
          <a:p>
            <a:endParaRPr lang="en-AU" dirty="0"/>
          </a:p>
          <a:p>
            <a:r>
              <a:rPr lang="en-AU" dirty="0"/>
              <a:t>You will also build the tests during this time.</a:t>
            </a:r>
          </a:p>
          <a:p>
            <a:endParaRPr lang="en-AU" dirty="0"/>
          </a:p>
          <a:p>
            <a:r>
              <a:rPr lang="en-AU" dirty="0"/>
              <a:t>If your requirements and design phases have been done well, then this stage should be straightforward.</a:t>
            </a:r>
          </a:p>
        </p:txBody>
      </p:sp>
      <p:pic>
        <p:nvPicPr>
          <p:cNvPr id="2050" name="Picture 2" descr="Image result for development">
            <a:extLst>
              <a:ext uri="{FF2B5EF4-FFF2-40B4-BE49-F238E27FC236}">
                <a16:creationId xmlns:a16="http://schemas.microsoft.com/office/drawing/2014/main" id="{87E6E4D8-BCEE-49A0-8F4B-E0F98145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3" y="3425993"/>
            <a:ext cx="32289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low chart to code">
            <a:extLst>
              <a:ext uri="{FF2B5EF4-FFF2-40B4-BE49-F238E27FC236}">
                <a16:creationId xmlns:a16="http://schemas.microsoft.com/office/drawing/2014/main" id="{65CD6BEA-F26F-4F91-A20A-4E159DFD8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06" y="1235243"/>
            <a:ext cx="24003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1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Testing</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68503" y="1628775"/>
            <a:ext cx="4211637" cy="1754326"/>
          </a:xfrm>
          <a:prstGeom prst="rect">
            <a:avLst/>
          </a:prstGeom>
          <a:noFill/>
        </p:spPr>
        <p:txBody>
          <a:bodyPr wrap="square" rtlCol="0">
            <a:spAutoFit/>
          </a:bodyPr>
          <a:lstStyle/>
          <a:p>
            <a:r>
              <a:rPr lang="en-AU" dirty="0"/>
              <a:t>The development and testing artefacts will be provided to an independent group (as in not the people who wrote the code) to conduct the testing and ensure that what was built meets the requirements. </a:t>
            </a:r>
          </a:p>
          <a:p>
            <a:endParaRPr lang="en-AU" dirty="0"/>
          </a:p>
        </p:txBody>
      </p:sp>
      <p:sp>
        <p:nvSpPr>
          <p:cNvPr id="14" name="TextBox 13">
            <a:extLst>
              <a:ext uri="{FF2B5EF4-FFF2-40B4-BE49-F238E27FC236}">
                <a16:creationId xmlns:a16="http://schemas.microsoft.com/office/drawing/2014/main" id="{6F77823D-6C5C-4A10-9CCF-57368D729BE8}"/>
              </a:ext>
            </a:extLst>
          </p:cNvPr>
          <p:cNvSpPr txBox="1"/>
          <p:nvPr/>
        </p:nvSpPr>
        <p:spPr>
          <a:xfrm>
            <a:off x="468503" y="3660084"/>
            <a:ext cx="7526147" cy="1200329"/>
          </a:xfrm>
          <a:prstGeom prst="rect">
            <a:avLst/>
          </a:prstGeom>
          <a:noFill/>
        </p:spPr>
        <p:txBody>
          <a:bodyPr wrap="square" rtlCol="0">
            <a:spAutoFit/>
          </a:bodyPr>
          <a:lstStyle/>
          <a:p>
            <a:r>
              <a:rPr lang="en-AU" dirty="0"/>
              <a:t>Note: unit testing is conducted by the developers in the Development Phase, the testing we are speaking about here is functional, scenario, performance, and lots of other types dependent upon your program.</a:t>
            </a:r>
          </a:p>
          <a:p>
            <a:endParaRPr lang="en-AU" dirty="0"/>
          </a:p>
        </p:txBody>
      </p:sp>
      <p:pic>
        <p:nvPicPr>
          <p:cNvPr id="3074" name="Picture 2" descr="Image result for testing">
            <a:extLst>
              <a:ext uri="{FF2B5EF4-FFF2-40B4-BE49-F238E27FC236}">
                <a16:creationId xmlns:a16="http://schemas.microsoft.com/office/drawing/2014/main" id="{F967F6B3-1B69-4959-AF0E-E389B3A19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639" y="112629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2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Deployment</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68503" y="1628775"/>
            <a:ext cx="5195697" cy="2308324"/>
          </a:xfrm>
          <a:prstGeom prst="rect">
            <a:avLst/>
          </a:prstGeom>
          <a:noFill/>
        </p:spPr>
        <p:txBody>
          <a:bodyPr wrap="square" rtlCol="0">
            <a:spAutoFit/>
          </a:bodyPr>
          <a:lstStyle/>
          <a:p>
            <a:r>
              <a:rPr lang="en-AU" dirty="0"/>
              <a:t>The deployment phase is when you move your program out for the users.</a:t>
            </a:r>
          </a:p>
          <a:p>
            <a:endParaRPr lang="en-AU" dirty="0"/>
          </a:p>
          <a:p>
            <a:r>
              <a:rPr lang="en-AU" dirty="0"/>
              <a:t>This comes with various considerations like security, sizing (for infrastructure/databases) and ensuring that there are processes in place if something breaks because of the new things you are releasing.</a:t>
            </a:r>
          </a:p>
          <a:p>
            <a:endParaRPr lang="en-AU" dirty="0"/>
          </a:p>
        </p:txBody>
      </p:sp>
      <p:pic>
        <p:nvPicPr>
          <p:cNvPr id="4098" name="Picture 2" descr="Image result for release">
            <a:extLst>
              <a:ext uri="{FF2B5EF4-FFF2-40B4-BE49-F238E27FC236}">
                <a16:creationId xmlns:a16="http://schemas.microsoft.com/office/drawing/2014/main" id="{E5250D0A-64A4-413E-82D2-F471FDE23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0" y="3043714"/>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5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Maintenance</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68503" y="1628775"/>
            <a:ext cx="5271897" cy="2862322"/>
          </a:xfrm>
          <a:prstGeom prst="rect">
            <a:avLst/>
          </a:prstGeom>
          <a:noFill/>
        </p:spPr>
        <p:txBody>
          <a:bodyPr wrap="square" rtlCol="0">
            <a:spAutoFit/>
          </a:bodyPr>
          <a:lstStyle/>
          <a:p>
            <a:r>
              <a:rPr lang="en-AU" dirty="0"/>
              <a:t>This comes with various considerations like security, sizing (for infrastructure/databases) and ensuring that there are processes in place if something breaks.</a:t>
            </a:r>
          </a:p>
          <a:p>
            <a:endParaRPr lang="en-AU" dirty="0"/>
          </a:p>
          <a:p>
            <a:r>
              <a:rPr lang="en-AU" dirty="0"/>
              <a:t>Are there other programs that are related to yours? What happens if they change or are not available?</a:t>
            </a:r>
          </a:p>
          <a:p>
            <a:endParaRPr lang="en-AU" dirty="0"/>
          </a:p>
          <a:p>
            <a:r>
              <a:rPr lang="en-AU" dirty="0"/>
              <a:t>You also need to take into account how are you going to support your users?</a:t>
            </a:r>
          </a:p>
          <a:p>
            <a:endParaRPr lang="en-AU" dirty="0"/>
          </a:p>
        </p:txBody>
      </p:sp>
      <p:pic>
        <p:nvPicPr>
          <p:cNvPr id="5122" name="Picture 2" descr="Image result for maintenance">
            <a:extLst>
              <a:ext uri="{FF2B5EF4-FFF2-40B4-BE49-F238E27FC236}">
                <a16:creationId xmlns:a16="http://schemas.microsoft.com/office/drawing/2014/main" id="{86464000-F058-4034-9856-55DE0E736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3322638"/>
            <a:ext cx="297180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4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endParaRPr lang="en-AU" dirty="0"/>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350971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r>
              <a:rPr lang="en-AU" dirty="0"/>
              <a:t>Python</a:t>
            </a:r>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418577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2646362" cy="3067446"/>
          </a:xfrm>
        </p:spPr>
        <p:txBody>
          <a:bodyPr>
            <a:normAutofit lnSpcReduction="10000"/>
          </a:bodyPr>
          <a:lstStyle/>
          <a:p>
            <a:pPr marL="0" indent="0">
              <a:buNone/>
            </a:pPr>
            <a:r>
              <a:rPr lang="en-US" dirty="0"/>
              <a:t>if x == 1:</a:t>
            </a:r>
          </a:p>
          <a:p>
            <a:pPr marL="0" indent="0">
              <a:buNone/>
            </a:pPr>
            <a:r>
              <a:rPr lang="en-US" dirty="0"/>
              <a:t>	text = “yes”</a:t>
            </a:r>
          </a:p>
          <a:p>
            <a:pPr marL="0" indent="0">
              <a:buNone/>
            </a:pPr>
            <a:endParaRPr lang="en-US" dirty="0"/>
          </a:p>
          <a:p>
            <a:pPr marL="0" indent="0">
              <a:buNone/>
            </a:pPr>
            <a:r>
              <a:rPr lang="en-US" dirty="0"/>
              <a:t>if x != 1:</a:t>
            </a:r>
          </a:p>
          <a:p>
            <a:pPr marL="0" indent="0">
              <a:buNone/>
            </a:pPr>
            <a:r>
              <a:rPr lang="en-US" dirty="0"/>
              <a:t>	text = “no”</a:t>
            </a:r>
          </a:p>
          <a:p>
            <a:pPr marL="0" indent="0">
              <a:buNone/>
            </a:pPr>
            <a:r>
              <a:rPr lang="en-US" dirty="0"/>
              <a:t>else:</a:t>
            </a:r>
          </a:p>
          <a:p>
            <a:pPr marL="0" indent="0">
              <a:buNone/>
            </a:pPr>
            <a:r>
              <a:rPr lang="en-US" dirty="0"/>
              <a:t>	text = “yes”</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Decisions – there is only if</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10" name="Text Placeholder 2">
            <a:extLst>
              <a:ext uri="{FF2B5EF4-FFF2-40B4-BE49-F238E27FC236}">
                <a16:creationId xmlns:a16="http://schemas.microsoft.com/office/drawing/2014/main" id="{76F517CA-E578-4A06-9B8E-7E6B20FA2EA5}"/>
              </a:ext>
            </a:extLst>
          </p:cNvPr>
          <p:cNvSpPr txBox="1">
            <a:spLocks/>
          </p:cNvSpPr>
          <p:nvPr/>
        </p:nvSpPr>
        <p:spPr>
          <a:xfrm>
            <a:off x="4696621" y="1719343"/>
            <a:ext cx="2646362" cy="21859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if x == 1:</a:t>
            </a:r>
          </a:p>
          <a:p>
            <a:pPr marL="0" indent="0">
              <a:buFont typeface="Arial" panose="020B0604020202020204" pitchFamily="34" charset="0"/>
              <a:buNone/>
            </a:pPr>
            <a:r>
              <a:rPr lang="en-US" dirty="0"/>
              <a:t>	text = “yes”</a:t>
            </a:r>
          </a:p>
          <a:p>
            <a:pPr marL="0" indent="0">
              <a:buFont typeface="Arial" panose="020B0604020202020204" pitchFamily="34" charset="0"/>
              <a:buNone/>
            </a:pPr>
            <a:r>
              <a:rPr lang="en-US" dirty="0" err="1"/>
              <a:t>elif</a:t>
            </a:r>
            <a:r>
              <a:rPr lang="en-US" dirty="0"/>
              <a:t> x == 2:</a:t>
            </a:r>
          </a:p>
          <a:p>
            <a:pPr marL="0" indent="0">
              <a:buFont typeface="Arial" panose="020B0604020202020204" pitchFamily="34" charset="0"/>
              <a:buNone/>
            </a:pPr>
            <a:r>
              <a:rPr lang="en-US" dirty="0"/>
              <a:t>	text = “maybe”</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text = “yes”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57580E70-8E77-47E7-93F0-59D37B3262DA}"/>
              </a:ext>
            </a:extLst>
          </p:cNvPr>
          <p:cNvSpPr txBox="1">
            <a:spLocks/>
          </p:cNvSpPr>
          <p:nvPr/>
        </p:nvSpPr>
        <p:spPr>
          <a:xfrm>
            <a:off x="3432970" y="4356825"/>
            <a:ext cx="4726779" cy="4587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text = “no” if x == 1 else text = “yes”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2" name="Text Placeholder 2">
            <a:extLst>
              <a:ext uri="{FF2B5EF4-FFF2-40B4-BE49-F238E27FC236}">
                <a16:creationId xmlns:a16="http://schemas.microsoft.com/office/drawing/2014/main" id="{96A013DB-D9FD-44C0-A287-FCA78C1E7758}"/>
              </a:ext>
            </a:extLst>
          </p:cNvPr>
          <p:cNvSpPr txBox="1">
            <a:spLocks/>
          </p:cNvSpPr>
          <p:nvPr/>
        </p:nvSpPr>
        <p:spPr>
          <a:xfrm>
            <a:off x="2164049" y="4356825"/>
            <a:ext cx="1494630" cy="4587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75000"/>
                  </a:schemeClr>
                </a:solidFill>
              </a:rPr>
              <a:t>Short cut:</a:t>
            </a:r>
          </a:p>
          <a:p>
            <a:pPr marL="0" indent="0">
              <a:buFont typeface="Arial" panose="020B0604020202020204" pitchFamily="34" charset="0"/>
              <a:buNone/>
            </a:pPr>
            <a:endParaRPr lang="en-US" dirty="0">
              <a:solidFill>
                <a:schemeClr val="accent6">
                  <a:lumMod val="75000"/>
                </a:schemeClr>
              </a:solidFill>
            </a:endParaRPr>
          </a:p>
          <a:p>
            <a:pPr marL="0" indent="0">
              <a:buFont typeface="Arial" panose="020B0604020202020204" pitchFamily="34" charset="0"/>
              <a:buNone/>
            </a:pPr>
            <a:endParaRPr lang="en-US" dirty="0">
              <a:solidFill>
                <a:schemeClr val="accent6">
                  <a:lumMod val="75000"/>
                </a:schemeClr>
              </a:solidFill>
            </a:endParaRPr>
          </a:p>
        </p:txBody>
      </p:sp>
    </p:spTree>
    <p:extLst>
      <p:ext uri="{BB962C8B-B14F-4D97-AF65-F5344CB8AC3E}">
        <p14:creationId xmlns:p14="http://schemas.microsoft.com/office/powerpoint/2010/main" val="107018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154362" cy="3067446"/>
          </a:xfrm>
        </p:spPr>
        <p:txBody>
          <a:bodyPr>
            <a:normAutofit/>
          </a:bodyPr>
          <a:lstStyle/>
          <a:p>
            <a:pPr marL="0" indent="0">
              <a:buNone/>
            </a:pPr>
            <a:r>
              <a:rPr lang="en-US" dirty="0" err="1"/>
              <a:t>i</a:t>
            </a:r>
            <a:r>
              <a:rPr lang="en-US" dirty="0"/>
              <a:t> = 1;</a:t>
            </a:r>
          </a:p>
          <a:p>
            <a:pPr marL="0" indent="0">
              <a:buNone/>
            </a:pPr>
            <a:r>
              <a:rPr lang="en-US" dirty="0"/>
              <a:t>while </a:t>
            </a:r>
            <a:r>
              <a:rPr lang="en-US" dirty="0" err="1"/>
              <a:t>i</a:t>
            </a:r>
            <a:r>
              <a:rPr lang="en-US" dirty="0"/>
              <a:t> &lt; 10:</a:t>
            </a:r>
          </a:p>
          <a:p>
            <a:pPr marL="0" indent="0">
              <a:buNone/>
            </a:pPr>
            <a:r>
              <a:rPr lang="en-US" dirty="0"/>
              <a:t>	text += “The number is” + </a:t>
            </a:r>
            <a:r>
              <a:rPr lang="en-US" dirty="0" err="1"/>
              <a:t>i</a:t>
            </a:r>
            <a:endParaRPr lang="en-US" dirty="0"/>
          </a:p>
          <a:p>
            <a:pPr marL="0" indent="0">
              <a:buNone/>
            </a:pPr>
            <a:r>
              <a:rPr lang="en-US" dirty="0"/>
              <a:t>	</a:t>
            </a:r>
            <a:r>
              <a:rPr lang="en-US" dirty="0" err="1"/>
              <a:t>i</a:t>
            </a:r>
            <a:r>
              <a:rPr lang="en-US" dirty="0"/>
              <a:t> += 1</a:t>
            </a:r>
          </a:p>
          <a:p>
            <a:pPr marL="0" indent="0">
              <a:buNone/>
            </a:pPr>
            <a:endParaRPr lang="en-US" dirty="0"/>
          </a:p>
          <a:p>
            <a:pPr marL="0" indent="0">
              <a:buNone/>
            </a:pPr>
            <a:endParaRPr lang="en-US" dirty="0"/>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Repetition – Do/loops – there is only while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11" name="Text Placeholder 2">
            <a:extLst>
              <a:ext uri="{FF2B5EF4-FFF2-40B4-BE49-F238E27FC236}">
                <a16:creationId xmlns:a16="http://schemas.microsoft.com/office/drawing/2014/main" id="{B38F122D-E993-473A-9C81-E61E527D8A23}"/>
              </a:ext>
            </a:extLst>
          </p:cNvPr>
          <p:cNvSpPr txBox="1">
            <a:spLocks/>
          </p:cNvSpPr>
          <p:nvPr/>
        </p:nvSpPr>
        <p:spPr>
          <a:xfrm>
            <a:off x="4713288" y="1668543"/>
            <a:ext cx="315436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Font typeface="Arial" panose="020B0604020202020204" pitchFamily="34" charset="0"/>
              <a:buNone/>
            </a:pPr>
            <a:r>
              <a:rPr lang="en-US" dirty="0"/>
              <a:t>	text += “The number is” + </a:t>
            </a:r>
            <a:r>
              <a:rPr lang="en-US" dirty="0" err="1"/>
              <a:t>i</a:t>
            </a:r>
            <a:endParaRPr lang="en-US" dirty="0"/>
          </a:p>
          <a:p>
            <a:pPr marL="0" indent="0">
              <a:buFont typeface="Arial" panose="020B0604020202020204" pitchFamily="34" charset="0"/>
              <a:buNone/>
            </a:pPr>
            <a:r>
              <a:rPr lang="en-US" dirty="0"/>
              <a:t>	</a:t>
            </a:r>
            <a:r>
              <a:rPr lang="en-US" dirty="0" err="1"/>
              <a:t>i</a:t>
            </a:r>
            <a:r>
              <a:rPr lang="en-US" dirty="0"/>
              <a:t> += 1</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text += “finished the loop”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2182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Repetition – While  - break and continue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10" name="Text Placeholder 2">
            <a:extLst>
              <a:ext uri="{FF2B5EF4-FFF2-40B4-BE49-F238E27FC236}">
                <a16:creationId xmlns:a16="http://schemas.microsoft.com/office/drawing/2014/main" id="{68DB5266-409D-4BA3-AC39-148BB3A6CE56}"/>
              </a:ext>
            </a:extLst>
          </p:cNvPr>
          <p:cNvSpPr txBox="1">
            <a:spLocks/>
          </p:cNvSpPr>
          <p:nvPr/>
        </p:nvSpPr>
        <p:spPr>
          <a:xfrm>
            <a:off x="5005387" y="1719343"/>
            <a:ext cx="3576201"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Font typeface="Arial" panose="020B0604020202020204" pitchFamily="34" charset="0"/>
              <a:buNone/>
            </a:pPr>
            <a:r>
              <a:rPr lang="en-US" dirty="0"/>
              <a:t>	text += “The number is” + </a:t>
            </a:r>
            <a:r>
              <a:rPr lang="en-US" dirty="0" err="1"/>
              <a:t>i</a:t>
            </a:r>
            <a:endParaRPr lang="en-US" dirty="0"/>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a:t>
            </a:r>
            <a:r>
              <a:rPr lang="en-US" dirty="0" err="1"/>
              <a:t>i</a:t>
            </a:r>
            <a:r>
              <a:rPr lang="en-US" dirty="0"/>
              <a:t> += 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will exit the loop completely</a:t>
            </a:r>
          </a:p>
        </p:txBody>
      </p:sp>
      <p:sp>
        <p:nvSpPr>
          <p:cNvPr id="9" name="Text Placeholder 2">
            <a:extLst>
              <a:ext uri="{FF2B5EF4-FFF2-40B4-BE49-F238E27FC236}">
                <a16:creationId xmlns:a16="http://schemas.microsoft.com/office/drawing/2014/main" id="{355180DC-2136-40D9-A380-017AD4DDC4BB}"/>
              </a:ext>
            </a:extLst>
          </p:cNvPr>
          <p:cNvSpPr txBox="1">
            <a:spLocks/>
          </p:cNvSpPr>
          <p:nvPr/>
        </p:nvSpPr>
        <p:spPr>
          <a:xfrm>
            <a:off x="562412" y="1719342"/>
            <a:ext cx="3392051" cy="3214607"/>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None/>
            </a:pPr>
            <a:r>
              <a:rPr lang="en-US" dirty="0"/>
              <a:t>	</a:t>
            </a:r>
            <a:r>
              <a:rPr lang="en-US" dirty="0" err="1"/>
              <a:t>i</a:t>
            </a:r>
            <a:r>
              <a:rPr lang="en-US" dirty="0"/>
              <a:t> += 1</a:t>
            </a:r>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continue</a:t>
            </a:r>
          </a:p>
          <a:p>
            <a:pPr marL="0" indent="0">
              <a:buNone/>
            </a:pPr>
            <a:r>
              <a:rPr lang="en-US" dirty="0"/>
              <a:t>	text += “The number is” + </a:t>
            </a:r>
            <a:r>
              <a:rPr lang="en-US" dirty="0" err="1"/>
              <a:t>i</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continue will skip back to the beginning without doing the next steps in the loop</a:t>
            </a:r>
          </a:p>
        </p:txBody>
      </p:sp>
    </p:spTree>
    <p:extLst>
      <p:ext uri="{BB962C8B-B14F-4D97-AF65-F5344CB8AC3E}">
        <p14:creationId xmlns:p14="http://schemas.microsoft.com/office/powerpoint/2010/main" val="373284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We looked at the evolution of programming languages through the ‘generations’ of languages.</a:t>
            </a:r>
          </a:p>
          <a:p>
            <a:endParaRPr lang="en-AU" dirty="0"/>
          </a:p>
          <a:p>
            <a:r>
              <a:rPr lang="en-AU" dirty="0"/>
              <a:t>We looked at the basics of the python language</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Week 9</a:t>
            </a:r>
          </a:p>
        </p:txBody>
      </p:sp>
    </p:spTree>
    <p:extLst>
      <p:ext uri="{BB962C8B-B14F-4D97-AF65-F5344CB8AC3E}">
        <p14:creationId xmlns:p14="http://schemas.microsoft.com/office/powerpoint/2010/main" val="212652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(strings are arrays so this works)</a:t>
            </a:r>
          </a:p>
          <a:p>
            <a:pPr marL="0" indent="0">
              <a:buNone/>
            </a:pPr>
            <a:r>
              <a:rPr lang="en-US" dirty="0"/>
              <a:t>for x in “</a:t>
            </a:r>
            <a:r>
              <a:rPr lang="en-US" dirty="0" err="1"/>
              <a:t>yourname</a:t>
            </a:r>
            <a:r>
              <a:rPr lang="en-US" dirty="0"/>
              <a:t>”:</a:t>
            </a:r>
          </a:p>
          <a:p>
            <a:pPr marL="0" indent="0">
              <a:buNone/>
            </a:pPr>
            <a:r>
              <a:rPr lang="en-US" dirty="0"/>
              <a:t>	print(x)</a:t>
            </a:r>
          </a:p>
          <a:p>
            <a:pPr marL="0" indent="0">
              <a:buNone/>
            </a:pPr>
            <a:endParaRPr lang="en-US" dirty="0"/>
          </a:p>
          <a:p>
            <a:pPr marL="0" indent="0">
              <a:buNone/>
            </a:pPr>
            <a:r>
              <a:rPr lang="en-US" dirty="0"/>
              <a:t>days = [“Mon”, “Tues”, “Wed”]</a:t>
            </a:r>
          </a:p>
          <a:p>
            <a:pPr marL="0" indent="0">
              <a:buNone/>
            </a:pPr>
            <a:r>
              <a:rPr lang="en-US" dirty="0"/>
              <a:t>for x in days:</a:t>
            </a:r>
          </a:p>
          <a:p>
            <a:pPr marL="0" indent="0">
              <a:buNone/>
            </a:pPr>
            <a:r>
              <a:rPr lang="en-US" dirty="0"/>
              <a:t>	print(x)</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Repetition – For (has to be used on an array type)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for x in “</a:t>
            </a:r>
            <a:r>
              <a:rPr lang="en-US" dirty="0" err="1"/>
              <a:t>yourname</a:t>
            </a:r>
            <a:r>
              <a:rPr lang="en-US" dirty="0"/>
              <a:t>”:</a:t>
            </a:r>
          </a:p>
          <a:p>
            <a:pPr marL="0" indent="0">
              <a:buFont typeface="Arial" panose="020B0604020202020204" pitchFamily="34" charset="0"/>
              <a:buNone/>
            </a:pPr>
            <a:r>
              <a:rPr lang="en-US" dirty="0"/>
              <a:t>	print(x)</a:t>
            </a:r>
          </a:p>
          <a:p>
            <a:pPr marL="0" indent="0">
              <a:buFont typeface="Arial" panose="020B0604020202020204" pitchFamily="34" charset="0"/>
              <a:buNone/>
            </a:pPr>
            <a:r>
              <a:rPr lang="en-US" dirty="0"/>
              <a:t>	if x == “r”:</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print(“finished at “ + x)</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continue and else work just like in the while statement</a:t>
            </a:r>
          </a:p>
        </p:txBody>
      </p:sp>
    </p:spTree>
    <p:extLst>
      <p:ext uri="{BB962C8B-B14F-4D97-AF65-F5344CB8AC3E}">
        <p14:creationId xmlns:p14="http://schemas.microsoft.com/office/powerpoint/2010/main" val="104430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range function creates a set of numbers for your for statement to use, note that just like all arrays, it starts at 0, therefore</a:t>
            </a:r>
          </a:p>
          <a:p>
            <a:pPr marL="0" indent="0">
              <a:buNone/>
            </a:pPr>
            <a:endParaRPr lang="en-US" dirty="0"/>
          </a:p>
          <a:p>
            <a:pPr marL="0" indent="0">
              <a:buNone/>
            </a:pPr>
            <a:r>
              <a:rPr lang="en-US" dirty="0"/>
              <a:t>range(6) creates</a:t>
            </a:r>
          </a:p>
          <a:p>
            <a:pPr marL="0" indent="0">
              <a:buNone/>
            </a:pPr>
            <a:r>
              <a:rPr lang="en-US" dirty="0"/>
              <a:t>[0,1,2,3,4,5]</a:t>
            </a:r>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Range function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for x in range(6):</a:t>
            </a:r>
          </a:p>
          <a:p>
            <a:pPr marL="0" indent="0">
              <a:buFont typeface="Arial" panose="020B0604020202020204" pitchFamily="34" charset="0"/>
              <a:buNone/>
            </a:pPr>
            <a:r>
              <a:rPr lang="en-US" dirty="0"/>
              <a:t>	print(x)</a:t>
            </a:r>
          </a:p>
          <a:p>
            <a:pPr marL="0" indent="0">
              <a:buFont typeface="Arial" panose="020B0604020202020204" pitchFamily="34" charset="0"/>
              <a:buNone/>
            </a:pPr>
            <a:r>
              <a:rPr lang="en-US" dirty="0"/>
              <a:t>	if x == “4”:</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print(“finished at “ + x)</a:t>
            </a:r>
          </a:p>
        </p:txBody>
      </p:sp>
      <p:sp>
        <p:nvSpPr>
          <p:cNvPr id="2" name="Rectangle 1">
            <a:extLst>
              <a:ext uri="{FF2B5EF4-FFF2-40B4-BE49-F238E27FC236}">
                <a16:creationId xmlns:a16="http://schemas.microsoft.com/office/drawing/2014/main" id="{57005709-2E19-462B-B6B4-AE194AF83DEA}"/>
              </a:ext>
            </a:extLst>
          </p:cNvPr>
          <p:cNvSpPr/>
          <p:nvPr/>
        </p:nvSpPr>
        <p:spPr>
          <a:xfrm>
            <a:off x="1980608" y="4492793"/>
            <a:ext cx="4724370" cy="369332"/>
          </a:xfrm>
          <a:prstGeom prst="rect">
            <a:avLst/>
          </a:prstGeom>
        </p:spPr>
        <p:txBody>
          <a:bodyPr wrap="none">
            <a:spAutoFit/>
          </a:bodyPr>
          <a:lstStyle/>
          <a:p>
            <a:r>
              <a:rPr lang="en-US" dirty="0"/>
              <a:t>range(</a:t>
            </a:r>
            <a:r>
              <a:rPr lang="en-US" dirty="0" err="1"/>
              <a:t>start_position</a:t>
            </a:r>
            <a:r>
              <a:rPr lang="en-US" dirty="0"/>
              <a:t> = 0, </a:t>
            </a:r>
            <a:r>
              <a:rPr lang="en-US" dirty="0" err="1"/>
              <a:t>max_position</a:t>
            </a:r>
            <a:r>
              <a:rPr lang="en-US" dirty="0"/>
              <a:t>, step = 1)</a:t>
            </a:r>
          </a:p>
        </p:txBody>
      </p:sp>
    </p:spTree>
    <p:extLst>
      <p:ext uri="{BB962C8B-B14F-4D97-AF65-F5344CB8AC3E}">
        <p14:creationId xmlns:p14="http://schemas.microsoft.com/office/powerpoint/2010/main" val="3331225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a:t>
            </a:r>
            <a:r>
              <a:rPr lang="en-US" b="1" dirty="0"/>
              <a:t>open</a:t>
            </a:r>
            <a:r>
              <a:rPr lang="en-US" dirty="0"/>
              <a:t> function lets you works with files.</a:t>
            </a:r>
          </a:p>
          <a:p>
            <a:pPr marL="0" indent="0">
              <a:buNone/>
            </a:pPr>
            <a:endParaRPr lang="en-US" dirty="0"/>
          </a:p>
          <a:p>
            <a:pPr marL="0" indent="0">
              <a:buNone/>
            </a:pPr>
            <a:r>
              <a:rPr lang="en-US" dirty="0"/>
              <a:t>It takes two parameters</a:t>
            </a:r>
          </a:p>
          <a:p>
            <a:pPr marL="0" indent="0">
              <a:buNone/>
            </a:pPr>
            <a:endParaRPr lang="en-US" dirty="0"/>
          </a:p>
          <a:p>
            <a:pPr marL="0" indent="0">
              <a:buNone/>
            </a:pPr>
            <a:r>
              <a:rPr lang="en-US" dirty="0"/>
              <a:t>Filename &amp; mode</a:t>
            </a:r>
          </a:p>
          <a:p>
            <a:pPr marL="0" indent="0">
              <a:buNone/>
            </a:pPr>
            <a:endParaRPr lang="en-US" dirty="0"/>
          </a:p>
          <a:p>
            <a:pPr marL="0" indent="0">
              <a:buNone/>
            </a:pPr>
            <a:r>
              <a:rPr lang="en-US" dirty="0" err="1"/>
              <a:t>myfile</a:t>
            </a:r>
            <a:r>
              <a:rPr lang="en-US" dirty="0"/>
              <a:t> = open(“file.txt”, “rt”)</a:t>
            </a:r>
          </a:p>
          <a:p>
            <a:pPr marL="0" indent="0">
              <a:buNone/>
            </a:pPr>
            <a:r>
              <a:rPr lang="en-US" dirty="0" err="1"/>
              <a:t>myfile</a:t>
            </a:r>
            <a:r>
              <a:rPr lang="en-US" dirty="0"/>
              <a:t> = open(“file.txt”)</a:t>
            </a:r>
          </a:p>
          <a:p>
            <a:pPr marL="0" indent="0">
              <a:buNone/>
            </a:pPr>
            <a:endParaRPr lang="en-US" dirty="0"/>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Files - Open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C1A1B7F7-28A4-4D76-82B2-358CF6FB684F}"/>
              </a:ext>
            </a:extLst>
          </p:cNvPr>
          <p:cNvSpPr txBox="1">
            <a:spLocks/>
          </p:cNvSpPr>
          <p:nvPr/>
        </p:nvSpPr>
        <p:spPr>
          <a:xfrm>
            <a:off x="4146550" y="1711882"/>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4/8 Modes: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 = read only (default)</a:t>
            </a:r>
          </a:p>
          <a:p>
            <a:pPr marL="0" indent="0">
              <a:buFont typeface="Arial" panose="020B0604020202020204" pitchFamily="34" charset="0"/>
              <a:buNone/>
            </a:pPr>
            <a:r>
              <a:rPr lang="en-US" dirty="0"/>
              <a:t>“a” = opens it so you can add to it. (will create)</a:t>
            </a:r>
          </a:p>
          <a:p>
            <a:pPr marL="0" indent="0">
              <a:buFont typeface="Arial" panose="020B0604020202020204" pitchFamily="34" charset="0"/>
              <a:buNone/>
            </a:pPr>
            <a:r>
              <a:rPr lang="en-US" dirty="0"/>
              <a:t>“w” = opens it so you can write. (will create)</a:t>
            </a:r>
          </a:p>
          <a:p>
            <a:pPr marL="0" indent="0">
              <a:buFont typeface="Arial" panose="020B0604020202020204" pitchFamily="34" charset="0"/>
              <a:buNone/>
            </a:pPr>
            <a:r>
              <a:rPr lang="en-US" dirty="0"/>
              <a:t>“x” = creates a file, errors if already exists.</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“t” = treat as text (default)</a:t>
            </a:r>
          </a:p>
          <a:p>
            <a:pPr marL="0" indent="0">
              <a:buFont typeface="Arial" panose="020B0604020202020204" pitchFamily="34" charset="0"/>
              <a:buNone/>
            </a:pPr>
            <a:r>
              <a:rPr lang="en-US" dirty="0"/>
              <a:t>“b” = treat as binary (images)</a:t>
            </a:r>
          </a:p>
        </p:txBody>
      </p:sp>
    </p:spTree>
    <p:extLst>
      <p:ext uri="{BB962C8B-B14F-4D97-AF65-F5344CB8AC3E}">
        <p14:creationId xmlns:p14="http://schemas.microsoft.com/office/powerpoint/2010/main" val="100794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read function lets you read files.</a:t>
            </a:r>
          </a:p>
          <a:p>
            <a:pPr marL="0" indent="0">
              <a:buNone/>
            </a:pPr>
            <a:endParaRPr lang="en-US" dirty="0"/>
          </a:p>
          <a:p>
            <a:pPr marL="0" indent="0">
              <a:buNone/>
            </a:pPr>
            <a:r>
              <a:rPr lang="en-US" dirty="0"/>
              <a:t>It will return the entire file</a:t>
            </a:r>
          </a:p>
          <a:p>
            <a:pPr marL="0" indent="0">
              <a:buNone/>
            </a:pPr>
            <a:endParaRPr lang="en-US" dirty="0"/>
          </a:p>
          <a:p>
            <a:pPr marL="0" indent="0">
              <a:buNone/>
            </a:pPr>
            <a:r>
              <a:rPr lang="en-US" dirty="0"/>
              <a:t>print (</a:t>
            </a:r>
            <a:r>
              <a:rPr lang="en-US" dirty="0" err="1"/>
              <a:t>myfile.read</a:t>
            </a:r>
            <a:r>
              <a:rPr lang="en-US" dirty="0"/>
              <a:t>())</a:t>
            </a:r>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Files - Read</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C1A1B7F7-28A4-4D76-82B2-358CF6FB684F}"/>
              </a:ext>
            </a:extLst>
          </p:cNvPr>
          <p:cNvSpPr txBox="1">
            <a:spLocks/>
          </p:cNvSpPr>
          <p:nvPr/>
        </p:nvSpPr>
        <p:spPr>
          <a:xfrm>
            <a:off x="4146550" y="1711882"/>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Or characters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print (</a:t>
            </a:r>
            <a:r>
              <a:rPr lang="en-US" dirty="0" err="1"/>
              <a:t>myfile.read</a:t>
            </a:r>
            <a:r>
              <a:rPr lang="en-US" dirty="0"/>
              <a:t>(10))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Will print only the first 10 characters of the file.</a:t>
            </a:r>
          </a:p>
        </p:txBody>
      </p:sp>
    </p:spTree>
    <p:extLst>
      <p:ext uri="{BB962C8B-B14F-4D97-AF65-F5344CB8AC3E}">
        <p14:creationId xmlns:p14="http://schemas.microsoft.com/office/powerpoint/2010/main" val="546470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a:t>
            </a:r>
            <a:r>
              <a:rPr lang="en-US" dirty="0" err="1"/>
              <a:t>readline</a:t>
            </a:r>
            <a:r>
              <a:rPr lang="en-US" dirty="0"/>
              <a:t> function lets you read lines from a file.</a:t>
            </a:r>
          </a:p>
          <a:p>
            <a:pPr marL="0" indent="0">
              <a:buNone/>
            </a:pPr>
            <a:endParaRPr lang="en-US" dirty="0"/>
          </a:p>
          <a:p>
            <a:pPr marL="0" indent="0">
              <a:buNone/>
            </a:pPr>
            <a:r>
              <a:rPr lang="en-US" dirty="0"/>
              <a:t>It will return the entire line</a:t>
            </a:r>
          </a:p>
          <a:p>
            <a:pPr marL="0" indent="0">
              <a:buNone/>
            </a:pPr>
            <a:endParaRPr lang="en-US" dirty="0"/>
          </a:p>
          <a:p>
            <a:pPr marL="0" indent="0">
              <a:buNone/>
            </a:pPr>
            <a:r>
              <a:rPr lang="en-US" dirty="0"/>
              <a:t>print (</a:t>
            </a:r>
            <a:r>
              <a:rPr lang="en-US" dirty="0" err="1"/>
              <a:t>myfile.readline</a:t>
            </a:r>
            <a:r>
              <a:rPr lang="en-US" dirty="0"/>
              <a:t>())</a:t>
            </a:r>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Files – Read a line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C1A1B7F7-28A4-4D76-82B2-358CF6FB684F}"/>
              </a:ext>
            </a:extLst>
          </p:cNvPr>
          <p:cNvSpPr txBox="1">
            <a:spLocks/>
          </p:cNvSpPr>
          <p:nvPr/>
        </p:nvSpPr>
        <p:spPr>
          <a:xfrm>
            <a:off x="4146550" y="1711882"/>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You can use the for statement to read each line in a file: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a:t>
            </a:r>
            <a:r>
              <a:rPr lang="en-US" dirty="0" err="1"/>
              <a:t>xlines</a:t>
            </a:r>
            <a:r>
              <a:rPr lang="en-US" dirty="0"/>
              <a:t> in </a:t>
            </a:r>
            <a:r>
              <a:rPr lang="en-US" dirty="0" err="1"/>
              <a:t>myfile</a:t>
            </a:r>
            <a:r>
              <a:rPr lang="en-US" dirty="0"/>
              <a:t>:</a:t>
            </a:r>
          </a:p>
          <a:p>
            <a:pPr marL="0" indent="0">
              <a:buFont typeface="Arial" panose="020B0604020202020204" pitchFamily="34" charset="0"/>
              <a:buNone/>
            </a:pPr>
            <a:r>
              <a:rPr lang="en-US" dirty="0"/>
              <a:t>	print(</a:t>
            </a:r>
            <a:r>
              <a:rPr lang="en-US" dirty="0" err="1"/>
              <a:t>xlines</a:t>
            </a:r>
            <a:r>
              <a:rPr lang="en-US" dirty="0"/>
              <a:t>)</a:t>
            </a:r>
          </a:p>
        </p:txBody>
      </p:sp>
    </p:spTree>
    <p:extLst>
      <p:ext uri="{BB962C8B-B14F-4D97-AF65-F5344CB8AC3E}">
        <p14:creationId xmlns:p14="http://schemas.microsoft.com/office/powerpoint/2010/main" val="331497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write function lets you write information to the file.</a:t>
            </a:r>
          </a:p>
          <a:p>
            <a:pPr marL="0" indent="0">
              <a:buNone/>
            </a:pPr>
            <a:endParaRPr lang="en-US" dirty="0"/>
          </a:p>
          <a:p>
            <a:pPr marL="0" indent="0">
              <a:buNone/>
            </a:pPr>
            <a:r>
              <a:rPr lang="en-US" dirty="0"/>
              <a:t>If you opened in “a” mode (append) it will write to the end of the file.</a:t>
            </a:r>
          </a:p>
          <a:p>
            <a:pPr marL="0" indent="0">
              <a:buNone/>
            </a:pPr>
            <a:endParaRPr lang="en-US" dirty="0"/>
          </a:p>
          <a:p>
            <a:pPr marL="0" indent="0">
              <a:buNone/>
            </a:pPr>
            <a:r>
              <a:rPr lang="en-US" dirty="0"/>
              <a:t>If you opened in “w” mode (write) it will overwrite the current file.</a:t>
            </a:r>
          </a:p>
          <a:p>
            <a:pPr marL="0" indent="0">
              <a:buNone/>
            </a:pPr>
            <a:endParaRPr lang="en-US" dirty="0"/>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Files - Write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C1A1B7F7-28A4-4D76-82B2-358CF6FB684F}"/>
              </a:ext>
            </a:extLst>
          </p:cNvPr>
          <p:cNvSpPr txBox="1">
            <a:spLocks/>
          </p:cNvSpPr>
          <p:nvPr/>
        </p:nvSpPr>
        <p:spPr>
          <a:xfrm>
            <a:off x="4146550" y="1711882"/>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0" name="Text Placeholder 2">
            <a:extLst>
              <a:ext uri="{FF2B5EF4-FFF2-40B4-BE49-F238E27FC236}">
                <a16:creationId xmlns:a16="http://schemas.microsoft.com/office/drawing/2014/main" id="{A19656C5-CB15-4317-9DF5-13E356C4160C}"/>
              </a:ext>
            </a:extLst>
          </p:cNvPr>
          <p:cNvSpPr txBox="1">
            <a:spLocks/>
          </p:cNvSpPr>
          <p:nvPr/>
        </p:nvSpPr>
        <p:spPr>
          <a:xfrm>
            <a:off x="4298950" y="1864282"/>
            <a:ext cx="331470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myfile.write</a:t>
            </a:r>
            <a:r>
              <a:rPr lang="en-US" dirty="0"/>
              <a:t>(“Writing to the file)</a:t>
            </a:r>
          </a:p>
        </p:txBody>
      </p:sp>
    </p:spTree>
    <p:extLst>
      <p:ext uri="{BB962C8B-B14F-4D97-AF65-F5344CB8AC3E}">
        <p14:creationId xmlns:p14="http://schemas.microsoft.com/office/powerpoint/2010/main" val="318082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The close function lets you close files you are finished using.</a:t>
            </a:r>
          </a:p>
          <a:p>
            <a:pPr marL="0" indent="0">
              <a:buNone/>
            </a:pPr>
            <a:endParaRPr lang="en-US" dirty="0"/>
          </a:p>
          <a:p>
            <a:pPr marL="0" indent="0">
              <a:buNone/>
            </a:pPr>
            <a:r>
              <a:rPr lang="en-US" dirty="0" err="1"/>
              <a:t>myfile.close</a:t>
            </a:r>
            <a:r>
              <a:rPr lang="en-US" dirty="0"/>
              <a:t>()</a:t>
            </a:r>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Files - Close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4878388" y="1711882"/>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C1A1B7F7-28A4-4D76-82B2-358CF6FB684F}"/>
              </a:ext>
            </a:extLst>
          </p:cNvPr>
          <p:cNvSpPr txBox="1">
            <a:spLocks/>
          </p:cNvSpPr>
          <p:nvPr/>
        </p:nvSpPr>
        <p:spPr>
          <a:xfrm>
            <a:off x="4146550" y="1711882"/>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5829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14/10/19 – S2W11</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369332"/>
          </a:xfrm>
          <a:prstGeom prst="rect">
            <a:avLst/>
          </a:prstGeom>
          <a:noFill/>
        </p:spPr>
        <p:txBody>
          <a:bodyPr wrap="square" rtlCol="0">
            <a:spAutoFit/>
          </a:bodyPr>
          <a:lstStyle/>
          <a:p>
            <a:r>
              <a:rPr lang="en-AU" dirty="0"/>
              <a:t>Can you now create your traffic light in python?</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1</a:t>
            </a:r>
          </a:p>
        </p:txBody>
      </p:sp>
    </p:spTree>
    <p:extLst>
      <p:ext uri="{BB962C8B-B14F-4D97-AF65-F5344CB8AC3E}">
        <p14:creationId xmlns:p14="http://schemas.microsoft.com/office/powerpoint/2010/main" val="2568394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14/10/19 – S2W11</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2031325"/>
          </a:xfrm>
          <a:prstGeom prst="rect">
            <a:avLst/>
          </a:prstGeom>
          <a:noFill/>
        </p:spPr>
        <p:txBody>
          <a:bodyPr wrap="square" rtlCol="0">
            <a:spAutoFit/>
          </a:bodyPr>
          <a:lstStyle/>
          <a:p>
            <a:r>
              <a:rPr lang="en-AU" dirty="0"/>
              <a:t>Create a text file called one.txt and put in it the names of three of your family or friends.</a:t>
            </a:r>
          </a:p>
          <a:p>
            <a:endParaRPr lang="en-AU" dirty="0"/>
          </a:p>
          <a:p>
            <a:r>
              <a:rPr lang="en-AU" dirty="0"/>
              <a:t>Write a python program that reads that file, prints the names on the screen and writes a new file called two.txt with the names in the opposite order.</a:t>
            </a:r>
          </a:p>
          <a:p>
            <a:endParaRPr lang="en-AU" dirty="0"/>
          </a:p>
          <a:p>
            <a:endParaRPr lang="en-AU"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2</a:t>
            </a:r>
          </a:p>
        </p:txBody>
      </p:sp>
    </p:spTree>
    <p:extLst>
      <p:ext uri="{BB962C8B-B14F-4D97-AF65-F5344CB8AC3E}">
        <p14:creationId xmlns:p14="http://schemas.microsoft.com/office/powerpoint/2010/main" val="2563012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14/10/19 – S2W11</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1200329"/>
          </a:xfrm>
          <a:prstGeom prst="rect">
            <a:avLst/>
          </a:prstGeom>
          <a:noFill/>
        </p:spPr>
        <p:txBody>
          <a:bodyPr wrap="square" rtlCol="0">
            <a:spAutoFit/>
          </a:bodyPr>
          <a:lstStyle/>
          <a:p>
            <a:r>
              <a:rPr lang="en-AU" dirty="0"/>
              <a:t>Write a python program that creates a new html file with the basic html, head and body tags and a heading in the body saying “Hello World”.</a:t>
            </a:r>
          </a:p>
          <a:p>
            <a:endParaRPr lang="en-AU" dirty="0"/>
          </a:p>
          <a:p>
            <a:endParaRPr lang="en-AU"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3</a:t>
            </a:r>
          </a:p>
        </p:txBody>
      </p:sp>
    </p:spTree>
    <p:extLst>
      <p:ext uri="{BB962C8B-B14F-4D97-AF65-F5344CB8AC3E}">
        <p14:creationId xmlns:p14="http://schemas.microsoft.com/office/powerpoint/2010/main" val="107148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Computer Languages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
        <p:nvSpPr>
          <p:cNvPr id="9" name="TextBox 8">
            <a:extLst>
              <a:ext uri="{FF2B5EF4-FFF2-40B4-BE49-F238E27FC236}">
                <a16:creationId xmlns:a16="http://schemas.microsoft.com/office/drawing/2014/main" id="{269F77BC-4118-4653-A1E2-A591D088465C}"/>
              </a:ext>
            </a:extLst>
          </p:cNvPr>
          <p:cNvSpPr txBox="1"/>
          <p:nvPr/>
        </p:nvSpPr>
        <p:spPr>
          <a:xfrm>
            <a:off x="477838" y="1860550"/>
            <a:ext cx="7986712" cy="369332"/>
          </a:xfrm>
          <a:prstGeom prst="rect">
            <a:avLst/>
          </a:prstGeom>
          <a:noFill/>
        </p:spPr>
        <p:txBody>
          <a:bodyPr wrap="square" rtlCol="0">
            <a:spAutoFit/>
          </a:bodyPr>
          <a:lstStyle/>
          <a:p>
            <a:r>
              <a:rPr lang="en-AU" dirty="0"/>
              <a:t>Generations of computer languages have given us many different ways to program.</a:t>
            </a:r>
          </a:p>
        </p:txBody>
      </p:sp>
      <p:pic>
        <p:nvPicPr>
          <p:cNvPr id="12" name="Picture 2" descr="Image result for 1st">
            <a:extLst>
              <a:ext uri="{FF2B5EF4-FFF2-40B4-BE49-F238E27FC236}">
                <a16:creationId xmlns:a16="http://schemas.microsoft.com/office/drawing/2014/main" id="{81A1757D-9979-44B6-AE17-4C5EA898D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21" y="2771943"/>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2nd">
            <a:extLst>
              <a:ext uri="{FF2B5EF4-FFF2-40B4-BE49-F238E27FC236}">
                <a16:creationId xmlns:a16="http://schemas.microsoft.com/office/drawing/2014/main" id="{295E2B58-1D0B-412A-A3D6-65E73E2A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248" y="2771943"/>
            <a:ext cx="112924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3rd">
            <a:extLst>
              <a:ext uri="{FF2B5EF4-FFF2-40B4-BE49-F238E27FC236}">
                <a16:creationId xmlns:a16="http://schemas.microsoft.com/office/drawing/2014/main" id="{11119DD3-F4C7-48AF-8075-3263DE78C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065" y="2771942"/>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4th">
            <a:extLst>
              <a:ext uri="{FF2B5EF4-FFF2-40B4-BE49-F238E27FC236}">
                <a16:creationId xmlns:a16="http://schemas.microsoft.com/office/drawing/2014/main" id="{8FABE7D9-A4C3-493E-A200-72F7EE1BA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096" y="2771941"/>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Image result for 5th">
            <a:extLst>
              <a:ext uri="{FF2B5EF4-FFF2-40B4-BE49-F238E27FC236}">
                <a16:creationId xmlns:a16="http://schemas.microsoft.com/office/drawing/2014/main" id="{25EA5EBE-D0F4-4908-9342-97F31D345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4127" y="2771941"/>
            <a:ext cx="1114257" cy="111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14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14/10/19 – S2W11</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369332"/>
          </a:xfrm>
          <a:prstGeom prst="rect">
            <a:avLst/>
          </a:prstGeom>
          <a:noFill/>
        </p:spPr>
        <p:txBody>
          <a:bodyPr wrap="square" rtlCol="0">
            <a:spAutoFit/>
          </a:bodyPr>
          <a:lstStyle/>
          <a:p>
            <a:r>
              <a:rPr lang="en-AU" dirty="0"/>
              <a:t>Any questions?</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Project</a:t>
            </a:r>
          </a:p>
        </p:txBody>
      </p:sp>
    </p:spTree>
    <p:extLst>
      <p:ext uri="{BB962C8B-B14F-4D97-AF65-F5344CB8AC3E}">
        <p14:creationId xmlns:p14="http://schemas.microsoft.com/office/powerpoint/2010/main" val="28983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B60619-FCD9-4C22-A474-68FCB5006B0A}"/>
              </a:ext>
            </a:extLst>
          </p:cNvPr>
          <p:cNvSpPr txBox="1"/>
          <p:nvPr/>
        </p:nvSpPr>
        <p:spPr>
          <a:xfrm>
            <a:off x="539750" y="1719343"/>
            <a:ext cx="2927348" cy="3139321"/>
          </a:xfrm>
          <a:prstGeom prst="rect">
            <a:avLst/>
          </a:prstGeom>
          <a:noFill/>
        </p:spPr>
        <p:txBody>
          <a:bodyPr wrap="square" rtlCol="0">
            <a:spAutoFit/>
          </a:bodyPr>
          <a:lstStyle/>
          <a:p>
            <a:pPr marL="285750" indent="-285750">
              <a:buFont typeface="Arial" panose="020B0604020202020204" pitchFamily="34" charset="0"/>
              <a:buChar char="•"/>
            </a:pPr>
            <a:r>
              <a:rPr lang="en-AU" dirty="0"/>
              <a:t>Scope is set by spacing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Variables are typed</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Only one type of decision statement</a:t>
            </a:r>
          </a:p>
          <a:p>
            <a:endParaRPr lang="en-AU" b="1" dirty="0"/>
          </a:p>
        </p:txBody>
      </p:sp>
      <p:sp>
        <p:nvSpPr>
          <p:cNvPr id="13" name="TextBox 12">
            <a:extLst>
              <a:ext uri="{FF2B5EF4-FFF2-40B4-BE49-F238E27FC236}">
                <a16:creationId xmlns:a16="http://schemas.microsoft.com/office/drawing/2014/main" id="{3D0AEB65-9D95-4012-809E-723F6AC75640}"/>
              </a:ext>
            </a:extLst>
          </p:cNvPr>
          <p:cNvSpPr txBox="1"/>
          <p:nvPr/>
        </p:nvSpPr>
        <p:spPr>
          <a:xfrm>
            <a:off x="4908549" y="1648420"/>
            <a:ext cx="3479799" cy="3139321"/>
          </a:xfrm>
          <a:prstGeom prst="rect">
            <a:avLst/>
          </a:prstGeom>
          <a:noFill/>
        </p:spPr>
        <p:txBody>
          <a:bodyPr wrap="square" rtlCol="0">
            <a:spAutoFit/>
          </a:bodyPr>
          <a:lstStyle/>
          <a:p>
            <a:r>
              <a:rPr lang="en-AU" dirty="0"/>
              <a:t>def </a:t>
            </a:r>
            <a:r>
              <a:rPr lang="en-AU" dirty="0" err="1"/>
              <a:t>aFunction</a:t>
            </a:r>
            <a:r>
              <a:rPr lang="en-AU" dirty="0"/>
              <a:t>():</a:t>
            </a:r>
          </a:p>
          <a:p>
            <a:r>
              <a:rPr lang="en-AU" dirty="0"/>
              <a:t>	#part of the function</a:t>
            </a:r>
          </a:p>
          <a:p>
            <a:r>
              <a:rPr lang="en-AU" dirty="0"/>
              <a:t>#not part of the function</a:t>
            </a:r>
          </a:p>
          <a:p>
            <a:endParaRPr lang="en-AU" dirty="0"/>
          </a:p>
          <a:p>
            <a:endParaRPr lang="en-AU" dirty="0"/>
          </a:p>
          <a:p>
            <a:r>
              <a:rPr lang="en-AU" dirty="0"/>
              <a:t>if this == that:</a:t>
            </a:r>
          </a:p>
          <a:p>
            <a:r>
              <a:rPr lang="en-AU" dirty="0"/>
              <a:t>	# do something</a:t>
            </a:r>
          </a:p>
          <a:p>
            <a:r>
              <a:rPr lang="en-AU" dirty="0" err="1"/>
              <a:t>elif</a:t>
            </a:r>
            <a:r>
              <a:rPr lang="en-AU" dirty="0"/>
              <a:t> this &lt;= that:</a:t>
            </a:r>
          </a:p>
          <a:p>
            <a:r>
              <a:rPr lang="en-AU" dirty="0"/>
              <a:t>	# do other thing</a:t>
            </a:r>
          </a:p>
          <a:p>
            <a:r>
              <a:rPr lang="en-AU" dirty="0"/>
              <a:t>else:</a:t>
            </a:r>
          </a:p>
          <a:p>
            <a:r>
              <a:rPr lang="en-AU" dirty="0"/>
              <a:t>	# do another thing</a:t>
            </a:r>
          </a:p>
        </p:txBody>
      </p:sp>
    </p:spTree>
    <p:extLst>
      <p:ext uri="{BB962C8B-B14F-4D97-AF65-F5344CB8AC3E}">
        <p14:creationId xmlns:p14="http://schemas.microsoft.com/office/powerpoint/2010/main" val="37961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are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14/10/19 – S2W11</a:t>
            </a:r>
          </a:p>
        </p:txBody>
      </p:sp>
    </p:spTree>
    <p:extLst>
      <p:ext uri="{BB962C8B-B14F-4D97-AF65-F5344CB8AC3E}">
        <p14:creationId xmlns:p14="http://schemas.microsoft.com/office/powerpoint/2010/main" val="80586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4" name="Text Placeholder 3"/>
          <p:cNvSpPr>
            <a:spLocks noGrp="1"/>
          </p:cNvSpPr>
          <p:nvPr>
            <p:ph type="body" sz="quarter" idx="22"/>
          </p:nvPr>
        </p:nvSpPr>
        <p:spPr/>
        <p:txBody>
          <a:bodyPr/>
          <a:lstStyle/>
          <a:p>
            <a:r>
              <a:rPr lang="en-US" dirty="0">
                <a:solidFill>
                  <a:schemeClr val="bg1">
                    <a:lumMod val="75000"/>
                  </a:schemeClr>
                </a:solidFill>
              </a:rPr>
              <a:t>Quiz</a:t>
            </a:r>
          </a:p>
        </p:txBody>
      </p:sp>
      <p:sp>
        <p:nvSpPr>
          <p:cNvPr id="5" name="Text Placeholder 4"/>
          <p:cNvSpPr>
            <a:spLocks noGrp="1"/>
          </p:cNvSpPr>
          <p:nvPr>
            <p:ph type="body" sz="quarter" idx="23"/>
          </p:nvPr>
        </p:nvSpPr>
        <p:spPr/>
        <p:txBody>
          <a:bodyPr/>
          <a:lstStyle/>
          <a:p>
            <a:r>
              <a:rPr lang="en-US" dirty="0">
                <a:solidFill>
                  <a:schemeClr val="bg1">
                    <a:lumMod val="75000"/>
                  </a:schemeClr>
                </a:solidFill>
              </a:rPr>
              <a:t>20% Week 4</a:t>
            </a:r>
          </a:p>
          <a:p>
            <a:r>
              <a:rPr lang="en-US" dirty="0">
                <a:solidFill>
                  <a:schemeClr val="bg1">
                    <a:lumMod val="75000"/>
                  </a:schemeClr>
                </a:solidFill>
              </a:rPr>
              <a:t>Mostly module 1, with maybe a variable question or five</a:t>
            </a:r>
          </a:p>
        </p:txBody>
      </p:sp>
      <p:sp>
        <p:nvSpPr>
          <p:cNvPr id="7" name="Text Placeholder 6"/>
          <p:cNvSpPr>
            <a:spLocks noGrp="1"/>
          </p:cNvSpPr>
          <p:nvPr>
            <p:ph type="body" sz="quarter" idx="27"/>
          </p:nvPr>
        </p:nvSpPr>
        <p:spPr/>
        <p:txBody>
          <a:bodyPr/>
          <a:lstStyle/>
          <a:p>
            <a:r>
              <a:rPr lang="en-US" dirty="0">
                <a:solidFill>
                  <a:schemeClr val="bg1">
                    <a:lumMod val="75000"/>
                  </a:schemeClr>
                </a:solidFill>
              </a:rPr>
              <a:t>Project 1</a:t>
            </a:r>
          </a:p>
        </p:txBody>
      </p:sp>
      <p:sp>
        <p:nvSpPr>
          <p:cNvPr id="8" name="Text Placeholder 7"/>
          <p:cNvSpPr>
            <a:spLocks noGrp="1"/>
          </p:cNvSpPr>
          <p:nvPr>
            <p:ph type="body" sz="quarter" idx="28"/>
          </p:nvPr>
        </p:nvSpPr>
        <p:spPr/>
        <p:txBody>
          <a:bodyPr/>
          <a:lstStyle/>
          <a:p>
            <a:r>
              <a:rPr lang="en-US" dirty="0">
                <a:solidFill>
                  <a:schemeClr val="bg1">
                    <a:lumMod val="75000"/>
                  </a:schemeClr>
                </a:solidFill>
              </a:rPr>
              <a:t>30% Week 7</a:t>
            </a:r>
          </a:p>
          <a:p>
            <a:r>
              <a:rPr lang="en-US" dirty="0">
                <a:solidFill>
                  <a:schemeClr val="bg1">
                    <a:lumMod val="75000"/>
                  </a:schemeClr>
                </a:solidFill>
              </a:rPr>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1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4" name="Text Placeholder 3"/>
          <p:cNvSpPr>
            <a:spLocks noGrp="1"/>
          </p:cNvSpPr>
          <p:nvPr>
            <p:ph type="body" sz="quarter" idx="18"/>
          </p:nvPr>
        </p:nvSpPr>
        <p:spPr>
          <a:xfrm>
            <a:off x="477839" y="1706931"/>
            <a:ext cx="3490911" cy="2376119"/>
          </a:xfrm>
        </p:spPr>
        <p:txBody>
          <a:bodyPr>
            <a:normAutofit/>
          </a:bodyPr>
          <a:lstStyle/>
          <a:p>
            <a:endParaRPr lang="en-AU" dirty="0"/>
          </a:p>
          <a:p>
            <a:r>
              <a:rPr lang="en-AU" dirty="0"/>
              <a:t>Your prototype will read a provided file that contains a list of book </a:t>
            </a:r>
            <a:r>
              <a:rPr lang="en-AU" dirty="0" err="1"/>
              <a:t>isbn</a:t>
            </a:r>
            <a:r>
              <a:rPr lang="en-AU" dirty="0"/>
              <a:t> numbers. Using python, it will then generate a html page(s) that displays information about the books in a format of your choosing.</a:t>
            </a:r>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Project 2 (assignment 3)</a:t>
            </a:r>
          </a:p>
        </p:txBody>
      </p:sp>
      <p:sp>
        <p:nvSpPr>
          <p:cNvPr id="5" name="Rectangle 4">
            <a:extLst>
              <a:ext uri="{FF2B5EF4-FFF2-40B4-BE49-F238E27FC236}">
                <a16:creationId xmlns:a16="http://schemas.microsoft.com/office/drawing/2014/main" id="{73C590B2-D6D8-4072-944C-2549C27E8A73}"/>
              </a:ext>
            </a:extLst>
          </p:cNvPr>
          <p:cNvSpPr/>
          <p:nvPr/>
        </p:nvSpPr>
        <p:spPr>
          <a:xfrm>
            <a:off x="4354511" y="1833931"/>
            <a:ext cx="4572000" cy="2554545"/>
          </a:xfrm>
          <a:prstGeom prst="rect">
            <a:avLst/>
          </a:prstGeom>
        </p:spPr>
        <p:txBody>
          <a:bodyPr>
            <a:spAutoFit/>
          </a:bodyPr>
          <a:lstStyle/>
          <a:p>
            <a:r>
              <a:rPr lang="en-AU" sz="1600" dirty="0">
                <a:solidFill>
                  <a:schemeClr val="accent2"/>
                </a:solidFill>
              </a:rPr>
              <a:t>Project will include the following:</a:t>
            </a:r>
          </a:p>
          <a:p>
            <a:pPr>
              <a:buFont typeface="Arial" panose="020B0604020202020204" pitchFamily="34" charset="0"/>
              <a:buChar char="•"/>
            </a:pPr>
            <a:r>
              <a:rPr lang="en-AU" sz="1600" dirty="0">
                <a:solidFill>
                  <a:schemeClr val="accent2"/>
                </a:solidFill>
              </a:rPr>
              <a:t>Flow chart(s) detailing what your program will do.</a:t>
            </a:r>
          </a:p>
          <a:p>
            <a:pPr>
              <a:buFont typeface="Arial" panose="020B0604020202020204" pitchFamily="34" charset="0"/>
              <a:buChar char="•"/>
            </a:pPr>
            <a:r>
              <a:rPr lang="en-AU" sz="1600" dirty="0">
                <a:solidFill>
                  <a:schemeClr val="accent2"/>
                </a:solidFill>
              </a:rPr>
              <a:t>Set of pseudo-code detailing what how your program will operate.</a:t>
            </a:r>
          </a:p>
          <a:p>
            <a:pPr>
              <a:buFont typeface="Arial" panose="020B0604020202020204" pitchFamily="34" charset="0"/>
              <a:buChar char="•"/>
            </a:pPr>
            <a:r>
              <a:rPr lang="en-AU" sz="1600" dirty="0">
                <a:solidFill>
                  <a:schemeClr val="accent2"/>
                </a:solidFill>
              </a:rPr>
              <a:t>Python code that will read a file in the correct format, and output the appropriate html/</a:t>
            </a:r>
            <a:r>
              <a:rPr lang="en-AU" sz="1600" dirty="0" err="1">
                <a:solidFill>
                  <a:schemeClr val="accent2"/>
                </a:solidFill>
              </a:rPr>
              <a:t>css</a:t>
            </a:r>
            <a:r>
              <a:rPr lang="en-AU" sz="1600" dirty="0">
                <a:solidFill>
                  <a:schemeClr val="accent2"/>
                </a:solidFill>
              </a:rPr>
              <a:t> code that shows information on the books in the file.</a:t>
            </a:r>
          </a:p>
          <a:p>
            <a:pPr>
              <a:buFont typeface="Arial" panose="020B0604020202020204" pitchFamily="34" charset="0"/>
              <a:buChar char="•"/>
            </a:pPr>
            <a:endParaRPr lang="en-AU" sz="1600" dirty="0">
              <a:solidFill>
                <a:schemeClr val="accent2"/>
              </a:solidFill>
            </a:endParaRPr>
          </a:p>
          <a:p>
            <a:r>
              <a:rPr lang="en-AU" sz="1600" dirty="0">
                <a:solidFill>
                  <a:schemeClr val="accent2"/>
                </a:solidFill>
              </a:rPr>
              <a:t>To be submitted on GitHub, in the ./Project2/[your student number] directory structure</a:t>
            </a:r>
          </a:p>
        </p:txBody>
      </p:sp>
    </p:spTree>
    <p:extLst>
      <p:ext uri="{BB962C8B-B14F-4D97-AF65-F5344CB8AC3E}">
        <p14:creationId xmlns:p14="http://schemas.microsoft.com/office/powerpoint/2010/main" val="279316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a:p>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Software Development Lifecycle</a:t>
            </a:r>
          </a:p>
        </p:txBody>
      </p:sp>
      <p:sp>
        <p:nvSpPr>
          <p:cNvPr id="11" name="TextBox 10">
            <a:extLst>
              <a:ext uri="{FF2B5EF4-FFF2-40B4-BE49-F238E27FC236}">
                <a16:creationId xmlns:a16="http://schemas.microsoft.com/office/drawing/2014/main" id="{A664DCA5-E4BD-4F65-A967-F8A814B24D9D}"/>
              </a:ext>
            </a:extLst>
          </p:cNvPr>
          <p:cNvSpPr txBox="1"/>
          <p:nvPr/>
        </p:nvSpPr>
        <p:spPr>
          <a:xfrm>
            <a:off x="477838" y="1678294"/>
            <a:ext cx="7986712" cy="369332"/>
          </a:xfrm>
          <a:prstGeom prst="rect">
            <a:avLst/>
          </a:prstGeom>
          <a:noFill/>
        </p:spPr>
        <p:txBody>
          <a:bodyPr wrap="square" rtlCol="0">
            <a:spAutoFit/>
          </a:bodyPr>
          <a:lstStyle/>
          <a:p>
            <a:r>
              <a:rPr lang="en-AU" dirty="0"/>
              <a:t>When developing software, generally everyone follows the same process</a:t>
            </a:r>
          </a:p>
        </p:txBody>
      </p:sp>
      <p:pic>
        <p:nvPicPr>
          <p:cNvPr id="7" name="Picture 6" descr="Image result for sdlc">
            <a:extLst>
              <a:ext uri="{FF2B5EF4-FFF2-40B4-BE49-F238E27FC236}">
                <a16:creationId xmlns:a16="http://schemas.microsoft.com/office/drawing/2014/main" id="{F7BD7BCD-5973-4B19-84A2-AA8D36B3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231" y="2218080"/>
            <a:ext cx="4956175" cy="25900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DF7C738-026F-4CC4-B37D-B31FC83CE533}"/>
              </a:ext>
            </a:extLst>
          </p:cNvPr>
          <p:cNvSpPr txBox="1"/>
          <p:nvPr/>
        </p:nvSpPr>
        <p:spPr>
          <a:xfrm>
            <a:off x="6248400" y="2218080"/>
            <a:ext cx="2609850" cy="2308324"/>
          </a:xfrm>
          <a:prstGeom prst="rect">
            <a:avLst/>
          </a:prstGeom>
          <a:noFill/>
        </p:spPr>
        <p:txBody>
          <a:bodyPr wrap="square" rtlCol="0">
            <a:spAutoFit/>
          </a:bodyPr>
          <a:lstStyle/>
          <a:p>
            <a:r>
              <a:rPr lang="en-AU" dirty="0">
                <a:solidFill>
                  <a:schemeClr val="bg1">
                    <a:lumMod val="50000"/>
                  </a:schemeClr>
                </a:solidFill>
              </a:rPr>
              <a:t>*There are though many arguments of when you start each piece and if you need to wait for the piece before to be complete or if you are allowed to do the same piece again</a:t>
            </a:r>
          </a:p>
        </p:txBody>
      </p:sp>
    </p:spTree>
    <p:extLst>
      <p:ext uri="{BB962C8B-B14F-4D97-AF65-F5344CB8AC3E}">
        <p14:creationId xmlns:p14="http://schemas.microsoft.com/office/powerpoint/2010/main" val="388512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14/10/19 – S2W11</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Requirements Analysis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4211637" cy="2308324"/>
          </a:xfrm>
          <a:prstGeom prst="rect">
            <a:avLst/>
          </a:prstGeom>
          <a:noFill/>
        </p:spPr>
        <p:txBody>
          <a:bodyPr wrap="square" rtlCol="0">
            <a:spAutoFit/>
          </a:bodyPr>
          <a:lstStyle/>
          <a:p>
            <a:r>
              <a:rPr lang="en-AU" dirty="0"/>
              <a:t>This is the most important part of any computer program. If this is done badly, it is guaranteed that your program will not be successful.</a:t>
            </a:r>
          </a:p>
          <a:p>
            <a:endParaRPr lang="en-AU" dirty="0"/>
          </a:p>
          <a:p>
            <a:r>
              <a:rPr lang="en-AU" dirty="0"/>
              <a:t>Understanding what is needed by the actors in the process being programmed is key to programming.</a:t>
            </a:r>
          </a:p>
        </p:txBody>
      </p:sp>
      <p:pic>
        <p:nvPicPr>
          <p:cNvPr id="4" name="Picture 2" descr="Image result for requirements">
            <a:extLst>
              <a:ext uri="{FF2B5EF4-FFF2-40B4-BE49-F238E27FC236}">
                <a16:creationId xmlns:a16="http://schemas.microsoft.com/office/drawing/2014/main" id="{4190618C-D459-41B3-ABAC-DF26EE4C5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1104900"/>
            <a:ext cx="31242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quirements analysis">
            <a:extLst>
              <a:ext uri="{FF2B5EF4-FFF2-40B4-BE49-F238E27FC236}">
                <a16:creationId xmlns:a16="http://schemas.microsoft.com/office/drawing/2014/main" id="{27915397-9311-4040-AD1F-E2B96724C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781" y="3026962"/>
            <a:ext cx="272415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7D5DE2-0E79-4037-A77D-8F5547463812}"/>
              </a:ext>
            </a:extLst>
          </p:cNvPr>
          <p:cNvSpPr/>
          <p:nvPr/>
        </p:nvSpPr>
        <p:spPr>
          <a:xfrm>
            <a:off x="5901254" y="4786789"/>
            <a:ext cx="3134961" cy="307777"/>
          </a:xfrm>
          <a:prstGeom prst="rect">
            <a:avLst/>
          </a:prstGeom>
        </p:spPr>
        <p:txBody>
          <a:bodyPr wrap="none">
            <a:spAutoFit/>
          </a:bodyPr>
          <a:lstStyle/>
          <a:p>
            <a:r>
              <a:rPr lang="en-AU" sz="1400" dirty="0">
                <a:solidFill>
                  <a:srgbClr val="2E2E2E"/>
                </a:solidFill>
                <a:latin typeface="NexusSans"/>
              </a:rPr>
              <a:t>N. </a:t>
            </a:r>
            <a:r>
              <a:rPr lang="en-AU" sz="1400" dirty="0" err="1">
                <a:solidFill>
                  <a:srgbClr val="2E2E2E"/>
                </a:solidFill>
                <a:latin typeface="NexusSans"/>
              </a:rPr>
              <a:t>Mansurov</a:t>
            </a:r>
            <a:r>
              <a:rPr lang="en-AU" sz="1400" dirty="0">
                <a:solidFill>
                  <a:srgbClr val="2E2E2E"/>
                </a:solidFill>
                <a:latin typeface="NexusSans"/>
              </a:rPr>
              <a:t>, D. Zhukov, in </a:t>
            </a:r>
            <a:r>
              <a:rPr lang="en-AU" sz="1400" dirty="0">
                <a:solidFill>
                  <a:srgbClr val="0C7DBB"/>
                </a:solidFill>
                <a:latin typeface="NexusSans"/>
                <a:hlinkClick r:id="rId4"/>
              </a:rPr>
              <a:t>SDL '99</a:t>
            </a:r>
            <a:r>
              <a:rPr lang="en-AU" sz="1400" dirty="0">
                <a:solidFill>
                  <a:srgbClr val="2E2E2E"/>
                </a:solidFill>
                <a:latin typeface="NexusSans"/>
              </a:rPr>
              <a:t>, 1999</a:t>
            </a:r>
            <a:endParaRPr lang="en-AU" sz="1400" dirty="0"/>
          </a:p>
        </p:txBody>
      </p:sp>
    </p:spTree>
    <p:extLst>
      <p:ext uri="{BB962C8B-B14F-4D97-AF65-F5344CB8AC3E}">
        <p14:creationId xmlns:p14="http://schemas.microsoft.com/office/powerpoint/2010/main" val="3512165886"/>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5682</TotalTime>
  <Words>1421</Words>
  <Application>Microsoft Office PowerPoint</Application>
  <PresentationFormat>On-screen Show (16:9)</PresentationFormat>
  <Paragraphs>284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Georgia</vt:lpstr>
      <vt:lpstr>NexusSans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 Thompson</cp:lastModifiedBy>
  <cp:revision>128</cp:revision>
  <dcterms:created xsi:type="dcterms:W3CDTF">2019-07-29T23:12:27Z</dcterms:created>
  <dcterms:modified xsi:type="dcterms:W3CDTF">2019-10-12T21:40:44Z</dcterms:modified>
</cp:coreProperties>
</file>