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3" r:id="rId2"/>
    <p:sldId id="308" r:id="rId3"/>
    <p:sldId id="377" r:id="rId4"/>
    <p:sldId id="355" r:id="rId5"/>
    <p:sldId id="418" r:id="rId6"/>
    <p:sldId id="412" r:id="rId7"/>
    <p:sldId id="419" r:id="rId8"/>
    <p:sldId id="272" r:id="rId9"/>
    <p:sldId id="312" r:id="rId10"/>
    <p:sldId id="401" r:id="rId11"/>
    <p:sldId id="378" r:id="rId12"/>
    <p:sldId id="422" r:id="rId13"/>
    <p:sldId id="420" r:id="rId14"/>
    <p:sldId id="421" r:id="rId15"/>
    <p:sldId id="423" r:id="rId16"/>
    <p:sldId id="424" r:id="rId17"/>
    <p:sldId id="426" r:id="rId18"/>
    <p:sldId id="403" r:id="rId19"/>
    <p:sldId id="408" r:id="rId20"/>
    <p:sldId id="402"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3">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3F7"/>
    <a:srgbClr val="F1F1F1"/>
    <a:srgbClr val="00A9CE"/>
    <a:srgbClr val="E4F5F8"/>
    <a:srgbClr val="92D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81"/>
  </p:normalViewPr>
  <p:slideViewPr>
    <p:cSldViewPr snapToGrid="0">
      <p:cViewPr varScale="1">
        <p:scale>
          <a:sx n="150" d="100"/>
          <a:sy n="150" d="100"/>
        </p:scale>
        <p:origin x="456" y="126"/>
      </p:cViewPr>
      <p:guideLst>
        <p:guide orient="horz" pos="3153"/>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07C0-EB1F-E74E-AF70-074EAAA88DD5}"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C43-A11F-A24A-82EA-F0B3E89A1A8F}" type="slidenum">
              <a:rPr lang="en-US" smtClean="0"/>
              <a:t>‹#›</a:t>
            </a:fld>
            <a:endParaRPr lang="en-US"/>
          </a:p>
        </p:txBody>
      </p:sp>
    </p:spTree>
    <p:extLst>
      <p:ext uri="{BB962C8B-B14F-4D97-AF65-F5344CB8AC3E}">
        <p14:creationId xmlns:p14="http://schemas.microsoft.com/office/powerpoint/2010/main" val="9932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2 | ArtsDesign">
    <p:spTree>
      <p:nvGrpSpPr>
        <p:cNvPr id="1" name=""/>
        <p:cNvGrpSpPr/>
        <p:nvPr/>
      </p:nvGrpSpPr>
      <p:grpSpPr>
        <a:xfrm>
          <a:off x="0" y="0"/>
          <a:ext cx="0" cy="0"/>
          <a:chOff x="0" y="0"/>
          <a:chExt cx="0" cy="0"/>
        </a:xfrm>
      </p:grpSpPr>
      <p:sp>
        <p:nvSpPr>
          <p:cNvPr id="25" name="Rectangle 24"/>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userDrawn="1">
            <p:ph type="subTitle" idx="1" hasCustomPrompt="1"/>
          </p:nvPr>
        </p:nvSpPr>
        <p:spPr>
          <a:xfrm>
            <a:off x="467544" y="2494253"/>
            <a:ext cx="8102828"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12" name="Straight Connector 11"/>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userDrawn="1">
            <p:ph type="body" sz="quarter" idx="12" hasCustomPrompt="1"/>
          </p:nvPr>
        </p:nvSpPr>
        <p:spPr>
          <a:xfrm>
            <a:off x="466726" y="3066002"/>
            <a:ext cx="8103644"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6" name="Text Placeholder 5"/>
          <p:cNvSpPr>
            <a:spLocks noGrp="1"/>
          </p:cNvSpPr>
          <p:nvPr userDrawn="1">
            <p:ph type="body" sz="quarter" idx="13" hasCustomPrompt="1"/>
          </p:nvPr>
        </p:nvSpPr>
        <p:spPr>
          <a:xfrm>
            <a:off x="470016" y="3695303"/>
            <a:ext cx="8100356"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27" name="Picture 2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13" name="Text Placeholder 4">
            <a:extLst>
              <a:ext uri="{FF2B5EF4-FFF2-40B4-BE49-F238E27FC236}">
                <a16:creationId xmlns:a16="http://schemas.microsoft.com/office/drawing/2014/main" id="{4DCCA3B0-C61A-D940-A0F7-D3630FB6B071}"/>
              </a:ext>
            </a:extLst>
          </p:cNvPr>
          <p:cNvSpPr>
            <a:spLocks noGrp="1"/>
          </p:cNvSpPr>
          <p:nvPr>
            <p:ph type="body" sz="quarter" idx="14" hasCustomPrompt="1"/>
          </p:nvPr>
        </p:nvSpPr>
        <p:spPr>
          <a:xfrm>
            <a:off x="468505" y="502030"/>
            <a:ext cx="4051738"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5" name="Text Placeholder 4">
            <a:extLst>
              <a:ext uri="{FF2B5EF4-FFF2-40B4-BE49-F238E27FC236}">
                <a16:creationId xmlns:a16="http://schemas.microsoft.com/office/drawing/2014/main" id="{050DB3D2-A019-A946-96B3-BBFAA0ED0032}"/>
              </a:ext>
            </a:extLst>
          </p:cNvPr>
          <p:cNvSpPr>
            <a:spLocks noGrp="1"/>
          </p:cNvSpPr>
          <p:nvPr>
            <p:ph type="body" sz="quarter" idx="15" hasCustomPrompt="1"/>
          </p:nvPr>
        </p:nvSpPr>
        <p:spPr>
          <a:xfrm>
            <a:off x="466726" y="891536"/>
            <a:ext cx="4052965"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0253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ey 7">
    <p:bg>
      <p:bgPr>
        <a:solidFill>
          <a:srgbClr val="F1F1F1"/>
        </a:solidFill>
        <a:effectLst/>
      </p:bgPr>
    </p:bg>
    <p:spTree>
      <p:nvGrpSpPr>
        <p:cNvPr id="1" name=""/>
        <p:cNvGrpSpPr/>
        <p:nvPr/>
      </p:nvGrpSpPr>
      <p:grpSpPr>
        <a:xfrm>
          <a:off x="0" y="0"/>
          <a:ext cx="0" cy="0"/>
          <a:chOff x="0" y="0"/>
          <a:chExt cx="0" cy="0"/>
        </a:xfrm>
      </p:grpSpPr>
      <p:sp>
        <p:nvSpPr>
          <p:cNvPr id="1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1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3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31" name="Straight Connector 3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07249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y 8">
    <p:bg>
      <p:bgPr>
        <a:solidFill>
          <a:srgbClr val="F1F1F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26"/>
          </p:nvPr>
        </p:nvSpPr>
        <p:spPr>
          <a:xfrm>
            <a:off x="571499" y="1402597"/>
            <a:ext cx="7998873" cy="3294094"/>
          </a:xfr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3"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4"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6" name="Straight Connector 1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2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9">
    <p:bg>
      <p:bgPr>
        <a:solidFill>
          <a:srgbClr val="F1F1F1"/>
        </a:solidFill>
        <a:effectLst/>
      </p:bgPr>
    </p:bg>
    <p:spTree>
      <p:nvGrpSpPr>
        <p:cNvPr id="1" name=""/>
        <p:cNvGrpSpPr/>
        <p:nvPr/>
      </p:nvGrpSpPr>
      <p:grpSpPr>
        <a:xfrm>
          <a:off x="0" y="0"/>
          <a:ext cx="0" cy="0"/>
          <a:chOff x="0" y="0"/>
          <a:chExt cx="0" cy="0"/>
        </a:xfrm>
      </p:grpSpPr>
      <p:sp>
        <p:nvSpPr>
          <p:cNvPr id="12"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00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10">
    <p:bg>
      <p:bgPr>
        <a:solidFill>
          <a:srgbClr val="F1F1F1"/>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1">
    <p:bg>
      <p:bgPr>
        <a:solidFill>
          <a:srgbClr val="DEF3F7"/>
        </a:solidFill>
        <a:effectLst/>
      </p:bgPr>
    </p:bg>
    <p:spTree>
      <p:nvGrpSpPr>
        <p:cNvPr id="1" name=""/>
        <p:cNvGrpSpPr/>
        <p:nvPr/>
      </p:nvGrpSpPr>
      <p:grpSpPr>
        <a:xfrm>
          <a:off x="0" y="0"/>
          <a:ext cx="0" cy="0"/>
          <a:chOff x="0" y="0"/>
          <a:chExt cx="0" cy="0"/>
        </a:xfrm>
      </p:grpSpPr>
      <p:sp>
        <p:nvSpPr>
          <p:cNvPr id="18"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9"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20"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2"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30" name="Straight Connector 2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97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2">
    <p:bg>
      <p:bgPr>
        <a:solidFill>
          <a:srgbClr val="DEF3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29965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3">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4">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085998" y="1552575"/>
            <a:ext cx="4254764"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2" name="Text Placeholder 12"/>
          <p:cNvSpPr>
            <a:spLocks noGrp="1"/>
          </p:cNvSpPr>
          <p:nvPr>
            <p:ph type="body" sz="quarter" idx="22" hasCustomPrompt="1"/>
          </p:nvPr>
        </p:nvSpPr>
        <p:spPr>
          <a:xfrm>
            <a:off x="4085998" y="2071963"/>
            <a:ext cx="4248835"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085998" y="236951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2" name="Text Placeholder 12"/>
          <p:cNvSpPr>
            <a:spLocks noGrp="1"/>
          </p:cNvSpPr>
          <p:nvPr>
            <p:ph type="body" sz="quarter" idx="24" hasCustomPrompt="1"/>
          </p:nvPr>
        </p:nvSpPr>
        <p:spPr>
          <a:xfrm>
            <a:off x="4085998" y="3368409"/>
            <a:ext cx="4248835" cy="233963"/>
          </a:xfrm>
        </p:spPr>
        <p:txBody>
          <a:bodyPr numCol="1">
            <a:noAutofit/>
          </a:bodyPr>
          <a:lstStyle>
            <a:lvl1pPr marL="0" indent="0">
              <a:lnSpc>
                <a:spcPct val="70000"/>
              </a:lnSpc>
              <a:buNone/>
              <a:defRPr sz="1300" b="1" cap="none" baseline="0">
                <a:solidFill>
                  <a:schemeClr val="accent1"/>
                </a:solidFill>
                <a:latin typeface="+mj-lt"/>
              </a:defRPr>
            </a:lvl1pPr>
            <a:lvl5pPr>
              <a:defRPr/>
            </a:lvl5pPr>
          </a:lstStyle>
          <a:p>
            <a:pPr lvl="0"/>
            <a:r>
              <a:rPr lang="en-US" dirty="0"/>
              <a:t>Heading 3</a:t>
            </a:r>
          </a:p>
        </p:txBody>
      </p:sp>
      <p:sp>
        <p:nvSpPr>
          <p:cNvPr id="23" name="Text Placeholder 20"/>
          <p:cNvSpPr>
            <a:spLocks noGrp="1"/>
          </p:cNvSpPr>
          <p:nvPr>
            <p:ph type="body" sz="quarter" idx="25" hasCustomPrompt="1"/>
          </p:nvPr>
        </p:nvSpPr>
        <p:spPr>
          <a:xfrm>
            <a:off x="4085998" y="364586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571500" y="1547813"/>
            <a:ext cx="3003550" cy="3003550"/>
          </a:xfrm>
        </p:spPr>
        <p:txBody>
          <a:bodyPr/>
          <a:lstStyle/>
          <a:p>
            <a:r>
              <a:rPr lang="en-US"/>
              <a:t>Click icon to add picture</a:t>
            </a:r>
            <a:endParaRPr lang="en-AU"/>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1" name="Straight Connector 2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7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5">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18701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6">
    <p:bg>
      <p:bgPr>
        <a:solidFill>
          <a:srgbClr val="DEF3F7"/>
        </a:solidFill>
        <a:effectLst/>
      </p:bgPr>
    </p:bg>
    <p:spTree>
      <p:nvGrpSpPr>
        <p:cNvPr id="1" name=""/>
        <p:cNvGrpSpPr/>
        <p:nvPr/>
      </p:nvGrpSpPr>
      <p:grpSpPr>
        <a:xfrm>
          <a:off x="0" y="0"/>
          <a:ext cx="0" cy="0"/>
          <a:chOff x="0" y="0"/>
          <a:chExt cx="0" cy="0"/>
        </a:xfrm>
      </p:grpSpPr>
      <p:sp>
        <p:nvSpPr>
          <p:cNvPr id="12" name="Text Placeholder 12"/>
          <p:cNvSpPr>
            <a:spLocks noGrp="1"/>
          </p:cNvSpPr>
          <p:nvPr>
            <p:ph type="body" sz="quarter" idx="22" hasCustomPrompt="1"/>
          </p:nvPr>
        </p:nvSpPr>
        <p:spPr>
          <a:xfrm>
            <a:off x="573686"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573341"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1128269" y="1399854"/>
            <a:ext cx="1440000" cy="1440000"/>
          </a:xfrm>
          <a:prstGeom prst="ellipse">
            <a:avLst/>
          </a:prstGeom>
        </p:spPr>
        <p:txBody>
          <a:bodyPr/>
          <a:lstStyle/>
          <a:p>
            <a:r>
              <a:rPr lang="en-US"/>
              <a:t>Click icon to add picture</a:t>
            </a:r>
            <a:endParaRPr lang="en-AU"/>
          </a:p>
        </p:txBody>
      </p:sp>
      <p:sp>
        <p:nvSpPr>
          <p:cNvPr id="16" name="Text Placeholder 12"/>
          <p:cNvSpPr>
            <a:spLocks noGrp="1"/>
          </p:cNvSpPr>
          <p:nvPr>
            <p:ph type="body" sz="quarter" idx="27" hasCustomPrompt="1"/>
          </p:nvPr>
        </p:nvSpPr>
        <p:spPr>
          <a:xfrm>
            <a:off x="3294512"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7" name="Text Placeholder 20"/>
          <p:cNvSpPr>
            <a:spLocks noGrp="1"/>
          </p:cNvSpPr>
          <p:nvPr>
            <p:ph type="body" sz="quarter" idx="28" hasCustomPrompt="1"/>
          </p:nvPr>
        </p:nvSpPr>
        <p:spPr>
          <a:xfrm>
            <a:off x="3294167"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18" name="Text Placeholder 12"/>
          <p:cNvSpPr>
            <a:spLocks noGrp="1"/>
          </p:cNvSpPr>
          <p:nvPr>
            <p:ph type="body" sz="quarter" idx="29" hasCustomPrompt="1"/>
          </p:nvPr>
        </p:nvSpPr>
        <p:spPr>
          <a:xfrm>
            <a:off x="6019020"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9" name="Text Placeholder 20"/>
          <p:cNvSpPr>
            <a:spLocks noGrp="1"/>
          </p:cNvSpPr>
          <p:nvPr>
            <p:ph type="body" sz="quarter" idx="30" hasCustomPrompt="1"/>
          </p:nvPr>
        </p:nvSpPr>
        <p:spPr>
          <a:xfrm>
            <a:off x="6018675"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0" name="Picture Placeholder 3"/>
          <p:cNvSpPr>
            <a:spLocks noGrp="1"/>
          </p:cNvSpPr>
          <p:nvPr>
            <p:ph type="pic" sz="quarter" idx="31"/>
          </p:nvPr>
        </p:nvSpPr>
        <p:spPr>
          <a:xfrm>
            <a:off x="3849095" y="1399854"/>
            <a:ext cx="1440000" cy="1440000"/>
          </a:xfrm>
          <a:prstGeom prst="ellipse">
            <a:avLst/>
          </a:prstGeom>
        </p:spPr>
        <p:txBody>
          <a:bodyPr/>
          <a:lstStyle/>
          <a:p>
            <a:r>
              <a:rPr lang="en-US"/>
              <a:t>Click icon to add picture</a:t>
            </a:r>
            <a:endParaRPr lang="en-AU"/>
          </a:p>
        </p:txBody>
      </p:sp>
      <p:sp>
        <p:nvSpPr>
          <p:cNvPr id="27" name="Picture Placeholder 3"/>
          <p:cNvSpPr>
            <a:spLocks noGrp="1"/>
          </p:cNvSpPr>
          <p:nvPr>
            <p:ph type="pic" sz="quarter" idx="32"/>
          </p:nvPr>
        </p:nvSpPr>
        <p:spPr>
          <a:xfrm>
            <a:off x="6573603" y="1399854"/>
            <a:ext cx="1440000" cy="1440000"/>
          </a:xfrm>
          <a:prstGeom prst="ellipse">
            <a:avLst/>
          </a:prstGeom>
        </p:spPr>
        <p:txBody>
          <a:bodyPr/>
          <a:lstStyle/>
          <a:p>
            <a:r>
              <a:rPr lang="en-US"/>
              <a:t>Click icon to add picture</a:t>
            </a:r>
            <a:endParaRPr lang="en-AU"/>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3 | ArtsDesign">
    <p:spTree>
      <p:nvGrpSpPr>
        <p:cNvPr id="1" name=""/>
        <p:cNvGrpSpPr/>
        <p:nvPr/>
      </p:nvGrpSpPr>
      <p:grpSpPr>
        <a:xfrm>
          <a:off x="0" y="0"/>
          <a:ext cx="0" cy="0"/>
          <a:chOff x="0" y="0"/>
          <a:chExt cx="0" cy="0"/>
        </a:xfrm>
      </p:grpSpPr>
      <p:sp>
        <p:nvSpPr>
          <p:cNvPr id="18" name="Rectangle 17"/>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20" name="Subtitle 2"/>
          <p:cNvSpPr>
            <a:spLocks noGrp="1"/>
          </p:cNvSpPr>
          <p:nvPr>
            <p:ph type="subTitle" idx="1" hasCustomPrompt="1"/>
          </p:nvPr>
        </p:nvSpPr>
        <p:spPr>
          <a:xfrm>
            <a:off x="467544" y="2494253"/>
            <a:ext cx="5522265"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21" name="Straight Connector 20"/>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 Placeholder 3"/>
          <p:cNvSpPr>
            <a:spLocks noGrp="1"/>
          </p:cNvSpPr>
          <p:nvPr>
            <p:ph type="body" sz="quarter" idx="12" hasCustomPrompt="1"/>
          </p:nvPr>
        </p:nvSpPr>
        <p:spPr>
          <a:xfrm>
            <a:off x="466725" y="3066002"/>
            <a:ext cx="5522949"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24" name="Text Placeholder 5"/>
          <p:cNvSpPr>
            <a:spLocks noGrp="1"/>
          </p:cNvSpPr>
          <p:nvPr>
            <p:ph type="body" sz="quarter" idx="13" hasCustomPrompt="1"/>
          </p:nvPr>
        </p:nvSpPr>
        <p:spPr>
          <a:xfrm>
            <a:off x="470015" y="3695303"/>
            <a:ext cx="5519727"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27"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28419" y="1199380"/>
            <a:ext cx="2752088" cy="2752088"/>
          </a:xfrm>
          <a:prstGeom prst="rect">
            <a:avLst/>
          </a:prstGeom>
        </p:spPr>
      </p:pic>
      <p:pic>
        <p:nvPicPr>
          <p:cNvPr id="29" name="Picture 2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30" name="Picture 2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sp>
        <p:nvSpPr>
          <p:cNvPr id="13" name="Text Placeholder 4">
            <a:extLst>
              <a:ext uri="{FF2B5EF4-FFF2-40B4-BE49-F238E27FC236}">
                <a16:creationId xmlns:a16="http://schemas.microsoft.com/office/drawing/2014/main" id="{4F476C88-BB75-0A42-B719-BB633F8910F1}"/>
              </a:ext>
            </a:extLst>
          </p:cNvPr>
          <p:cNvSpPr>
            <a:spLocks noGrp="1"/>
          </p:cNvSpPr>
          <p:nvPr>
            <p:ph type="body" sz="quarter" idx="14" hasCustomPrompt="1"/>
          </p:nvPr>
        </p:nvSpPr>
        <p:spPr>
          <a:xfrm>
            <a:off x="468504" y="502030"/>
            <a:ext cx="4281775"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6" name="Text Placeholder 4">
            <a:extLst>
              <a:ext uri="{FF2B5EF4-FFF2-40B4-BE49-F238E27FC236}">
                <a16:creationId xmlns:a16="http://schemas.microsoft.com/office/drawing/2014/main" id="{7EB447C3-BA8A-084B-958A-C7956DE1B3AF}"/>
              </a:ext>
            </a:extLst>
          </p:cNvPr>
          <p:cNvSpPr>
            <a:spLocks noGrp="1"/>
          </p:cNvSpPr>
          <p:nvPr>
            <p:ph type="body" sz="quarter" idx="15" hasCustomPrompt="1"/>
          </p:nvPr>
        </p:nvSpPr>
        <p:spPr>
          <a:xfrm>
            <a:off x="466726" y="891536"/>
            <a:ext cx="4283072"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18288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7">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175043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8">
    <p:bg>
      <p:bgPr>
        <a:solidFill>
          <a:srgbClr val="DEF3F7"/>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418095"/>
            <a:ext cx="7998873" cy="3278596"/>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5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9">
    <p:bg>
      <p:bgPr>
        <a:solidFill>
          <a:srgbClr val="DEF3F7"/>
        </a:solidFill>
        <a:effectLst/>
      </p:bgPr>
    </p:bg>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34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 10">
    <p:bg>
      <p:bgPr>
        <a:solidFill>
          <a:srgbClr val="DEF3F7"/>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459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1">
    <p:spTree>
      <p:nvGrpSpPr>
        <p:cNvPr id="1" name=""/>
        <p:cNvGrpSpPr/>
        <p:nvPr/>
      </p:nvGrpSpPr>
      <p:grpSpPr>
        <a:xfrm>
          <a:off x="0" y="0"/>
          <a:ext cx="0" cy="0"/>
          <a:chOff x="0" y="0"/>
          <a:chExt cx="0" cy="0"/>
        </a:xfrm>
      </p:grpSpPr>
      <p:sp>
        <p:nvSpPr>
          <p:cNvPr id="6"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8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699928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3">
    <p:spTree>
      <p:nvGrpSpPr>
        <p:cNvPr id="1" name=""/>
        <p:cNvGrpSpPr/>
        <p:nvPr/>
      </p:nvGrpSpPr>
      <p:grpSpPr>
        <a:xfrm>
          <a:off x="0" y="0"/>
          <a:ext cx="0" cy="0"/>
          <a:chOff x="0" y="0"/>
          <a:chExt cx="0" cy="0"/>
        </a:xfrm>
      </p:grpSpPr>
      <p:sp>
        <p:nvSpPr>
          <p:cNvPr id="7"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0"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2"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0" name="Straight Connector 1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885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4">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9"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sp>
        <p:nvSpPr>
          <p:cNvPr id="14"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15"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0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5">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70519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6">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2"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3"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4"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7"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8"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107628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5" name="Rectangle 24"/>
          <p:cNvSpPr/>
          <p:nvPr userDrawn="1"/>
        </p:nvSpPr>
        <p:spPr>
          <a:xfrm>
            <a:off x="0" y="1546698"/>
            <a:ext cx="9144000" cy="3596802"/>
          </a:xfrm>
          <a:prstGeom prst="rect">
            <a:avLst/>
          </a:prstGeom>
          <a:solidFill>
            <a:srgbClr val="92D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467544" y="2139702"/>
            <a:ext cx="8136904" cy="504056"/>
          </a:xfrm>
        </p:spPr>
        <p:txBody>
          <a:bodyPr>
            <a:noAutofit/>
          </a:bodyPr>
          <a:lstStyle>
            <a:lvl1pPr marL="0" indent="0" algn="l">
              <a:lnSpc>
                <a:spcPct val="70000"/>
              </a:lnSpc>
              <a:buNone/>
              <a:defRPr sz="3200" b="1" cap="all" baseline="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Section Heading</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68622" y="573745"/>
            <a:ext cx="1901750" cy="390867"/>
          </a:xfrm>
          <a:prstGeom prst="rect">
            <a:avLst/>
          </a:prstGeom>
        </p:spPr>
      </p:pic>
      <p:sp>
        <p:nvSpPr>
          <p:cNvPr id="4" name="Text Placeholder 3"/>
          <p:cNvSpPr>
            <a:spLocks noGrp="1"/>
          </p:cNvSpPr>
          <p:nvPr>
            <p:ph type="body" sz="quarter" idx="12" hasCustomPrompt="1"/>
          </p:nvPr>
        </p:nvSpPr>
        <p:spPr>
          <a:xfrm>
            <a:off x="466725" y="2711450"/>
            <a:ext cx="8154988" cy="735013"/>
          </a:xfrm>
        </p:spPr>
        <p:txBody>
          <a:bodyPr>
            <a:normAutofit/>
          </a:bodyPr>
          <a:lstStyle>
            <a:lvl1pPr marL="0" indent="0">
              <a:lnSpc>
                <a:spcPct val="70000"/>
              </a:lnSpc>
              <a:buNone/>
              <a:defRPr sz="2400">
                <a:solidFill>
                  <a:schemeClr val="accent2"/>
                </a:solidFill>
              </a:defRPr>
            </a:lvl1pPr>
          </a:lstStyle>
          <a:p>
            <a:pPr lvl="0"/>
            <a:r>
              <a:rPr lang="en-AU" dirty="0"/>
              <a:t>Subtitle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7"/>
          </a:xfrm>
          <a:prstGeom prst="rect">
            <a:avLst/>
          </a:prstGeom>
        </p:spPr>
      </p:pic>
      <p:sp>
        <p:nvSpPr>
          <p:cNvPr id="12" name="Text Placeholder 4"/>
          <p:cNvSpPr>
            <a:spLocks noGrp="1"/>
          </p:cNvSpPr>
          <p:nvPr>
            <p:ph type="body" sz="quarter" idx="14" hasCustomPrompt="1"/>
          </p:nvPr>
        </p:nvSpPr>
        <p:spPr>
          <a:xfrm>
            <a:off x="468504" y="502030"/>
            <a:ext cx="5436350"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3" name="Text Placeholder 4"/>
          <p:cNvSpPr>
            <a:spLocks noGrp="1"/>
          </p:cNvSpPr>
          <p:nvPr>
            <p:ph type="body" sz="quarter" idx="15" hasCustomPrompt="1"/>
          </p:nvPr>
        </p:nvSpPr>
        <p:spPr>
          <a:xfrm>
            <a:off x="466725" y="891536"/>
            <a:ext cx="5437997"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184940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7">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9447165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8">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394759"/>
            <a:ext cx="7998873" cy="3301932"/>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38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ite 9">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 10">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2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1">
    <p:bg>
      <p:bgPr>
        <a:solidFill>
          <a:srgbClr val="F1F1F1"/>
        </a:solidFill>
        <a:effectLst/>
      </p:bgPr>
    </p:bg>
    <p:spTree>
      <p:nvGrpSpPr>
        <p:cNvPr id="1" name=""/>
        <p:cNvGrpSpPr/>
        <p:nvPr/>
      </p:nvGrpSpPr>
      <p:grpSpPr>
        <a:xfrm>
          <a:off x="0" y="0"/>
          <a:ext cx="0" cy="0"/>
          <a:chOff x="0" y="0"/>
          <a:chExt cx="0" cy="0"/>
        </a:xfrm>
      </p:grpSpPr>
      <p:sp>
        <p:nvSpPr>
          <p:cNvPr id="14"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1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6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y 2">
    <p:bg>
      <p:bgPr>
        <a:solidFill>
          <a:srgbClr val="F1F1F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8492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3">
    <p:bg>
      <p:bgPr>
        <a:solidFill>
          <a:srgbClr val="F1F1F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8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y 4">
    <p:bg>
      <p:bgPr>
        <a:solidFill>
          <a:srgbClr val="F1F1F1"/>
        </a:solidFill>
        <a:effectLst/>
      </p:bgPr>
    </p:bg>
    <p:spTree>
      <p:nvGrpSpPr>
        <p:cNvPr id="1" name=""/>
        <p:cNvGrpSpPr/>
        <p:nvPr/>
      </p:nvGrpSpPr>
      <p:grpSpPr>
        <a:xfrm>
          <a:off x="0" y="0"/>
          <a:ext cx="0" cy="0"/>
          <a:chOff x="0" y="0"/>
          <a:chExt cx="0" cy="0"/>
        </a:xfrm>
      </p:grpSpPr>
      <p:sp>
        <p:nvSpPr>
          <p:cNvPr id="18"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pic>
        <p:nvPicPr>
          <p:cNvPr id="25" name="Pictur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30"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9018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5">
    <p:bg>
      <p:bgPr>
        <a:solidFill>
          <a:srgbClr val="F1F1F1"/>
        </a:solidFill>
        <a:effectLst/>
      </p:bgPr>
    </p:bg>
    <p:spTree>
      <p:nvGrpSpPr>
        <p:cNvPr id="1" name=""/>
        <p:cNvGrpSpPr/>
        <p:nvPr/>
      </p:nvGrpSpPr>
      <p:grpSpPr>
        <a:xfrm>
          <a:off x="0" y="0"/>
          <a:ext cx="0" cy="0"/>
          <a:chOff x="0" y="0"/>
          <a:chExt cx="0" cy="0"/>
        </a:xfrm>
      </p:grpSpPr>
      <p:sp>
        <p:nvSpPr>
          <p:cNvPr id="19"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24"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9" name="Straight Connector 2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33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y 6">
    <p:bg>
      <p:bgPr>
        <a:solidFill>
          <a:srgbClr val="F1F1F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0"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1"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2"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3"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4"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5"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6"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7"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20220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BC8126-145F-43A5-BF53-1439CCFE803F}" type="datetimeFigureOut">
              <a:rPr lang="en-AU" smtClean="0"/>
              <a:t>20/10/2019</a:t>
            </a:fld>
            <a:endParaRPr lang="en-AU"/>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43CD66F-8ABA-485A-83FE-D46C84ED8552}" type="slidenum">
              <a:rPr lang="en-AU" smtClean="0"/>
              <a:t>‹#›</a:t>
            </a:fld>
            <a:endParaRPr lang="en-AU"/>
          </a:p>
        </p:txBody>
      </p:sp>
    </p:spTree>
    <p:extLst>
      <p:ext uri="{BB962C8B-B14F-4D97-AF65-F5344CB8AC3E}">
        <p14:creationId xmlns:p14="http://schemas.microsoft.com/office/powerpoint/2010/main" val="2452831582"/>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57" r:id="rId3"/>
    <p:sldLayoutId id="2147483658" r:id="rId4"/>
    <p:sldLayoutId id="2147483686" r:id="rId5"/>
    <p:sldLayoutId id="2147483659" r:id="rId6"/>
    <p:sldLayoutId id="2147483660" r:id="rId7"/>
    <p:sldLayoutId id="2147483661" r:id="rId8"/>
    <p:sldLayoutId id="2147483662" r:id="rId9"/>
    <p:sldLayoutId id="2147483663" r:id="rId10"/>
    <p:sldLayoutId id="2147483664" r:id="rId11"/>
    <p:sldLayoutId id="2147483700" r:id="rId12"/>
    <p:sldLayoutId id="2147483687" r:id="rId13"/>
    <p:sldLayoutId id="2147483665" r:id="rId14"/>
    <p:sldLayoutId id="2147483705" r:id="rId15"/>
    <p:sldLayoutId id="2147483666" r:id="rId16"/>
    <p:sldLayoutId id="2147483667" r:id="rId17"/>
    <p:sldLayoutId id="2147483704" r:id="rId18"/>
    <p:sldLayoutId id="2147483668" r:id="rId19"/>
    <p:sldLayoutId id="2147483688" r:id="rId20"/>
    <p:sldLayoutId id="2147483689" r:id="rId21"/>
    <p:sldLayoutId id="2147483702"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701" r:id="rId32"/>
    <p:sldLayoutId id="2147483699" r:id="rId33"/>
  </p:sldLayoutIdLst>
  <p:txStyles>
    <p:titleStyle>
      <a:lvl1pPr algn="ctr" defTabSz="914400" rtl="0" eaLnBrk="1" latinLnBrk="0" hangingPunct="1">
        <a:lnSpc>
          <a:spcPct val="70000"/>
        </a:lnSpc>
        <a:spcBef>
          <a:spcPct val="0"/>
        </a:spcBef>
        <a:buNone/>
        <a:defRPr sz="44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defRPr sz="13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A66811-84B4-5444-BF40-28A1D22363DF}"/>
              </a:ext>
            </a:extLst>
          </p:cNvPr>
          <p:cNvSpPr>
            <a:spLocks noGrp="1"/>
          </p:cNvSpPr>
          <p:nvPr>
            <p:ph type="subTitle" idx="1"/>
          </p:nvPr>
        </p:nvSpPr>
        <p:spPr/>
        <p:txBody>
          <a:bodyPr/>
          <a:lstStyle/>
          <a:p>
            <a:r>
              <a:rPr lang="en-US" dirty="0"/>
              <a:t>Programming for design</a:t>
            </a:r>
          </a:p>
        </p:txBody>
      </p:sp>
      <p:sp>
        <p:nvSpPr>
          <p:cNvPr id="3" name="Text Placeholder 2">
            <a:extLst>
              <a:ext uri="{FF2B5EF4-FFF2-40B4-BE49-F238E27FC236}">
                <a16:creationId xmlns:a16="http://schemas.microsoft.com/office/drawing/2014/main" id="{B1E4CE6B-C5D2-4549-9ADA-533341C129A6}"/>
              </a:ext>
            </a:extLst>
          </p:cNvPr>
          <p:cNvSpPr>
            <a:spLocks noGrp="1"/>
          </p:cNvSpPr>
          <p:nvPr>
            <p:ph type="body" sz="quarter" idx="12"/>
          </p:nvPr>
        </p:nvSpPr>
        <p:spPr/>
        <p:txBody>
          <a:bodyPr/>
          <a:lstStyle/>
          <a:p>
            <a:r>
              <a:rPr lang="en-US" dirty="0"/>
              <a:t>Week 12 – Python</a:t>
            </a:r>
          </a:p>
        </p:txBody>
      </p:sp>
      <p:sp>
        <p:nvSpPr>
          <p:cNvPr id="4" name="Text Placeholder 3">
            <a:extLst>
              <a:ext uri="{FF2B5EF4-FFF2-40B4-BE49-F238E27FC236}">
                <a16:creationId xmlns:a16="http://schemas.microsoft.com/office/drawing/2014/main" id="{614B32AC-7DA3-3244-95E7-9456387F280A}"/>
              </a:ext>
            </a:extLst>
          </p:cNvPr>
          <p:cNvSpPr>
            <a:spLocks noGrp="1"/>
          </p:cNvSpPr>
          <p:nvPr>
            <p:ph type="body" sz="quarter" idx="13"/>
          </p:nvPr>
        </p:nvSpPr>
        <p:spPr/>
        <p:txBody>
          <a:bodyPr/>
          <a:lstStyle/>
          <a:p>
            <a:r>
              <a:rPr lang="en-US" dirty="0"/>
              <a:t>Simon Thompson</a:t>
            </a:r>
          </a:p>
        </p:txBody>
      </p:sp>
      <p:sp>
        <p:nvSpPr>
          <p:cNvPr id="5" name="Text Placeholder 4">
            <a:extLst>
              <a:ext uri="{FF2B5EF4-FFF2-40B4-BE49-F238E27FC236}">
                <a16:creationId xmlns:a16="http://schemas.microsoft.com/office/drawing/2014/main" id="{B92310A7-9B14-D14F-9249-85EF57390677}"/>
              </a:ext>
            </a:extLst>
          </p:cNvPr>
          <p:cNvSpPr>
            <a:spLocks noGrp="1"/>
          </p:cNvSpPr>
          <p:nvPr>
            <p:ph type="body" sz="quarter" idx="14"/>
          </p:nvPr>
        </p:nvSpPr>
        <p:spPr/>
        <p:txBody>
          <a:bodyPr/>
          <a:lstStyle/>
          <a:p>
            <a:r>
              <a:rPr lang="en-US" dirty="0"/>
              <a:t>11055 / Programming for Design</a:t>
            </a:r>
          </a:p>
        </p:txBody>
      </p:sp>
      <p:sp>
        <p:nvSpPr>
          <p:cNvPr id="6" name="Text Placeholder 5">
            <a:extLst>
              <a:ext uri="{FF2B5EF4-FFF2-40B4-BE49-F238E27FC236}">
                <a16:creationId xmlns:a16="http://schemas.microsoft.com/office/drawing/2014/main" id="{0356ACD4-214E-9B48-8984-8BFDBCCA2917}"/>
              </a:ext>
            </a:extLst>
          </p:cNvPr>
          <p:cNvSpPr>
            <a:spLocks noGrp="1"/>
          </p:cNvSpPr>
          <p:nvPr>
            <p:ph type="body" sz="quarter" idx="15"/>
          </p:nvPr>
        </p:nvSpPr>
        <p:spPr/>
        <p:txBody>
          <a:bodyPr/>
          <a:lstStyle/>
          <a:p>
            <a:r>
              <a:rPr lang="en-US" dirty="0"/>
              <a:t>21 October 2019 / Semester 2 Week 12</a:t>
            </a:r>
          </a:p>
        </p:txBody>
      </p:sp>
    </p:spTree>
    <p:extLst>
      <p:ext uri="{BB962C8B-B14F-4D97-AF65-F5344CB8AC3E}">
        <p14:creationId xmlns:p14="http://schemas.microsoft.com/office/powerpoint/2010/main" val="33637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4" name="Text Placeholder 3"/>
          <p:cNvSpPr>
            <a:spLocks noGrp="1"/>
          </p:cNvSpPr>
          <p:nvPr>
            <p:ph type="body" sz="quarter" idx="18"/>
          </p:nvPr>
        </p:nvSpPr>
        <p:spPr>
          <a:xfrm>
            <a:off x="477839" y="1706931"/>
            <a:ext cx="3490911" cy="2376119"/>
          </a:xfrm>
        </p:spPr>
        <p:txBody>
          <a:bodyPr>
            <a:normAutofit/>
          </a:bodyPr>
          <a:lstStyle/>
          <a:p>
            <a:endParaRPr lang="en-AU" dirty="0"/>
          </a:p>
          <a:p>
            <a:r>
              <a:rPr lang="en-AU" dirty="0"/>
              <a:t>Your prototype will read a provided file that contains a list of book </a:t>
            </a:r>
            <a:r>
              <a:rPr lang="en-AU" dirty="0" err="1"/>
              <a:t>isbn</a:t>
            </a:r>
            <a:r>
              <a:rPr lang="en-AU" dirty="0"/>
              <a:t> numbers. Using python, it will then generate a html page(s) that displays information about the books in a format of your choosing.</a:t>
            </a:r>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Project 2 (assignment 3)</a:t>
            </a:r>
          </a:p>
        </p:txBody>
      </p:sp>
      <p:sp>
        <p:nvSpPr>
          <p:cNvPr id="5" name="Rectangle 4">
            <a:extLst>
              <a:ext uri="{FF2B5EF4-FFF2-40B4-BE49-F238E27FC236}">
                <a16:creationId xmlns:a16="http://schemas.microsoft.com/office/drawing/2014/main" id="{73C590B2-D6D8-4072-944C-2549C27E8A73}"/>
              </a:ext>
            </a:extLst>
          </p:cNvPr>
          <p:cNvSpPr/>
          <p:nvPr/>
        </p:nvSpPr>
        <p:spPr>
          <a:xfrm>
            <a:off x="4354511" y="1833931"/>
            <a:ext cx="4572000" cy="2554545"/>
          </a:xfrm>
          <a:prstGeom prst="rect">
            <a:avLst/>
          </a:prstGeom>
        </p:spPr>
        <p:txBody>
          <a:bodyPr>
            <a:spAutoFit/>
          </a:bodyPr>
          <a:lstStyle/>
          <a:p>
            <a:r>
              <a:rPr lang="en-AU" sz="1600" dirty="0">
                <a:solidFill>
                  <a:schemeClr val="accent2"/>
                </a:solidFill>
              </a:rPr>
              <a:t>Project will include the following:</a:t>
            </a:r>
          </a:p>
          <a:p>
            <a:pPr>
              <a:buFont typeface="Arial" panose="020B0604020202020204" pitchFamily="34" charset="0"/>
              <a:buChar char="•"/>
            </a:pPr>
            <a:r>
              <a:rPr lang="en-AU" sz="1600" dirty="0">
                <a:solidFill>
                  <a:schemeClr val="accent2"/>
                </a:solidFill>
              </a:rPr>
              <a:t>Flow chart(s) detailing what your program will do.</a:t>
            </a:r>
          </a:p>
          <a:p>
            <a:pPr>
              <a:buFont typeface="Arial" panose="020B0604020202020204" pitchFamily="34" charset="0"/>
              <a:buChar char="•"/>
            </a:pPr>
            <a:r>
              <a:rPr lang="en-AU" sz="1600" dirty="0">
                <a:solidFill>
                  <a:schemeClr val="accent2"/>
                </a:solidFill>
              </a:rPr>
              <a:t>Set of pseudo-code detailing what how your program will operate.</a:t>
            </a:r>
          </a:p>
          <a:p>
            <a:pPr>
              <a:buFont typeface="Arial" panose="020B0604020202020204" pitchFamily="34" charset="0"/>
              <a:buChar char="•"/>
            </a:pPr>
            <a:r>
              <a:rPr lang="en-AU" sz="1600" dirty="0">
                <a:solidFill>
                  <a:schemeClr val="accent2"/>
                </a:solidFill>
              </a:rPr>
              <a:t>Python code that will read a file in the correct format, and output the appropriate html/</a:t>
            </a:r>
            <a:r>
              <a:rPr lang="en-AU" sz="1600" dirty="0" err="1">
                <a:solidFill>
                  <a:schemeClr val="accent2"/>
                </a:solidFill>
              </a:rPr>
              <a:t>css</a:t>
            </a:r>
            <a:r>
              <a:rPr lang="en-AU" sz="1600" dirty="0">
                <a:solidFill>
                  <a:schemeClr val="accent2"/>
                </a:solidFill>
              </a:rPr>
              <a:t> code that shows information on the books in the file.</a:t>
            </a:r>
          </a:p>
          <a:p>
            <a:pPr>
              <a:buFont typeface="Arial" panose="020B0604020202020204" pitchFamily="34" charset="0"/>
              <a:buChar char="•"/>
            </a:pPr>
            <a:endParaRPr lang="en-AU" sz="1600" dirty="0">
              <a:solidFill>
                <a:schemeClr val="accent2"/>
              </a:solidFill>
            </a:endParaRPr>
          </a:p>
          <a:p>
            <a:r>
              <a:rPr lang="en-AU" sz="1600" dirty="0">
                <a:solidFill>
                  <a:schemeClr val="accent2"/>
                </a:solidFill>
              </a:rPr>
              <a:t>To be submitted on GitHub, in the ./Project2/[your student number] directory structure</a:t>
            </a:r>
          </a:p>
        </p:txBody>
      </p:sp>
    </p:spTree>
    <p:extLst>
      <p:ext uri="{BB962C8B-B14F-4D97-AF65-F5344CB8AC3E}">
        <p14:creationId xmlns:p14="http://schemas.microsoft.com/office/powerpoint/2010/main" val="279316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Objects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4211637" cy="2862322"/>
          </a:xfrm>
          <a:prstGeom prst="rect">
            <a:avLst/>
          </a:prstGeom>
          <a:noFill/>
        </p:spPr>
        <p:txBody>
          <a:bodyPr wrap="square" rtlCol="0">
            <a:spAutoFit/>
          </a:bodyPr>
          <a:lstStyle/>
          <a:p>
            <a:r>
              <a:rPr lang="en-AU" dirty="0"/>
              <a:t>In python the language is designed for everything to be an object.</a:t>
            </a:r>
          </a:p>
          <a:p>
            <a:endParaRPr lang="en-AU" dirty="0"/>
          </a:p>
          <a:p>
            <a:r>
              <a:rPr lang="en-AU" dirty="0"/>
              <a:t>Every class in python needs to have an </a:t>
            </a:r>
          </a:p>
          <a:p>
            <a:endParaRPr lang="en-AU" dirty="0"/>
          </a:p>
          <a:p>
            <a:r>
              <a:rPr lang="en-AU" dirty="0"/>
              <a:t>__</a:t>
            </a:r>
            <a:r>
              <a:rPr lang="en-AU" dirty="0" err="1"/>
              <a:t>init</a:t>
            </a:r>
            <a:r>
              <a:rPr lang="en-AU" dirty="0"/>
              <a:t>__() function that is called when an object is created of this class. </a:t>
            </a:r>
          </a:p>
          <a:p>
            <a:endParaRPr lang="en-AU" dirty="0"/>
          </a:p>
          <a:p>
            <a:r>
              <a:rPr lang="en-AU" dirty="0"/>
              <a:t>(In other languages this would be called a constructor)</a:t>
            </a:r>
          </a:p>
        </p:txBody>
      </p:sp>
      <p:sp>
        <p:nvSpPr>
          <p:cNvPr id="9" name="TextBox 8">
            <a:extLst>
              <a:ext uri="{FF2B5EF4-FFF2-40B4-BE49-F238E27FC236}">
                <a16:creationId xmlns:a16="http://schemas.microsoft.com/office/drawing/2014/main" id="{ED75E529-CEB4-4753-A21E-9084410C30C8}"/>
              </a:ext>
            </a:extLst>
          </p:cNvPr>
          <p:cNvSpPr txBox="1"/>
          <p:nvPr/>
        </p:nvSpPr>
        <p:spPr>
          <a:xfrm>
            <a:off x="5187950" y="1826633"/>
            <a:ext cx="3854450" cy="1754326"/>
          </a:xfrm>
          <a:prstGeom prst="rect">
            <a:avLst/>
          </a:prstGeom>
          <a:noFill/>
        </p:spPr>
        <p:txBody>
          <a:bodyPr wrap="square" rtlCol="0">
            <a:spAutoFit/>
          </a:bodyPr>
          <a:lstStyle/>
          <a:p>
            <a:r>
              <a:rPr lang="en-AU" dirty="0">
                <a:solidFill>
                  <a:schemeClr val="tx1">
                    <a:lumMod val="50000"/>
                    <a:lumOff val="50000"/>
                  </a:schemeClr>
                </a:solidFill>
              </a:rPr>
              <a:t>class Book:</a:t>
            </a:r>
          </a:p>
          <a:p>
            <a:r>
              <a:rPr lang="en-AU" dirty="0">
                <a:solidFill>
                  <a:schemeClr val="tx1">
                    <a:lumMod val="50000"/>
                    <a:lumOff val="50000"/>
                  </a:schemeClr>
                </a:solidFill>
              </a:rPr>
              <a:t>   def __</a:t>
            </a:r>
            <a:r>
              <a:rPr lang="en-AU" dirty="0" err="1">
                <a:solidFill>
                  <a:schemeClr val="tx1">
                    <a:lumMod val="50000"/>
                    <a:lumOff val="50000"/>
                  </a:schemeClr>
                </a:solidFill>
              </a:rPr>
              <a:t>init</a:t>
            </a:r>
            <a:r>
              <a:rPr lang="en-AU" dirty="0">
                <a:solidFill>
                  <a:schemeClr val="tx1">
                    <a:lumMod val="50000"/>
                    <a:lumOff val="50000"/>
                  </a:schemeClr>
                </a:solidFill>
              </a:rPr>
              <a:t>__(self, name, author):</a:t>
            </a:r>
          </a:p>
          <a:p>
            <a:r>
              <a:rPr lang="en-AU" dirty="0">
                <a:solidFill>
                  <a:schemeClr val="tx1">
                    <a:lumMod val="50000"/>
                    <a:lumOff val="50000"/>
                  </a:schemeClr>
                </a:solidFill>
              </a:rPr>
              <a:t>      self.name = name</a:t>
            </a:r>
          </a:p>
          <a:p>
            <a:r>
              <a:rPr lang="en-AU" dirty="0">
                <a:solidFill>
                  <a:schemeClr val="tx1">
                    <a:lumMod val="50000"/>
                    <a:lumOff val="50000"/>
                  </a:schemeClr>
                </a:solidFill>
              </a:rPr>
              <a:t>      </a:t>
            </a:r>
            <a:r>
              <a:rPr lang="en-AU" dirty="0" err="1">
                <a:solidFill>
                  <a:schemeClr val="tx1">
                    <a:lumMod val="50000"/>
                    <a:lumOff val="50000"/>
                  </a:schemeClr>
                </a:solidFill>
              </a:rPr>
              <a:t>self.author</a:t>
            </a:r>
            <a:r>
              <a:rPr lang="en-AU" dirty="0">
                <a:solidFill>
                  <a:schemeClr val="tx1">
                    <a:lumMod val="50000"/>
                    <a:lumOff val="50000"/>
                  </a:schemeClr>
                </a:solidFill>
              </a:rPr>
              <a:t> = author</a:t>
            </a:r>
          </a:p>
          <a:p>
            <a:endParaRPr lang="en-AU" dirty="0">
              <a:solidFill>
                <a:schemeClr val="tx1">
                  <a:lumMod val="50000"/>
                  <a:lumOff val="50000"/>
                </a:schemeClr>
              </a:solidFill>
            </a:endParaRPr>
          </a:p>
          <a:p>
            <a:r>
              <a:rPr lang="en-AU" dirty="0">
                <a:solidFill>
                  <a:schemeClr val="tx1">
                    <a:lumMod val="50000"/>
                    <a:lumOff val="50000"/>
                  </a:schemeClr>
                </a:solidFill>
              </a:rPr>
              <a:t>b1 = Book(“The Hobbit”, “JRR Tolkien”)</a:t>
            </a:r>
          </a:p>
        </p:txBody>
      </p:sp>
    </p:spTree>
    <p:extLst>
      <p:ext uri="{BB962C8B-B14F-4D97-AF65-F5344CB8AC3E}">
        <p14:creationId xmlns:p14="http://schemas.microsoft.com/office/powerpoint/2010/main" val="351216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Object Properties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3570287" cy="2585323"/>
          </a:xfrm>
          <a:prstGeom prst="rect">
            <a:avLst/>
          </a:prstGeom>
          <a:noFill/>
        </p:spPr>
        <p:txBody>
          <a:bodyPr wrap="square" rtlCol="0">
            <a:spAutoFit/>
          </a:bodyPr>
          <a:lstStyle/>
          <a:p>
            <a:r>
              <a:rPr lang="en-AU" dirty="0"/>
              <a:t>Variables in a class are called properties.</a:t>
            </a:r>
          </a:p>
          <a:p>
            <a:endParaRPr lang="en-AU" dirty="0"/>
          </a:p>
          <a:p>
            <a:r>
              <a:rPr lang="en-AU" dirty="0"/>
              <a:t>You can access them with a .</a:t>
            </a:r>
          </a:p>
          <a:p>
            <a:endParaRPr lang="en-AU" dirty="0"/>
          </a:p>
          <a:p>
            <a:r>
              <a:rPr lang="en-AU" i="1" dirty="0">
                <a:solidFill>
                  <a:schemeClr val="tx1">
                    <a:lumMod val="50000"/>
                    <a:lumOff val="50000"/>
                  </a:schemeClr>
                </a:solidFill>
              </a:rPr>
              <a:t>b1.author </a:t>
            </a:r>
            <a:r>
              <a:rPr lang="en-AU" dirty="0"/>
              <a:t>accesses the property </a:t>
            </a:r>
            <a:r>
              <a:rPr lang="en-AU" i="1" dirty="0">
                <a:solidFill>
                  <a:schemeClr val="tx1">
                    <a:lumMod val="50000"/>
                    <a:lumOff val="50000"/>
                  </a:schemeClr>
                </a:solidFill>
              </a:rPr>
              <a:t>author</a:t>
            </a:r>
            <a:r>
              <a:rPr lang="en-AU" dirty="0"/>
              <a:t> on the object </a:t>
            </a:r>
            <a:r>
              <a:rPr lang="en-AU" i="1" dirty="0">
                <a:solidFill>
                  <a:schemeClr val="tx1">
                    <a:lumMod val="50000"/>
                    <a:lumOff val="50000"/>
                  </a:schemeClr>
                </a:solidFill>
              </a:rPr>
              <a:t>b1</a:t>
            </a:r>
          </a:p>
          <a:p>
            <a:endParaRPr lang="en-AU" i="1" dirty="0">
              <a:solidFill>
                <a:schemeClr val="tx1">
                  <a:lumMod val="50000"/>
                  <a:lumOff val="50000"/>
                </a:schemeClr>
              </a:solidFill>
            </a:endParaRPr>
          </a:p>
          <a:p>
            <a:endParaRPr lang="en-AU" i="1" dirty="0">
              <a:solidFill>
                <a:schemeClr val="tx1">
                  <a:lumMod val="50000"/>
                  <a:lumOff val="50000"/>
                </a:schemeClr>
              </a:solidFill>
            </a:endParaRPr>
          </a:p>
        </p:txBody>
      </p:sp>
      <p:sp>
        <p:nvSpPr>
          <p:cNvPr id="9" name="TextBox 8">
            <a:extLst>
              <a:ext uri="{FF2B5EF4-FFF2-40B4-BE49-F238E27FC236}">
                <a16:creationId xmlns:a16="http://schemas.microsoft.com/office/drawing/2014/main" id="{ED75E529-CEB4-4753-A21E-9084410C30C8}"/>
              </a:ext>
            </a:extLst>
          </p:cNvPr>
          <p:cNvSpPr txBox="1"/>
          <p:nvPr/>
        </p:nvSpPr>
        <p:spPr>
          <a:xfrm>
            <a:off x="4529713" y="1621057"/>
            <a:ext cx="3854450" cy="2585323"/>
          </a:xfrm>
          <a:prstGeom prst="rect">
            <a:avLst/>
          </a:prstGeom>
          <a:noFill/>
        </p:spPr>
        <p:txBody>
          <a:bodyPr wrap="square" rtlCol="0">
            <a:spAutoFit/>
          </a:bodyPr>
          <a:lstStyle/>
          <a:p>
            <a:r>
              <a:rPr lang="en-AU" dirty="0">
                <a:solidFill>
                  <a:schemeClr val="tx1">
                    <a:lumMod val="50000"/>
                    <a:lumOff val="50000"/>
                  </a:schemeClr>
                </a:solidFill>
              </a:rPr>
              <a:t>class Book:</a:t>
            </a:r>
          </a:p>
          <a:p>
            <a:r>
              <a:rPr lang="en-AU" dirty="0">
                <a:solidFill>
                  <a:schemeClr val="tx1">
                    <a:lumMod val="50000"/>
                    <a:lumOff val="50000"/>
                  </a:schemeClr>
                </a:solidFill>
              </a:rPr>
              <a:t>   def __</a:t>
            </a:r>
            <a:r>
              <a:rPr lang="en-AU" dirty="0" err="1">
                <a:solidFill>
                  <a:schemeClr val="tx1">
                    <a:lumMod val="50000"/>
                    <a:lumOff val="50000"/>
                  </a:schemeClr>
                </a:solidFill>
              </a:rPr>
              <a:t>init</a:t>
            </a:r>
            <a:r>
              <a:rPr lang="en-AU" dirty="0">
                <a:solidFill>
                  <a:schemeClr val="tx1">
                    <a:lumMod val="50000"/>
                    <a:lumOff val="50000"/>
                  </a:schemeClr>
                </a:solidFill>
              </a:rPr>
              <a:t>__(self, name, author):</a:t>
            </a:r>
          </a:p>
          <a:p>
            <a:r>
              <a:rPr lang="en-AU" dirty="0">
                <a:solidFill>
                  <a:schemeClr val="tx1">
                    <a:lumMod val="50000"/>
                    <a:lumOff val="50000"/>
                  </a:schemeClr>
                </a:solidFill>
              </a:rPr>
              <a:t>      self.name = name</a:t>
            </a:r>
          </a:p>
          <a:p>
            <a:r>
              <a:rPr lang="en-AU" dirty="0">
                <a:solidFill>
                  <a:schemeClr val="tx1">
                    <a:lumMod val="50000"/>
                    <a:lumOff val="50000"/>
                  </a:schemeClr>
                </a:solidFill>
              </a:rPr>
              <a:t>      </a:t>
            </a:r>
            <a:r>
              <a:rPr lang="en-AU" dirty="0" err="1">
                <a:solidFill>
                  <a:schemeClr val="tx1">
                    <a:lumMod val="50000"/>
                    <a:lumOff val="50000"/>
                  </a:schemeClr>
                </a:solidFill>
              </a:rPr>
              <a:t>self.author</a:t>
            </a:r>
            <a:r>
              <a:rPr lang="en-AU" dirty="0">
                <a:solidFill>
                  <a:schemeClr val="tx1">
                    <a:lumMod val="50000"/>
                    <a:lumOff val="50000"/>
                  </a:schemeClr>
                </a:solidFill>
              </a:rPr>
              <a:t> = author</a:t>
            </a:r>
          </a:p>
          <a:p>
            <a:endParaRPr lang="en-AU" dirty="0">
              <a:solidFill>
                <a:schemeClr val="tx1">
                  <a:lumMod val="50000"/>
                  <a:lumOff val="50000"/>
                </a:schemeClr>
              </a:solidFill>
            </a:endParaRPr>
          </a:p>
          <a:p>
            <a:r>
              <a:rPr lang="en-AU" dirty="0">
                <a:solidFill>
                  <a:schemeClr val="tx1">
                    <a:lumMod val="50000"/>
                    <a:lumOff val="50000"/>
                  </a:schemeClr>
                </a:solidFill>
              </a:rPr>
              <a:t>b1 = Book(“The Hobbit”, “JRR Tolkien”)</a:t>
            </a:r>
          </a:p>
          <a:p>
            <a:endParaRPr lang="en-AU" dirty="0">
              <a:solidFill>
                <a:schemeClr val="tx1">
                  <a:lumMod val="50000"/>
                  <a:lumOff val="50000"/>
                </a:schemeClr>
              </a:solidFill>
            </a:endParaRPr>
          </a:p>
          <a:p>
            <a:r>
              <a:rPr lang="en-AU" dirty="0">
                <a:solidFill>
                  <a:schemeClr val="tx1">
                    <a:lumMod val="50000"/>
                    <a:lumOff val="50000"/>
                  </a:schemeClr>
                </a:solidFill>
              </a:rPr>
              <a:t>print(b1.name)</a:t>
            </a:r>
          </a:p>
          <a:p>
            <a:r>
              <a:rPr lang="en-AU" dirty="0">
                <a:solidFill>
                  <a:schemeClr val="tx1">
                    <a:lumMod val="50000"/>
                    <a:lumOff val="50000"/>
                  </a:schemeClr>
                </a:solidFill>
              </a:rPr>
              <a:t>print(b1.author)</a:t>
            </a:r>
          </a:p>
        </p:txBody>
      </p:sp>
    </p:spTree>
    <p:extLst>
      <p:ext uri="{BB962C8B-B14F-4D97-AF65-F5344CB8AC3E}">
        <p14:creationId xmlns:p14="http://schemas.microsoft.com/office/powerpoint/2010/main" val="355298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Object Methods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3570287" cy="923330"/>
          </a:xfrm>
          <a:prstGeom prst="rect">
            <a:avLst/>
          </a:prstGeom>
          <a:noFill/>
        </p:spPr>
        <p:txBody>
          <a:bodyPr wrap="square" rtlCol="0">
            <a:spAutoFit/>
          </a:bodyPr>
          <a:lstStyle/>
          <a:p>
            <a:r>
              <a:rPr lang="en-AU" dirty="0"/>
              <a:t>Methods are functions of a class, so they are declared as functions.</a:t>
            </a:r>
          </a:p>
          <a:p>
            <a:endParaRPr lang="en-AU" dirty="0"/>
          </a:p>
        </p:txBody>
      </p:sp>
      <p:sp>
        <p:nvSpPr>
          <p:cNvPr id="9" name="TextBox 8">
            <a:extLst>
              <a:ext uri="{FF2B5EF4-FFF2-40B4-BE49-F238E27FC236}">
                <a16:creationId xmlns:a16="http://schemas.microsoft.com/office/drawing/2014/main" id="{ED75E529-CEB4-4753-A21E-9084410C30C8}"/>
              </a:ext>
            </a:extLst>
          </p:cNvPr>
          <p:cNvSpPr txBox="1"/>
          <p:nvPr/>
        </p:nvSpPr>
        <p:spPr>
          <a:xfrm>
            <a:off x="4485263" y="1557557"/>
            <a:ext cx="3854450" cy="3416320"/>
          </a:xfrm>
          <a:prstGeom prst="rect">
            <a:avLst/>
          </a:prstGeom>
          <a:noFill/>
        </p:spPr>
        <p:txBody>
          <a:bodyPr wrap="square" rtlCol="0">
            <a:spAutoFit/>
          </a:bodyPr>
          <a:lstStyle/>
          <a:p>
            <a:r>
              <a:rPr lang="en-AU" dirty="0">
                <a:solidFill>
                  <a:schemeClr val="tx1">
                    <a:lumMod val="50000"/>
                    <a:lumOff val="50000"/>
                  </a:schemeClr>
                </a:solidFill>
              </a:rPr>
              <a:t>class Book:</a:t>
            </a:r>
          </a:p>
          <a:p>
            <a:r>
              <a:rPr lang="en-AU" dirty="0">
                <a:solidFill>
                  <a:schemeClr val="tx1">
                    <a:lumMod val="50000"/>
                    <a:lumOff val="50000"/>
                  </a:schemeClr>
                </a:solidFill>
              </a:rPr>
              <a:t>   def __</a:t>
            </a:r>
            <a:r>
              <a:rPr lang="en-AU" dirty="0" err="1">
                <a:solidFill>
                  <a:schemeClr val="tx1">
                    <a:lumMod val="50000"/>
                    <a:lumOff val="50000"/>
                  </a:schemeClr>
                </a:solidFill>
              </a:rPr>
              <a:t>init</a:t>
            </a:r>
            <a:r>
              <a:rPr lang="en-AU" dirty="0">
                <a:solidFill>
                  <a:schemeClr val="tx1">
                    <a:lumMod val="50000"/>
                    <a:lumOff val="50000"/>
                  </a:schemeClr>
                </a:solidFill>
              </a:rPr>
              <a:t>__(self, name, author):</a:t>
            </a:r>
          </a:p>
          <a:p>
            <a:r>
              <a:rPr lang="en-AU" dirty="0">
                <a:solidFill>
                  <a:schemeClr val="tx1">
                    <a:lumMod val="50000"/>
                    <a:lumOff val="50000"/>
                  </a:schemeClr>
                </a:solidFill>
              </a:rPr>
              <a:t>      self.name = name</a:t>
            </a:r>
          </a:p>
          <a:p>
            <a:r>
              <a:rPr lang="en-AU" dirty="0">
                <a:solidFill>
                  <a:schemeClr val="tx1">
                    <a:lumMod val="50000"/>
                    <a:lumOff val="50000"/>
                  </a:schemeClr>
                </a:solidFill>
              </a:rPr>
              <a:t>      </a:t>
            </a:r>
            <a:r>
              <a:rPr lang="en-AU" dirty="0" err="1">
                <a:solidFill>
                  <a:schemeClr val="tx1">
                    <a:lumMod val="50000"/>
                    <a:lumOff val="50000"/>
                  </a:schemeClr>
                </a:solidFill>
              </a:rPr>
              <a:t>self.author</a:t>
            </a:r>
            <a:r>
              <a:rPr lang="en-AU" dirty="0">
                <a:solidFill>
                  <a:schemeClr val="tx1">
                    <a:lumMod val="50000"/>
                    <a:lumOff val="50000"/>
                  </a:schemeClr>
                </a:solidFill>
              </a:rPr>
              <a:t> = author</a:t>
            </a:r>
          </a:p>
          <a:p>
            <a:endParaRPr lang="en-AU" dirty="0">
              <a:solidFill>
                <a:schemeClr val="tx1">
                  <a:lumMod val="50000"/>
                  <a:lumOff val="50000"/>
                </a:schemeClr>
              </a:solidFill>
            </a:endParaRPr>
          </a:p>
          <a:p>
            <a:r>
              <a:rPr lang="en-AU" dirty="0">
                <a:solidFill>
                  <a:schemeClr val="tx1">
                    <a:lumMod val="50000"/>
                    <a:lumOff val="50000"/>
                  </a:schemeClr>
                </a:solidFill>
              </a:rPr>
              <a:t>   def </a:t>
            </a:r>
            <a:r>
              <a:rPr lang="en-AU" dirty="0" err="1">
                <a:solidFill>
                  <a:schemeClr val="tx1">
                    <a:lumMod val="50000"/>
                    <a:lumOff val="50000"/>
                  </a:schemeClr>
                </a:solidFill>
              </a:rPr>
              <a:t>aFunc</a:t>
            </a:r>
            <a:r>
              <a:rPr lang="en-AU" dirty="0">
                <a:solidFill>
                  <a:schemeClr val="tx1">
                    <a:lumMod val="50000"/>
                    <a:lumOff val="50000"/>
                  </a:schemeClr>
                </a:solidFill>
              </a:rPr>
              <a:t>(self):</a:t>
            </a:r>
          </a:p>
          <a:p>
            <a:r>
              <a:rPr lang="en-AU" dirty="0">
                <a:solidFill>
                  <a:schemeClr val="tx1">
                    <a:lumMod val="50000"/>
                    <a:lumOff val="50000"/>
                  </a:schemeClr>
                </a:solidFill>
              </a:rPr>
              <a:t>      print(“My name is “ + self.name)</a:t>
            </a:r>
          </a:p>
          <a:p>
            <a:endParaRPr lang="en-AU" dirty="0">
              <a:solidFill>
                <a:schemeClr val="tx1">
                  <a:lumMod val="50000"/>
                  <a:lumOff val="50000"/>
                </a:schemeClr>
              </a:solidFill>
            </a:endParaRPr>
          </a:p>
          <a:p>
            <a:r>
              <a:rPr lang="en-AU" dirty="0">
                <a:solidFill>
                  <a:schemeClr val="tx1">
                    <a:lumMod val="50000"/>
                    <a:lumOff val="50000"/>
                  </a:schemeClr>
                </a:solidFill>
              </a:rPr>
              <a:t>b1 = Book(“The Hobbit”, “JRR Tolkien”)</a:t>
            </a:r>
          </a:p>
          <a:p>
            <a:endParaRPr lang="en-AU" dirty="0">
              <a:solidFill>
                <a:schemeClr val="tx1">
                  <a:lumMod val="50000"/>
                  <a:lumOff val="50000"/>
                </a:schemeClr>
              </a:solidFill>
            </a:endParaRPr>
          </a:p>
          <a:p>
            <a:r>
              <a:rPr lang="en-AU" dirty="0">
                <a:solidFill>
                  <a:schemeClr val="tx1">
                    <a:lumMod val="50000"/>
                    <a:lumOff val="50000"/>
                  </a:schemeClr>
                </a:solidFill>
              </a:rPr>
              <a:t>b1.aFunc()</a:t>
            </a:r>
          </a:p>
          <a:p>
            <a:r>
              <a:rPr lang="en-AU" dirty="0">
                <a:solidFill>
                  <a:schemeClr val="tx1">
                    <a:lumMod val="50000"/>
                    <a:lumOff val="50000"/>
                  </a:schemeClr>
                </a:solidFill>
              </a:rPr>
              <a:t>print(b1.author)</a:t>
            </a:r>
          </a:p>
        </p:txBody>
      </p:sp>
    </p:spTree>
    <p:extLst>
      <p:ext uri="{BB962C8B-B14F-4D97-AF65-F5344CB8AC3E}">
        <p14:creationId xmlns:p14="http://schemas.microsoft.com/office/powerpoint/2010/main" val="333059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Self</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3570287" cy="2862322"/>
          </a:xfrm>
          <a:prstGeom prst="rect">
            <a:avLst/>
          </a:prstGeom>
          <a:noFill/>
        </p:spPr>
        <p:txBody>
          <a:bodyPr wrap="square" rtlCol="0">
            <a:spAutoFit/>
          </a:bodyPr>
          <a:lstStyle/>
          <a:p>
            <a:r>
              <a:rPr lang="en-AU" dirty="0"/>
              <a:t>The self keyword is used to refer to this instance of the class, and must be passed as the first parameter of every function in every class.</a:t>
            </a:r>
          </a:p>
          <a:p>
            <a:endParaRPr lang="en-AU" dirty="0"/>
          </a:p>
          <a:p>
            <a:r>
              <a:rPr lang="en-AU" dirty="0"/>
              <a:t>Note that when you call that function, you ‘skip’ that parameter so if the only parameter is self, then you call the function with no parameters</a:t>
            </a:r>
          </a:p>
        </p:txBody>
      </p:sp>
      <p:sp>
        <p:nvSpPr>
          <p:cNvPr id="9" name="TextBox 8">
            <a:extLst>
              <a:ext uri="{FF2B5EF4-FFF2-40B4-BE49-F238E27FC236}">
                <a16:creationId xmlns:a16="http://schemas.microsoft.com/office/drawing/2014/main" id="{ED75E529-CEB4-4753-A21E-9084410C30C8}"/>
              </a:ext>
            </a:extLst>
          </p:cNvPr>
          <p:cNvSpPr txBox="1"/>
          <p:nvPr/>
        </p:nvSpPr>
        <p:spPr>
          <a:xfrm>
            <a:off x="4485263" y="1113057"/>
            <a:ext cx="3854450" cy="3416320"/>
          </a:xfrm>
          <a:prstGeom prst="rect">
            <a:avLst/>
          </a:prstGeom>
          <a:noFill/>
        </p:spPr>
        <p:txBody>
          <a:bodyPr wrap="square" rtlCol="0">
            <a:spAutoFit/>
          </a:bodyPr>
          <a:lstStyle/>
          <a:p>
            <a:r>
              <a:rPr lang="en-AU" dirty="0">
                <a:solidFill>
                  <a:schemeClr val="tx1">
                    <a:lumMod val="50000"/>
                    <a:lumOff val="50000"/>
                  </a:schemeClr>
                </a:solidFill>
              </a:rPr>
              <a:t>class Book:</a:t>
            </a:r>
          </a:p>
          <a:p>
            <a:r>
              <a:rPr lang="en-AU" dirty="0">
                <a:solidFill>
                  <a:schemeClr val="tx1">
                    <a:lumMod val="50000"/>
                    <a:lumOff val="50000"/>
                  </a:schemeClr>
                </a:solidFill>
              </a:rPr>
              <a:t>   def __</a:t>
            </a:r>
            <a:r>
              <a:rPr lang="en-AU" dirty="0" err="1">
                <a:solidFill>
                  <a:schemeClr val="tx1">
                    <a:lumMod val="50000"/>
                    <a:lumOff val="50000"/>
                  </a:schemeClr>
                </a:solidFill>
              </a:rPr>
              <a:t>init</a:t>
            </a:r>
            <a:r>
              <a:rPr lang="en-AU" dirty="0">
                <a:solidFill>
                  <a:schemeClr val="tx1">
                    <a:lumMod val="50000"/>
                    <a:lumOff val="50000"/>
                  </a:schemeClr>
                </a:solidFill>
              </a:rPr>
              <a:t>__(self, name, author):</a:t>
            </a:r>
          </a:p>
          <a:p>
            <a:r>
              <a:rPr lang="en-AU" dirty="0">
                <a:solidFill>
                  <a:schemeClr val="tx1">
                    <a:lumMod val="50000"/>
                    <a:lumOff val="50000"/>
                  </a:schemeClr>
                </a:solidFill>
              </a:rPr>
              <a:t>      self.name = name</a:t>
            </a:r>
          </a:p>
          <a:p>
            <a:r>
              <a:rPr lang="en-AU" dirty="0">
                <a:solidFill>
                  <a:schemeClr val="tx1">
                    <a:lumMod val="50000"/>
                    <a:lumOff val="50000"/>
                  </a:schemeClr>
                </a:solidFill>
              </a:rPr>
              <a:t>      </a:t>
            </a:r>
            <a:r>
              <a:rPr lang="en-AU" dirty="0" err="1">
                <a:solidFill>
                  <a:schemeClr val="tx1">
                    <a:lumMod val="50000"/>
                    <a:lumOff val="50000"/>
                  </a:schemeClr>
                </a:solidFill>
              </a:rPr>
              <a:t>self.author</a:t>
            </a:r>
            <a:r>
              <a:rPr lang="en-AU" dirty="0">
                <a:solidFill>
                  <a:schemeClr val="tx1">
                    <a:lumMod val="50000"/>
                    <a:lumOff val="50000"/>
                  </a:schemeClr>
                </a:solidFill>
              </a:rPr>
              <a:t> = author</a:t>
            </a:r>
          </a:p>
          <a:p>
            <a:endParaRPr lang="en-AU" dirty="0">
              <a:solidFill>
                <a:schemeClr val="tx1">
                  <a:lumMod val="50000"/>
                  <a:lumOff val="50000"/>
                </a:schemeClr>
              </a:solidFill>
            </a:endParaRPr>
          </a:p>
          <a:p>
            <a:r>
              <a:rPr lang="en-AU" dirty="0">
                <a:solidFill>
                  <a:schemeClr val="tx1">
                    <a:lumMod val="50000"/>
                    <a:lumOff val="50000"/>
                  </a:schemeClr>
                </a:solidFill>
              </a:rPr>
              <a:t>   def </a:t>
            </a:r>
            <a:r>
              <a:rPr lang="en-AU" dirty="0" err="1">
                <a:solidFill>
                  <a:schemeClr val="tx1">
                    <a:lumMod val="50000"/>
                    <a:lumOff val="50000"/>
                  </a:schemeClr>
                </a:solidFill>
              </a:rPr>
              <a:t>aFunc</a:t>
            </a:r>
            <a:r>
              <a:rPr lang="en-AU" dirty="0">
                <a:solidFill>
                  <a:schemeClr val="tx1">
                    <a:lumMod val="50000"/>
                    <a:lumOff val="50000"/>
                  </a:schemeClr>
                </a:solidFill>
              </a:rPr>
              <a:t>(self):</a:t>
            </a:r>
          </a:p>
          <a:p>
            <a:r>
              <a:rPr lang="en-AU" dirty="0">
                <a:solidFill>
                  <a:schemeClr val="tx1">
                    <a:lumMod val="50000"/>
                    <a:lumOff val="50000"/>
                  </a:schemeClr>
                </a:solidFill>
              </a:rPr>
              <a:t>      print(“My name is “ + self.name)</a:t>
            </a:r>
          </a:p>
          <a:p>
            <a:endParaRPr lang="en-AU" dirty="0">
              <a:solidFill>
                <a:schemeClr val="tx1">
                  <a:lumMod val="50000"/>
                  <a:lumOff val="50000"/>
                </a:schemeClr>
              </a:solidFill>
            </a:endParaRPr>
          </a:p>
          <a:p>
            <a:r>
              <a:rPr lang="en-AU" dirty="0">
                <a:solidFill>
                  <a:schemeClr val="tx1">
                    <a:lumMod val="50000"/>
                    <a:lumOff val="50000"/>
                  </a:schemeClr>
                </a:solidFill>
              </a:rPr>
              <a:t>b1 = Book(“The Hobbit”, “JRR Tolkien”)</a:t>
            </a:r>
          </a:p>
          <a:p>
            <a:endParaRPr lang="en-AU" dirty="0">
              <a:solidFill>
                <a:schemeClr val="tx1">
                  <a:lumMod val="50000"/>
                  <a:lumOff val="50000"/>
                </a:schemeClr>
              </a:solidFill>
            </a:endParaRPr>
          </a:p>
          <a:p>
            <a:r>
              <a:rPr lang="en-AU" dirty="0">
                <a:solidFill>
                  <a:schemeClr val="tx1">
                    <a:lumMod val="50000"/>
                    <a:lumOff val="50000"/>
                  </a:schemeClr>
                </a:solidFill>
              </a:rPr>
              <a:t>b1.aFunc()</a:t>
            </a:r>
          </a:p>
          <a:p>
            <a:r>
              <a:rPr lang="en-AU" dirty="0">
                <a:solidFill>
                  <a:schemeClr val="tx1">
                    <a:lumMod val="50000"/>
                    <a:lumOff val="50000"/>
                  </a:schemeClr>
                </a:solidFill>
              </a:rPr>
              <a:t>print(b1.author)</a:t>
            </a:r>
          </a:p>
        </p:txBody>
      </p:sp>
    </p:spTree>
    <p:extLst>
      <p:ext uri="{BB962C8B-B14F-4D97-AF65-F5344CB8AC3E}">
        <p14:creationId xmlns:p14="http://schemas.microsoft.com/office/powerpoint/2010/main" val="337305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Errors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3570287" cy="3139321"/>
          </a:xfrm>
          <a:prstGeom prst="rect">
            <a:avLst/>
          </a:prstGeom>
          <a:noFill/>
        </p:spPr>
        <p:txBody>
          <a:bodyPr wrap="square" rtlCol="0">
            <a:spAutoFit/>
          </a:bodyPr>
          <a:lstStyle/>
          <a:p>
            <a:r>
              <a:rPr lang="en-AU" dirty="0"/>
              <a:t>The python language has built in functions and methods for handling errors.</a:t>
            </a:r>
          </a:p>
          <a:p>
            <a:endParaRPr lang="en-AU" dirty="0"/>
          </a:p>
          <a:p>
            <a:r>
              <a:rPr lang="en-AU" dirty="0"/>
              <a:t>You can use  </a:t>
            </a:r>
          </a:p>
          <a:p>
            <a:endParaRPr lang="en-AU" dirty="0"/>
          </a:p>
          <a:p>
            <a:r>
              <a:rPr lang="en-AU" dirty="0"/>
              <a:t>try:</a:t>
            </a:r>
          </a:p>
          <a:p>
            <a:endParaRPr lang="en-AU" dirty="0"/>
          </a:p>
          <a:p>
            <a:r>
              <a:rPr lang="en-AU" dirty="0"/>
              <a:t>except:</a:t>
            </a:r>
          </a:p>
          <a:p>
            <a:endParaRPr lang="en-AU" dirty="0"/>
          </a:p>
          <a:p>
            <a:r>
              <a:rPr lang="en-AU" dirty="0"/>
              <a:t>finally:</a:t>
            </a:r>
          </a:p>
        </p:txBody>
      </p:sp>
      <p:sp>
        <p:nvSpPr>
          <p:cNvPr id="9" name="TextBox 8">
            <a:extLst>
              <a:ext uri="{FF2B5EF4-FFF2-40B4-BE49-F238E27FC236}">
                <a16:creationId xmlns:a16="http://schemas.microsoft.com/office/drawing/2014/main" id="{ED75E529-CEB4-4753-A21E-9084410C30C8}"/>
              </a:ext>
            </a:extLst>
          </p:cNvPr>
          <p:cNvSpPr txBox="1"/>
          <p:nvPr/>
        </p:nvSpPr>
        <p:spPr>
          <a:xfrm>
            <a:off x="4529713" y="1366465"/>
            <a:ext cx="3854450" cy="369332"/>
          </a:xfrm>
          <a:prstGeom prst="rect">
            <a:avLst/>
          </a:prstGeom>
          <a:noFill/>
        </p:spPr>
        <p:txBody>
          <a:bodyPr wrap="square" rtlCol="0">
            <a:spAutoFit/>
          </a:bodyPr>
          <a:lstStyle/>
          <a:p>
            <a:r>
              <a:rPr lang="en-AU" dirty="0">
                <a:solidFill>
                  <a:schemeClr val="tx1">
                    <a:lumMod val="50000"/>
                    <a:lumOff val="50000"/>
                  </a:schemeClr>
                </a:solidFill>
              </a:rPr>
              <a:t>print(x)</a:t>
            </a:r>
          </a:p>
        </p:txBody>
      </p:sp>
      <p:sp>
        <p:nvSpPr>
          <p:cNvPr id="7" name="TextBox 6">
            <a:extLst>
              <a:ext uri="{FF2B5EF4-FFF2-40B4-BE49-F238E27FC236}">
                <a16:creationId xmlns:a16="http://schemas.microsoft.com/office/drawing/2014/main" id="{D863C5E2-C2F4-49FC-B8F1-03ED26E84F2D}"/>
              </a:ext>
            </a:extLst>
          </p:cNvPr>
          <p:cNvSpPr txBox="1"/>
          <p:nvPr/>
        </p:nvSpPr>
        <p:spPr>
          <a:xfrm>
            <a:off x="4529713" y="2202418"/>
            <a:ext cx="3854450" cy="2308324"/>
          </a:xfrm>
          <a:prstGeom prst="rect">
            <a:avLst/>
          </a:prstGeom>
          <a:noFill/>
        </p:spPr>
        <p:txBody>
          <a:bodyPr wrap="square" rtlCol="0">
            <a:spAutoFit/>
          </a:bodyPr>
          <a:lstStyle/>
          <a:p>
            <a:r>
              <a:rPr lang="en-AU" dirty="0">
                <a:solidFill>
                  <a:schemeClr val="tx1">
                    <a:lumMod val="50000"/>
                    <a:lumOff val="50000"/>
                  </a:schemeClr>
                </a:solidFill>
              </a:rPr>
              <a:t>try:</a:t>
            </a:r>
          </a:p>
          <a:p>
            <a:r>
              <a:rPr lang="en-AU" dirty="0">
                <a:solidFill>
                  <a:schemeClr val="tx1">
                    <a:lumMod val="50000"/>
                    <a:lumOff val="50000"/>
                  </a:schemeClr>
                </a:solidFill>
              </a:rPr>
              <a:t>   print(x)</a:t>
            </a:r>
          </a:p>
          <a:p>
            <a:r>
              <a:rPr lang="en-AU" dirty="0">
                <a:solidFill>
                  <a:schemeClr val="tx1">
                    <a:lumMod val="50000"/>
                    <a:lumOff val="50000"/>
                  </a:schemeClr>
                </a:solidFill>
              </a:rPr>
              <a:t>except:</a:t>
            </a:r>
          </a:p>
          <a:p>
            <a:r>
              <a:rPr lang="en-AU" dirty="0">
                <a:solidFill>
                  <a:schemeClr val="tx1">
                    <a:lumMod val="50000"/>
                    <a:lumOff val="50000"/>
                  </a:schemeClr>
                </a:solidFill>
              </a:rPr>
              <a:t>   print(“error happened”)</a:t>
            </a:r>
          </a:p>
          <a:p>
            <a:r>
              <a:rPr lang="en-AU" dirty="0">
                <a:solidFill>
                  <a:schemeClr val="tx1">
                    <a:lumMod val="50000"/>
                    <a:lumOff val="50000"/>
                  </a:schemeClr>
                </a:solidFill>
              </a:rPr>
              <a:t>else:</a:t>
            </a:r>
          </a:p>
          <a:p>
            <a:r>
              <a:rPr lang="en-AU" dirty="0">
                <a:solidFill>
                  <a:schemeClr val="tx1">
                    <a:lumMod val="50000"/>
                    <a:lumOff val="50000"/>
                  </a:schemeClr>
                </a:solidFill>
              </a:rPr>
              <a:t>   print(“no errors”)</a:t>
            </a:r>
          </a:p>
          <a:p>
            <a:r>
              <a:rPr lang="en-AU" dirty="0">
                <a:solidFill>
                  <a:schemeClr val="tx1">
                    <a:lumMod val="50000"/>
                    <a:lumOff val="50000"/>
                  </a:schemeClr>
                </a:solidFill>
              </a:rPr>
              <a:t>finally:</a:t>
            </a:r>
          </a:p>
          <a:p>
            <a:r>
              <a:rPr lang="en-AU" dirty="0">
                <a:solidFill>
                  <a:schemeClr val="tx1">
                    <a:lumMod val="50000"/>
                    <a:lumOff val="50000"/>
                  </a:schemeClr>
                </a:solidFill>
              </a:rPr>
              <a:t>   print(“finished error handling”)</a:t>
            </a:r>
          </a:p>
        </p:txBody>
      </p:sp>
    </p:spTree>
    <p:extLst>
      <p:ext uri="{BB962C8B-B14F-4D97-AF65-F5344CB8AC3E}">
        <p14:creationId xmlns:p14="http://schemas.microsoft.com/office/powerpoint/2010/main" val="356000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Errors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3570287" cy="646331"/>
          </a:xfrm>
          <a:prstGeom prst="rect">
            <a:avLst/>
          </a:prstGeom>
          <a:noFill/>
        </p:spPr>
        <p:txBody>
          <a:bodyPr wrap="square" rtlCol="0">
            <a:spAutoFit/>
          </a:bodyPr>
          <a:lstStyle/>
          <a:p>
            <a:r>
              <a:rPr lang="en-AU" dirty="0"/>
              <a:t>For example checking for errors when writing a file</a:t>
            </a:r>
          </a:p>
        </p:txBody>
      </p:sp>
      <p:sp>
        <p:nvSpPr>
          <p:cNvPr id="7" name="TextBox 6">
            <a:extLst>
              <a:ext uri="{FF2B5EF4-FFF2-40B4-BE49-F238E27FC236}">
                <a16:creationId xmlns:a16="http://schemas.microsoft.com/office/drawing/2014/main" id="{D863C5E2-C2F4-49FC-B8F1-03ED26E84F2D}"/>
              </a:ext>
            </a:extLst>
          </p:cNvPr>
          <p:cNvSpPr txBox="1"/>
          <p:nvPr/>
        </p:nvSpPr>
        <p:spPr>
          <a:xfrm>
            <a:off x="4434463" y="1641830"/>
            <a:ext cx="3854450" cy="2585323"/>
          </a:xfrm>
          <a:prstGeom prst="rect">
            <a:avLst/>
          </a:prstGeom>
          <a:noFill/>
        </p:spPr>
        <p:txBody>
          <a:bodyPr wrap="square" rtlCol="0">
            <a:spAutoFit/>
          </a:bodyPr>
          <a:lstStyle/>
          <a:p>
            <a:r>
              <a:rPr lang="en-AU" dirty="0">
                <a:solidFill>
                  <a:schemeClr val="tx1">
                    <a:lumMod val="50000"/>
                    <a:lumOff val="50000"/>
                  </a:schemeClr>
                </a:solidFill>
              </a:rPr>
              <a:t>try:</a:t>
            </a:r>
          </a:p>
          <a:p>
            <a:r>
              <a:rPr lang="en-AU" dirty="0">
                <a:solidFill>
                  <a:schemeClr val="tx1">
                    <a:lumMod val="50000"/>
                    <a:lumOff val="50000"/>
                  </a:schemeClr>
                </a:solidFill>
              </a:rPr>
              <a:t>   </a:t>
            </a:r>
            <a:r>
              <a:rPr lang="en-AU" dirty="0" err="1">
                <a:solidFill>
                  <a:schemeClr val="tx1">
                    <a:lumMod val="50000"/>
                    <a:lumOff val="50000"/>
                  </a:schemeClr>
                </a:solidFill>
              </a:rPr>
              <a:t>myfile</a:t>
            </a:r>
            <a:r>
              <a:rPr lang="en-AU" dirty="0">
                <a:solidFill>
                  <a:schemeClr val="tx1">
                    <a:lumMod val="50000"/>
                    <a:lumOff val="50000"/>
                  </a:schemeClr>
                </a:solidFill>
              </a:rPr>
              <a:t> = open(“project2.txt”, “w”)</a:t>
            </a:r>
          </a:p>
          <a:p>
            <a:r>
              <a:rPr lang="en-AU" dirty="0">
                <a:solidFill>
                  <a:schemeClr val="tx1">
                    <a:lumMod val="50000"/>
                    <a:lumOff val="50000"/>
                  </a:schemeClr>
                </a:solidFill>
              </a:rPr>
              <a:t>   </a:t>
            </a:r>
            <a:r>
              <a:rPr lang="en-AU" dirty="0" err="1">
                <a:solidFill>
                  <a:schemeClr val="tx1">
                    <a:lumMod val="50000"/>
                    <a:lumOff val="50000"/>
                  </a:schemeClr>
                </a:solidFill>
              </a:rPr>
              <a:t>myfile.write</a:t>
            </a:r>
            <a:r>
              <a:rPr lang="en-AU" dirty="0">
                <a:solidFill>
                  <a:schemeClr val="tx1">
                    <a:lumMod val="50000"/>
                    <a:lumOff val="50000"/>
                  </a:schemeClr>
                </a:solidFill>
              </a:rPr>
              <a:t>(“writing to the file”)</a:t>
            </a:r>
          </a:p>
          <a:p>
            <a:r>
              <a:rPr lang="en-AU" dirty="0">
                <a:solidFill>
                  <a:schemeClr val="tx1">
                    <a:lumMod val="50000"/>
                    <a:lumOff val="50000"/>
                  </a:schemeClr>
                </a:solidFill>
              </a:rPr>
              <a:t>except:</a:t>
            </a:r>
          </a:p>
          <a:p>
            <a:r>
              <a:rPr lang="en-AU" dirty="0">
                <a:solidFill>
                  <a:schemeClr val="tx1">
                    <a:lumMod val="50000"/>
                    <a:lumOff val="50000"/>
                  </a:schemeClr>
                </a:solidFill>
              </a:rPr>
              <a:t>   print(“something went wrong”)</a:t>
            </a:r>
          </a:p>
          <a:p>
            <a:r>
              <a:rPr lang="en-AU" dirty="0">
                <a:solidFill>
                  <a:schemeClr val="tx1">
                    <a:lumMod val="50000"/>
                    <a:lumOff val="50000"/>
                  </a:schemeClr>
                </a:solidFill>
              </a:rPr>
              <a:t>else:</a:t>
            </a:r>
          </a:p>
          <a:p>
            <a:r>
              <a:rPr lang="en-AU" dirty="0">
                <a:solidFill>
                  <a:schemeClr val="tx1">
                    <a:lumMod val="50000"/>
                    <a:lumOff val="50000"/>
                  </a:schemeClr>
                </a:solidFill>
              </a:rPr>
              <a:t>   print(“no errors”)</a:t>
            </a:r>
          </a:p>
          <a:p>
            <a:r>
              <a:rPr lang="en-AU" dirty="0">
                <a:solidFill>
                  <a:schemeClr val="tx1">
                    <a:lumMod val="50000"/>
                    <a:lumOff val="50000"/>
                  </a:schemeClr>
                </a:solidFill>
              </a:rPr>
              <a:t>finally:</a:t>
            </a:r>
          </a:p>
          <a:p>
            <a:r>
              <a:rPr lang="en-AU" dirty="0">
                <a:solidFill>
                  <a:schemeClr val="tx1">
                    <a:lumMod val="50000"/>
                    <a:lumOff val="50000"/>
                  </a:schemeClr>
                </a:solidFill>
              </a:rPr>
              <a:t>   print(“finished writing to the file”)</a:t>
            </a:r>
          </a:p>
        </p:txBody>
      </p:sp>
    </p:spTree>
    <p:extLst>
      <p:ext uri="{BB962C8B-B14F-4D97-AF65-F5344CB8AC3E}">
        <p14:creationId xmlns:p14="http://schemas.microsoft.com/office/powerpoint/2010/main" val="891102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Import Modules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477838" y="1641830"/>
            <a:ext cx="4189412" cy="2862322"/>
          </a:xfrm>
          <a:prstGeom prst="rect">
            <a:avLst/>
          </a:prstGeom>
          <a:noFill/>
        </p:spPr>
        <p:txBody>
          <a:bodyPr wrap="square" rtlCol="0">
            <a:spAutoFit/>
          </a:bodyPr>
          <a:lstStyle/>
          <a:p>
            <a:r>
              <a:rPr lang="en-AU" dirty="0"/>
              <a:t>You can use any .</a:t>
            </a:r>
            <a:r>
              <a:rPr lang="en-AU" dirty="0" err="1"/>
              <a:t>py</a:t>
            </a:r>
            <a:r>
              <a:rPr lang="en-AU" dirty="0"/>
              <a:t> file that has been created previously by using the import keyword. (drop the .</a:t>
            </a:r>
            <a:r>
              <a:rPr lang="en-AU" dirty="0" err="1"/>
              <a:t>py</a:t>
            </a:r>
            <a:r>
              <a:rPr lang="en-AU" dirty="0"/>
              <a:t> from the filename)</a:t>
            </a:r>
          </a:p>
          <a:p>
            <a:endParaRPr lang="en-AU" dirty="0"/>
          </a:p>
          <a:p>
            <a:r>
              <a:rPr lang="en-AU" dirty="0"/>
              <a:t>Any functions, variables and classes that is available in that file is now available to your program.</a:t>
            </a:r>
          </a:p>
          <a:p>
            <a:endParaRPr lang="en-AU" dirty="0"/>
          </a:p>
          <a:p>
            <a:r>
              <a:rPr lang="en-AU" dirty="0"/>
              <a:t>Use the </a:t>
            </a:r>
            <a:r>
              <a:rPr lang="en-AU" dirty="0" err="1"/>
              <a:t>dir</a:t>
            </a:r>
            <a:r>
              <a:rPr lang="en-AU" dirty="0"/>
              <a:t> function to get a list of all the variables and functions in a module.</a:t>
            </a:r>
          </a:p>
        </p:txBody>
      </p:sp>
      <p:sp>
        <p:nvSpPr>
          <p:cNvPr id="7" name="TextBox 6">
            <a:extLst>
              <a:ext uri="{FF2B5EF4-FFF2-40B4-BE49-F238E27FC236}">
                <a16:creationId xmlns:a16="http://schemas.microsoft.com/office/drawing/2014/main" id="{D863C5E2-C2F4-49FC-B8F1-03ED26E84F2D}"/>
              </a:ext>
            </a:extLst>
          </p:cNvPr>
          <p:cNvSpPr txBox="1"/>
          <p:nvPr/>
        </p:nvSpPr>
        <p:spPr>
          <a:xfrm>
            <a:off x="5149849" y="1641830"/>
            <a:ext cx="3139063" cy="2031325"/>
          </a:xfrm>
          <a:prstGeom prst="rect">
            <a:avLst/>
          </a:prstGeom>
          <a:noFill/>
        </p:spPr>
        <p:txBody>
          <a:bodyPr wrap="square" rtlCol="0">
            <a:spAutoFit/>
          </a:bodyPr>
          <a:lstStyle/>
          <a:p>
            <a:r>
              <a:rPr lang="en-AU" dirty="0">
                <a:solidFill>
                  <a:schemeClr val="tx1">
                    <a:lumMod val="50000"/>
                    <a:lumOff val="50000"/>
                  </a:schemeClr>
                </a:solidFill>
              </a:rPr>
              <a:t>import </a:t>
            </a:r>
            <a:r>
              <a:rPr lang="en-AU" dirty="0" err="1">
                <a:solidFill>
                  <a:schemeClr val="tx1">
                    <a:lumMod val="50000"/>
                    <a:lumOff val="50000"/>
                  </a:schemeClr>
                </a:solidFill>
              </a:rPr>
              <a:t>mycode</a:t>
            </a:r>
            <a:r>
              <a:rPr lang="en-AU" dirty="0">
                <a:solidFill>
                  <a:schemeClr val="tx1">
                    <a:lumMod val="50000"/>
                    <a:lumOff val="50000"/>
                  </a:schemeClr>
                </a:solidFill>
              </a:rPr>
              <a:t> as mc</a:t>
            </a:r>
          </a:p>
          <a:p>
            <a:endParaRPr lang="en-AU" dirty="0">
              <a:solidFill>
                <a:schemeClr val="tx1">
                  <a:lumMod val="50000"/>
                  <a:lumOff val="50000"/>
                </a:schemeClr>
              </a:solidFill>
            </a:endParaRPr>
          </a:p>
          <a:p>
            <a:r>
              <a:rPr lang="en-AU" dirty="0">
                <a:solidFill>
                  <a:schemeClr val="tx1">
                    <a:lumMod val="50000"/>
                    <a:lumOff val="50000"/>
                  </a:schemeClr>
                </a:solidFill>
              </a:rPr>
              <a:t>x = </a:t>
            </a:r>
            <a:r>
              <a:rPr lang="en-AU" dirty="0" err="1">
                <a:solidFill>
                  <a:schemeClr val="tx1">
                    <a:lumMod val="50000"/>
                    <a:lumOff val="50000"/>
                  </a:schemeClr>
                </a:solidFill>
              </a:rPr>
              <a:t>dir</a:t>
            </a:r>
            <a:r>
              <a:rPr lang="en-AU" dirty="0">
                <a:solidFill>
                  <a:schemeClr val="tx1">
                    <a:lumMod val="50000"/>
                    <a:lumOff val="50000"/>
                  </a:schemeClr>
                </a:solidFill>
              </a:rPr>
              <a:t>(mc)</a:t>
            </a:r>
          </a:p>
          <a:p>
            <a:r>
              <a:rPr lang="en-AU" dirty="0">
                <a:solidFill>
                  <a:schemeClr val="tx1">
                    <a:lumMod val="50000"/>
                    <a:lumOff val="50000"/>
                  </a:schemeClr>
                </a:solidFill>
              </a:rPr>
              <a:t>print(x)</a:t>
            </a:r>
          </a:p>
          <a:p>
            <a:endParaRPr lang="en-AU" dirty="0">
              <a:solidFill>
                <a:schemeClr val="tx1">
                  <a:lumMod val="50000"/>
                  <a:lumOff val="50000"/>
                </a:schemeClr>
              </a:solidFill>
            </a:endParaRPr>
          </a:p>
          <a:p>
            <a:r>
              <a:rPr lang="en-AU" dirty="0" err="1">
                <a:solidFill>
                  <a:schemeClr val="tx1">
                    <a:lumMod val="50000"/>
                    <a:lumOff val="50000"/>
                  </a:schemeClr>
                </a:solidFill>
              </a:rPr>
              <a:t>avar</a:t>
            </a:r>
            <a:r>
              <a:rPr lang="en-AU" dirty="0">
                <a:solidFill>
                  <a:schemeClr val="tx1">
                    <a:lumMod val="50000"/>
                    <a:lumOff val="50000"/>
                  </a:schemeClr>
                </a:solidFill>
              </a:rPr>
              <a:t> = </a:t>
            </a:r>
            <a:r>
              <a:rPr lang="en-AU" dirty="0" err="1">
                <a:solidFill>
                  <a:schemeClr val="tx1">
                    <a:lumMod val="50000"/>
                    <a:lumOff val="50000"/>
                  </a:schemeClr>
                </a:solidFill>
              </a:rPr>
              <a:t>mc.variable</a:t>
            </a:r>
            <a:endParaRPr lang="en-AU" dirty="0">
              <a:solidFill>
                <a:schemeClr val="tx1">
                  <a:lumMod val="50000"/>
                  <a:lumOff val="50000"/>
                </a:schemeClr>
              </a:solidFill>
            </a:endParaRPr>
          </a:p>
          <a:p>
            <a:r>
              <a:rPr lang="en-AU" dirty="0" err="1">
                <a:solidFill>
                  <a:schemeClr val="tx1">
                    <a:lumMod val="50000"/>
                    <a:lumOff val="50000"/>
                  </a:schemeClr>
                </a:solidFill>
              </a:rPr>
              <a:t>afunc</a:t>
            </a:r>
            <a:r>
              <a:rPr lang="en-AU" dirty="0">
                <a:solidFill>
                  <a:schemeClr val="tx1">
                    <a:lumMod val="50000"/>
                    <a:lumOff val="50000"/>
                  </a:schemeClr>
                </a:solidFill>
              </a:rPr>
              <a:t> = </a:t>
            </a:r>
            <a:r>
              <a:rPr lang="en-AU" dirty="0" err="1">
                <a:solidFill>
                  <a:schemeClr val="tx1">
                    <a:lumMod val="50000"/>
                    <a:lumOff val="50000"/>
                  </a:schemeClr>
                </a:solidFill>
              </a:rPr>
              <a:t>mc.function</a:t>
            </a:r>
            <a:r>
              <a:rPr lang="en-AU" dirty="0">
                <a:solidFill>
                  <a:schemeClr val="tx1">
                    <a:lumMod val="50000"/>
                    <a:lumOff val="50000"/>
                  </a:schemeClr>
                </a:solidFill>
              </a:rPr>
              <a:t>()</a:t>
            </a:r>
          </a:p>
        </p:txBody>
      </p:sp>
    </p:spTree>
    <p:extLst>
      <p:ext uri="{BB962C8B-B14F-4D97-AF65-F5344CB8AC3E}">
        <p14:creationId xmlns:p14="http://schemas.microsoft.com/office/powerpoint/2010/main" val="18145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21/10/19 – S2W12</a:t>
            </a:r>
          </a:p>
        </p:txBody>
      </p:sp>
      <p:sp>
        <p:nvSpPr>
          <p:cNvPr id="5" name="Text Placeholder 4">
            <a:extLst>
              <a:ext uri="{FF2B5EF4-FFF2-40B4-BE49-F238E27FC236}">
                <a16:creationId xmlns:a16="http://schemas.microsoft.com/office/drawing/2014/main" id="{D7D2822A-0FCF-4633-92E2-ACAA4FD142A3}"/>
              </a:ext>
            </a:extLst>
          </p:cNvPr>
          <p:cNvSpPr>
            <a:spLocks noGrp="1"/>
          </p:cNvSpPr>
          <p:nvPr>
            <p:ph type="body" sz="quarter" idx="16"/>
          </p:nvPr>
        </p:nvSpPr>
        <p:spPr/>
        <p:txBody>
          <a:bodyPr/>
          <a:lstStyle/>
          <a:p>
            <a:r>
              <a:rPr lang="en-AU" dirty="0"/>
              <a:t>Python</a:t>
            </a:r>
          </a:p>
        </p:txBody>
      </p:sp>
      <p:sp>
        <p:nvSpPr>
          <p:cNvPr id="9" name="Text Placeholder 8">
            <a:extLst>
              <a:ext uri="{FF2B5EF4-FFF2-40B4-BE49-F238E27FC236}">
                <a16:creationId xmlns:a16="http://schemas.microsoft.com/office/drawing/2014/main" id="{E1F0B995-D075-47DB-92F7-0D7A1F2A8825}"/>
              </a:ext>
            </a:extLst>
          </p:cNvPr>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418577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21/10/19 – S2W12</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155521"/>
            <a:ext cx="8108950" cy="2308324"/>
          </a:xfrm>
          <a:prstGeom prst="rect">
            <a:avLst/>
          </a:prstGeom>
          <a:noFill/>
        </p:spPr>
        <p:txBody>
          <a:bodyPr wrap="square" rtlCol="0">
            <a:spAutoFit/>
          </a:bodyPr>
          <a:lstStyle/>
          <a:p>
            <a:r>
              <a:rPr lang="en-AU" dirty="0"/>
              <a:t>Create a text file called one.txt and put in it the names of three of your family or friends.</a:t>
            </a:r>
          </a:p>
          <a:p>
            <a:endParaRPr lang="en-AU" dirty="0"/>
          </a:p>
          <a:p>
            <a:r>
              <a:rPr lang="en-AU" dirty="0"/>
              <a:t>Write a python class in its own file that stores peoples names.</a:t>
            </a:r>
          </a:p>
          <a:p>
            <a:endParaRPr lang="en-AU" dirty="0"/>
          </a:p>
          <a:p>
            <a:r>
              <a:rPr lang="en-AU" dirty="0"/>
              <a:t>Write a python program that includes error handling, that uses your peoples name class (import it) to reads that file, stores the names, print the names on the screen and writes a new file called two.txt with the names in the opposite order.</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1</a:t>
            </a:r>
          </a:p>
        </p:txBody>
      </p:sp>
    </p:spTree>
    <p:extLst>
      <p:ext uri="{BB962C8B-B14F-4D97-AF65-F5344CB8AC3E}">
        <p14:creationId xmlns:p14="http://schemas.microsoft.com/office/powerpoint/2010/main" val="256301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4" name="Text Placeholder 3"/>
          <p:cNvSpPr>
            <a:spLocks noGrp="1"/>
          </p:cNvSpPr>
          <p:nvPr>
            <p:ph type="body" sz="quarter" idx="18"/>
          </p:nvPr>
        </p:nvSpPr>
        <p:spPr>
          <a:xfrm>
            <a:off x="520125" y="1990891"/>
            <a:ext cx="8103750" cy="2414354"/>
          </a:xfrm>
        </p:spPr>
        <p:txBody>
          <a:bodyPr>
            <a:normAutofit/>
          </a:bodyPr>
          <a:lstStyle/>
          <a:p>
            <a:r>
              <a:rPr lang="en-AU" dirty="0"/>
              <a:t>We looked at the system development lifecycle.</a:t>
            </a:r>
          </a:p>
          <a:p>
            <a:endParaRPr lang="en-AU" dirty="0"/>
          </a:p>
          <a:p>
            <a:r>
              <a:rPr lang="en-AU" dirty="0"/>
              <a:t>We looked at the core statements in the python language</a:t>
            </a:r>
          </a:p>
          <a:p>
            <a:pPr marL="0" indent="0">
              <a:buNone/>
            </a:pPr>
            <a:endParaRPr lang="en-AU" dirty="0"/>
          </a:p>
        </p:txBody>
      </p:sp>
      <p:sp>
        <p:nvSpPr>
          <p:cNvPr id="6" name="Text Placeholder 5"/>
          <p:cNvSpPr>
            <a:spLocks noGrp="1"/>
          </p:cNvSpPr>
          <p:nvPr>
            <p:ph type="body" sz="quarter" idx="16"/>
          </p:nvPr>
        </p:nvSpPr>
        <p:spPr/>
        <p:txBody>
          <a:bodyPr/>
          <a:lstStyle/>
          <a:p>
            <a:r>
              <a:rPr lang="en-US" cap="none" dirty="0"/>
              <a:t>Week 11</a:t>
            </a:r>
          </a:p>
        </p:txBody>
      </p:sp>
    </p:spTree>
    <p:extLst>
      <p:ext uri="{BB962C8B-B14F-4D97-AF65-F5344CB8AC3E}">
        <p14:creationId xmlns:p14="http://schemas.microsoft.com/office/powerpoint/2010/main" val="212652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21/10/19 – S2W12</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155521"/>
            <a:ext cx="8108950" cy="369332"/>
          </a:xfrm>
          <a:prstGeom prst="rect">
            <a:avLst/>
          </a:prstGeom>
          <a:noFill/>
        </p:spPr>
        <p:txBody>
          <a:bodyPr wrap="square" rtlCol="0">
            <a:spAutoFit/>
          </a:bodyPr>
          <a:lstStyle/>
          <a:p>
            <a:r>
              <a:rPr lang="en-AU" dirty="0"/>
              <a:t>Any questions?</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Project</a:t>
            </a:r>
          </a:p>
        </p:txBody>
      </p:sp>
    </p:spTree>
    <p:extLst>
      <p:ext uri="{BB962C8B-B14F-4D97-AF65-F5344CB8AC3E}">
        <p14:creationId xmlns:p14="http://schemas.microsoft.com/office/powerpoint/2010/main" val="289836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a:p>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Software Development Lifecycle</a:t>
            </a:r>
          </a:p>
        </p:txBody>
      </p:sp>
      <p:sp>
        <p:nvSpPr>
          <p:cNvPr id="11" name="TextBox 10">
            <a:extLst>
              <a:ext uri="{FF2B5EF4-FFF2-40B4-BE49-F238E27FC236}">
                <a16:creationId xmlns:a16="http://schemas.microsoft.com/office/drawing/2014/main" id="{A664DCA5-E4BD-4F65-A967-F8A814B24D9D}"/>
              </a:ext>
            </a:extLst>
          </p:cNvPr>
          <p:cNvSpPr txBox="1"/>
          <p:nvPr/>
        </p:nvSpPr>
        <p:spPr>
          <a:xfrm>
            <a:off x="477838" y="1678294"/>
            <a:ext cx="7986712" cy="369332"/>
          </a:xfrm>
          <a:prstGeom prst="rect">
            <a:avLst/>
          </a:prstGeom>
          <a:noFill/>
        </p:spPr>
        <p:txBody>
          <a:bodyPr wrap="square" rtlCol="0">
            <a:spAutoFit/>
          </a:bodyPr>
          <a:lstStyle/>
          <a:p>
            <a:r>
              <a:rPr lang="en-AU" dirty="0"/>
              <a:t>When developing software, generally everyone follows the same process</a:t>
            </a:r>
          </a:p>
        </p:txBody>
      </p:sp>
      <p:pic>
        <p:nvPicPr>
          <p:cNvPr id="7" name="Picture 6" descr="Image result for sdlc">
            <a:extLst>
              <a:ext uri="{FF2B5EF4-FFF2-40B4-BE49-F238E27FC236}">
                <a16:creationId xmlns:a16="http://schemas.microsoft.com/office/drawing/2014/main" id="{F7BD7BCD-5973-4B19-84A2-AA8D36B3A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231" y="2218080"/>
            <a:ext cx="4956175" cy="25900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DF7C738-026F-4CC4-B37D-B31FC83CE533}"/>
              </a:ext>
            </a:extLst>
          </p:cNvPr>
          <p:cNvSpPr txBox="1"/>
          <p:nvPr/>
        </p:nvSpPr>
        <p:spPr>
          <a:xfrm>
            <a:off x="6248400" y="2218080"/>
            <a:ext cx="2609850" cy="2308324"/>
          </a:xfrm>
          <a:prstGeom prst="rect">
            <a:avLst/>
          </a:prstGeom>
          <a:noFill/>
        </p:spPr>
        <p:txBody>
          <a:bodyPr wrap="square" rtlCol="0">
            <a:spAutoFit/>
          </a:bodyPr>
          <a:lstStyle/>
          <a:p>
            <a:r>
              <a:rPr lang="en-AU" dirty="0">
                <a:solidFill>
                  <a:schemeClr val="bg1">
                    <a:lumMod val="50000"/>
                  </a:schemeClr>
                </a:solidFill>
              </a:rPr>
              <a:t>*There are though many arguments of when you start each piece and if you need to wait for the piece before to be complete or if you are allowed to do the same piece again</a:t>
            </a:r>
          </a:p>
        </p:txBody>
      </p:sp>
    </p:spTree>
    <p:extLst>
      <p:ext uri="{BB962C8B-B14F-4D97-AF65-F5344CB8AC3E}">
        <p14:creationId xmlns:p14="http://schemas.microsoft.com/office/powerpoint/2010/main" val="388512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 - Decisions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21/10/19 – S2W12</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121C0B4-2ED1-456B-9E20-F6A94AC0555A}"/>
              </a:ext>
            </a:extLst>
          </p:cNvPr>
          <p:cNvSpPr txBox="1">
            <a:spLocks/>
          </p:cNvSpPr>
          <p:nvPr/>
        </p:nvSpPr>
        <p:spPr>
          <a:xfrm>
            <a:off x="481202" y="1746250"/>
            <a:ext cx="2646362" cy="21859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if x == 1:</a:t>
            </a:r>
          </a:p>
          <a:p>
            <a:pPr marL="0" indent="0">
              <a:buFont typeface="Arial" panose="020B0604020202020204" pitchFamily="34" charset="0"/>
              <a:buNone/>
            </a:pPr>
            <a:r>
              <a:rPr lang="en-US" dirty="0"/>
              <a:t>	text = “yes”</a:t>
            </a:r>
          </a:p>
          <a:p>
            <a:pPr marL="0" indent="0">
              <a:buFont typeface="Arial" panose="020B0604020202020204" pitchFamily="34" charset="0"/>
              <a:buNone/>
            </a:pPr>
            <a:r>
              <a:rPr lang="en-US" dirty="0" err="1"/>
              <a:t>elif</a:t>
            </a:r>
            <a:r>
              <a:rPr lang="en-US" dirty="0"/>
              <a:t> x == 2:</a:t>
            </a:r>
          </a:p>
          <a:p>
            <a:pPr marL="0" indent="0">
              <a:buFont typeface="Arial" panose="020B0604020202020204" pitchFamily="34" charset="0"/>
              <a:buNone/>
            </a:pPr>
            <a:r>
              <a:rPr lang="en-US" dirty="0"/>
              <a:t>	text = “maybe”</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text = “yes”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961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 - Repetition</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21/10/19 – S2W12</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A0FF76C5-583E-4DD8-88A6-372E565CD35C}"/>
              </a:ext>
            </a:extLst>
          </p:cNvPr>
          <p:cNvSpPr txBox="1">
            <a:spLocks/>
          </p:cNvSpPr>
          <p:nvPr/>
        </p:nvSpPr>
        <p:spPr>
          <a:xfrm>
            <a:off x="5005387" y="1719343"/>
            <a:ext cx="3576201"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i</a:t>
            </a:r>
            <a:r>
              <a:rPr lang="en-US" dirty="0"/>
              <a:t> = 1;</a:t>
            </a:r>
          </a:p>
          <a:p>
            <a:pPr marL="0" indent="0">
              <a:buFont typeface="Arial" panose="020B0604020202020204" pitchFamily="34" charset="0"/>
              <a:buNone/>
            </a:pPr>
            <a:r>
              <a:rPr lang="en-US" dirty="0"/>
              <a:t>while </a:t>
            </a:r>
            <a:r>
              <a:rPr lang="en-US" dirty="0" err="1"/>
              <a:t>i</a:t>
            </a:r>
            <a:r>
              <a:rPr lang="en-US" dirty="0"/>
              <a:t> &lt; 10:</a:t>
            </a:r>
          </a:p>
          <a:p>
            <a:pPr marL="0" indent="0">
              <a:buFont typeface="Arial" panose="020B0604020202020204" pitchFamily="34" charset="0"/>
              <a:buNone/>
            </a:pPr>
            <a:r>
              <a:rPr lang="en-US" dirty="0"/>
              <a:t>	text += “The number is” + </a:t>
            </a:r>
            <a:r>
              <a:rPr lang="en-US" dirty="0" err="1"/>
              <a:t>i</a:t>
            </a:r>
            <a:endParaRPr lang="en-US" dirty="0"/>
          </a:p>
          <a:p>
            <a:pPr marL="0" indent="0">
              <a:buFont typeface="Arial" panose="020B0604020202020204" pitchFamily="34" charset="0"/>
              <a:buNone/>
            </a:pPr>
            <a:r>
              <a:rPr lang="en-US" dirty="0"/>
              <a:t>	if x == 3:</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a:t>
            </a:r>
            <a:r>
              <a:rPr lang="en-US" dirty="0" err="1"/>
              <a:t>i</a:t>
            </a:r>
            <a:r>
              <a:rPr lang="en-US" dirty="0"/>
              <a:t> += 1</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Break will exit the loop completely</a:t>
            </a:r>
          </a:p>
        </p:txBody>
      </p:sp>
      <p:sp>
        <p:nvSpPr>
          <p:cNvPr id="14" name="Text Placeholder 2">
            <a:extLst>
              <a:ext uri="{FF2B5EF4-FFF2-40B4-BE49-F238E27FC236}">
                <a16:creationId xmlns:a16="http://schemas.microsoft.com/office/drawing/2014/main" id="{017E463C-E2D2-44FD-B400-BB0195DAB704}"/>
              </a:ext>
            </a:extLst>
          </p:cNvPr>
          <p:cNvSpPr txBox="1">
            <a:spLocks/>
          </p:cNvSpPr>
          <p:nvPr/>
        </p:nvSpPr>
        <p:spPr>
          <a:xfrm>
            <a:off x="468503" y="1711486"/>
            <a:ext cx="3392051" cy="3214607"/>
          </a:xfrm>
          <a:prstGeom prst="rect">
            <a:avLst/>
          </a:prstGeom>
        </p:spPr>
        <p:txBody>
          <a:bodyPr vert="horz" lIns="91440" tIns="45720" rIns="91440" bIns="45720" numCol="1" rtlCol="0">
            <a:normAutofit fontScale="92500"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i</a:t>
            </a:r>
            <a:r>
              <a:rPr lang="en-US" dirty="0"/>
              <a:t> = 1;</a:t>
            </a:r>
          </a:p>
          <a:p>
            <a:pPr marL="0" indent="0">
              <a:buFont typeface="Arial" panose="020B0604020202020204" pitchFamily="34" charset="0"/>
              <a:buNone/>
            </a:pPr>
            <a:r>
              <a:rPr lang="en-US" dirty="0"/>
              <a:t>while </a:t>
            </a:r>
            <a:r>
              <a:rPr lang="en-US" dirty="0" err="1"/>
              <a:t>i</a:t>
            </a:r>
            <a:r>
              <a:rPr lang="en-US" dirty="0"/>
              <a:t> &lt; 10:</a:t>
            </a:r>
          </a:p>
          <a:p>
            <a:pPr marL="0" indent="0">
              <a:buNone/>
            </a:pPr>
            <a:r>
              <a:rPr lang="en-US" dirty="0"/>
              <a:t>	</a:t>
            </a:r>
            <a:r>
              <a:rPr lang="en-US" dirty="0" err="1"/>
              <a:t>i</a:t>
            </a:r>
            <a:r>
              <a:rPr lang="en-US" dirty="0"/>
              <a:t> += 1</a:t>
            </a:r>
          </a:p>
          <a:p>
            <a:pPr marL="0" indent="0">
              <a:buFont typeface="Arial" panose="020B0604020202020204" pitchFamily="34" charset="0"/>
              <a:buNone/>
            </a:pPr>
            <a:r>
              <a:rPr lang="en-US" dirty="0"/>
              <a:t>	if x == 3:</a:t>
            </a:r>
          </a:p>
          <a:p>
            <a:pPr marL="0" indent="0">
              <a:buFont typeface="Arial" panose="020B0604020202020204" pitchFamily="34" charset="0"/>
              <a:buNone/>
            </a:pPr>
            <a:r>
              <a:rPr lang="en-US" dirty="0"/>
              <a:t>		continue</a:t>
            </a:r>
          </a:p>
          <a:p>
            <a:pPr marL="0" indent="0">
              <a:buNone/>
            </a:pPr>
            <a:r>
              <a:rPr lang="en-US" dirty="0"/>
              <a:t>	text += “The number is” + </a:t>
            </a:r>
            <a:r>
              <a:rPr lang="en-US" dirty="0" err="1"/>
              <a:t>i</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continue will skip back to the beginning without doing the next steps in the loop</a:t>
            </a:r>
          </a:p>
        </p:txBody>
      </p:sp>
    </p:spTree>
    <p:extLst>
      <p:ext uri="{BB962C8B-B14F-4D97-AF65-F5344CB8AC3E}">
        <p14:creationId xmlns:p14="http://schemas.microsoft.com/office/powerpoint/2010/main" val="411454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for x in “</a:t>
            </a:r>
            <a:r>
              <a:rPr lang="en-US" dirty="0" err="1"/>
              <a:t>yourname</a:t>
            </a:r>
            <a:r>
              <a:rPr lang="en-US" dirty="0"/>
              <a:t>”:</a:t>
            </a:r>
          </a:p>
          <a:p>
            <a:pPr marL="0" indent="0">
              <a:buNone/>
            </a:pPr>
            <a:r>
              <a:rPr lang="en-US" dirty="0"/>
              <a:t>	print(x)</a:t>
            </a:r>
          </a:p>
          <a:p>
            <a:pPr marL="0" indent="0">
              <a:buNone/>
            </a:pPr>
            <a:endParaRPr lang="en-US" dirty="0"/>
          </a:p>
          <a:p>
            <a:pPr marL="0" indent="0">
              <a:buNone/>
            </a:pPr>
            <a:r>
              <a:rPr lang="en-US" dirty="0"/>
              <a:t>days = [“Mon”, “Tues”, “Wed”]</a:t>
            </a:r>
          </a:p>
          <a:p>
            <a:pPr marL="0" indent="0">
              <a:buNone/>
            </a:pPr>
            <a:r>
              <a:rPr lang="en-US" dirty="0"/>
              <a:t>for x in days:</a:t>
            </a:r>
          </a:p>
          <a:p>
            <a:pPr marL="0" indent="0">
              <a:buNone/>
            </a:pPr>
            <a:r>
              <a:rPr lang="en-US" dirty="0"/>
              <a:t>	print(x)</a:t>
            </a:r>
          </a:p>
          <a:p>
            <a:pPr marL="0" indent="0">
              <a:buNone/>
            </a:pPr>
            <a:endParaRPr lang="en-US" dirty="0"/>
          </a:p>
          <a:p>
            <a:pPr marL="0" indent="0">
              <a:buNone/>
            </a:pPr>
            <a:r>
              <a:rPr lang="en-US" dirty="0"/>
              <a:t>for x in range(6):</a:t>
            </a:r>
          </a:p>
          <a:p>
            <a:pPr marL="0" indent="0">
              <a:buNone/>
            </a:pPr>
            <a:r>
              <a:rPr lang="en-US" dirty="0"/>
              <a:t>	print(x)</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Repetition – For (has to be used on an array type)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21/10/19 – S2W12</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5331977" y="1730536"/>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for x in “</a:t>
            </a:r>
            <a:r>
              <a:rPr lang="en-US" dirty="0" err="1"/>
              <a:t>yourname</a:t>
            </a:r>
            <a:r>
              <a:rPr lang="en-US" dirty="0"/>
              <a:t>”:</a:t>
            </a:r>
          </a:p>
          <a:p>
            <a:pPr marL="0" indent="0">
              <a:buFont typeface="Arial" panose="020B0604020202020204" pitchFamily="34" charset="0"/>
              <a:buNone/>
            </a:pPr>
            <a:r>
              <a:rPr lang="en-US" dirty="0"/>
              <a:t>	print(x)</a:t>
            </a:r>
          </a:p>
          <a:p>
            <a:pPr marL="0" indent="0">
              <a:buFont typeface="Arial" panose="020B0604020202020204" pitchFamily="34" charset="0"/>
              <a:buNone/>
            </a:pPr>
            <a:r>
              <a:rPr lang="en-US" dirty="0"/>
              <a:t>	if x == “r”:</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print(“finished at “ + x)</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break, continue and else work just like in the while statement</a:t>
            </a:r>
          </a:p>
        </p:txBody>
      </p:sp>
      <p:sp>
        <p:nvSpPr>
          <p:cNvPr id="9" name="Text Placeholder 2">
            <a:extLst>
              <a:ext uri="{FF2B5EF4-FFF2-40B4-BE49-F238E27FC236}">
                <a16:creationId xmlns:a16="http://schemas.microsoft.com/office/drawing/2014/main" id="{73E67D95-AB25-4A74-A014-731EE1D91AF4}"/>
              </a:ext>
            </a:extLst>
          </p:cNvPr>
          <p:cNvSpPr txBox="1">
            <a:spLocks/>
          </p:cNvSpPr>
          <p:nvPr/>
        </p:nvSpPr>
        <p:spPr>
          <a:xfrm>
            <a:off x="3186907" y="3980144"/>
            <a:ext cx="3249612" cy="817838"/>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range(6) creates</a:t>
            </a:r>
          </a:p>
          <a:p>
            <a:pPr marL="0" indent="0">
              <a:buFont typeface="Arial" panose="020B0604020202020204" pitchFamily="34" charset="0"/>
              <a:buNone/>
            </a:pPr>
            <a:r>
              <a:rPr lang="en-US" dirty="0"/>
              <a:t>[0,1,2,3,4,5]</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7871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 - Files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21/10/19 – S2W12</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3599628" y="1813878"/>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8D8713DB-99E4-4874-9BEC-3C9F1FA05D9A}"/>
              </a:ext>
            </a:extLst>
          </p:cNvPr>
          <p:cNvSpPr txBox="1">
            <a:spLocks/>
          </p:cNvSpPr>
          <p:nvPr/>
        </p:nvSpPr>
        <p:spPr>
          <a:xfrm>
            <a:off x="477838" y="1719343"/>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err="1"/>
              <a:t>myfile</a:t>
            </a:r>
            <a:r>
              <a:rPr lang="en-US" dirty="0"/>
              <a:t> = open(“file.txt”, “rt”)</a:t>
            </a:r>
          </a:p>
          <a:p>
            <a:pPr marL="0" indent="0">
              <a:buFont typeface="Arial" panose="020B0604020202020204" pitchFamily="34" charset="0"/>
              <a:buNone/>
            </a:pPr>
            <a:r>
              <a:rPr lang="en-US" dirty="0" err="1"/>
              <a:t>myfile</a:t>
            </a:r>
            <a:r>
              <a:rPr lang="en-US" dirty="0"/>
              <a:t> = open(“file.txt”, “w”)</a:t>
            </a:r>
          </a:p>
          <a:p>
            <a:pPr marL="0" indent="0">
              <a:buFont typeface="Arial" panose="020B0604020202020204" pitchFamily="34" charset="0"/>
              <a:buNone/>
            </a:pPr>
            <a:endParaRPr lang="en-US" dirty="0"/>
          </a:p>
          <a:p>
            <a:pPr marL="0" indent="0">
              <a:buNone/>
            </a:pPr>
            <a:r>
              <a:rPr lang="en-US" dirty="0" err="1"/>
              <a:t>myfile.write</a:t>
            </a:r>
            <a:r>
              <a:rPr lang="en-US" dirty="0"/>
              <a:t>(“Writing to the file)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Myfile.close</a:t>
            </a:r>
            <a:r>
              <a:rPr lang="en-US" dirty="0"/>
              <a:t>()</a:t>
            </a:r>
          </a:p>
          <a:p>
            <a:pPr marL="0" indent="0">
              <a:buFont typeface="Arial" panose="020B0604020202020204" pitchFamily="34" charset="0"/>
              <a:buNone/>
            </a:pPr>
            <a:endParaRPr lang="en-US" dirty="0"/>
          </a:p>
        </p:txBody>
      </p:sp>
      <p:sp>
        <p:nvSpPr>
          <p:cNvPr id="14" name="Text Placeholder 2">
            <a:extLst>
              <a:ext uri="{FF2B5EF4-FFF2-40B4-BE49-F238E27FC236}">
                <a16:creationId xmlns:a16="http://schemas.microsoft.com/office/drawing/2014/main" id="{429F7835-7AF6-42F7-B767-500555218688}"/>
              </a:ext>
            </a:extLst>
          </p:cNvPr>
          <p:cNvSpPr txBox="1">
            <a:spLocks/>
          </p:cNvSpPr>
          <p:nvPr/>
        </p:nvSpPr>
        <p:spPr>
          <a:xfrm>
            <a:off x="3975100" y="1719343"/>
            <a:ext cx="480695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print (</a:t>
            </a:r>
            <a:r>
              <a:rPr lang="en-US" dirty="0" err="1"/>
              <a:t>myfile.read</a:t>
            </a:r>
            <a:r>
              <a:rPr lang="en-US" dirty="0"/>
              <a:t>(10))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None/>
            </a:pPr>
            <a:r>
              <a:rPr lang="en-US" dirty="0" err="1"/>
              <a:t>aline</a:t>
            </a:r>
            <a:r>
              <a:rPr lang="en-US" dirty="0"/>
              <a:t> = </a:t>
            </a:r>
            <a:r>
              <a:rPr lang="en-US" dirty="0" err="1"/>
              <a:t>myfile.readline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None/>
            </a:pPr>
            <a:r>
              <a:rPr lang="en-US" dirty="0"/>
              <a:t>for </a:t>
            </a:r>
            <a:r>
              <a:rPr lang="en-US" dirty="0" err="1"/>
              <a:t>xlines</a:t>
            </a:r>
            <a:r>
              <a:rPr lang="en-US" dirty="0"/>
              <a:t> in </a:t>
            </a:r>
            <a:r>
              <a:rPr lang="en-US" dirty="0" err="1"/>
              <a:t>myfile</a:t>
            </a:r>
            <a:r>
              <a:rPr lang="en-US" dirty="0"/>
              <a:t>:</a:t>
            </a:r>
          </a:p>
          <a:p>
            <a:pPr marL="0" indent="0">
              <a:buNone/>
            </a:pPr>
            <a:r>
              <a:rPr lang="en-US" dirty="0"/>
              <a:t>	print(</a:t>
            </a:r>
            <a:r>
              <a:rPr lang="en-US" dirty="0" err="1"/>
              <a:t>xlines</a:t>
            </a: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4793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68503" y="2364159"/>
            <a:ext cx="8089895" cy="2128634"/>
          </a:xfrm>
        </p:spPr>
        <p:txBody>
          <a:bodyPr>
            <a:normAutofit lnSpcReduction="10000"/>
          </a:bodyPr>
          <a:lstStyle/>
          <a:p>
            <a:r>
              <a:rPr lang="en-AU" dirty="0"/>
              <a:t>Identify and critique various programming languages and how they can be utilised within the field of design;</a:t>
            </a:r>
          </a:p>
          <a:p>
            <a:endParaRPr lang="en-AU" dirty="0"/>
          </a:p>
          <a:p>
            <a:r>
              <a:rPr lang="en-AU" dirty="0"/>
              <a:t>Analyse and apply computer programming techniques through the use of features including loops, variables, functions and objects; and</a:t>
            </a:r>
          </a:p>
          <a:p>
            <a:endParaRPr lang="en-AU" dirty="0"/>
          </a:p>
          <a:p>
            <a:r>
              <a:rPr lang="en-AU" dirty="0"/>
              <a:t>Create engaging interactive media for different various contexts.</a:t>
            </a:r>
          </a:p>
          <a:p>
            <a:endParaRPr lang="en-US" dirty="0"/>
          </a:p>
        </p:txBody>
      </p:sp>
      <p:sp>
        <p:nvSpPr>
          <p:cNvPr id="4" name="Text Placeholder 3"/>
          <p:cNvSpPr>
            <a:spLocks noGrp="1"/>
          </p:cNvSpPr>
          <p:nvPr>
            <p:ph type="body" sz="quarter" idx="16"/>
          </p:nvPr>
        </p:nvSpPr>
        <p:spPr/>
        <p:txBody>
          <a:bodyPr/>
          <a:lstStyle/>
          <a:p>
            <a:r>
              <a:rPr lang="en-US" sz="2800" cap="none" dirty="0"/>
              <a:t>Why are we here?</a:t>
            </a:r>
          </a:p>
        </p:txBody>
      </p:sp>
      <p:sp>
        <p:nvSpPr>
          <p:cNvPr id="5" name="Text Placeholder 4"/>
          <p:cNvSpPr>
            <a:spLocks noGrp="1"/>
          </p:cNvSpPr>
          <p:nvPr>
            <p:ph type="body" sz="quarter" idx="17"/>
          </p:nvPr>
        </p:nvSpPr>
        <p:spPr/>
        <p:txBody>
          <a:bodyPr/>
          <a:lstStyle/>
          <a:p>
            <a:r>
              <a:rPr lang="en-US" dirty="0"/>
              <a:t>Course Objectives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21/10/19 – S2W12</a:t>
            </a:r>
          </a:p>
        </p:txBody>
      </p:sp>
    </p:spTree>
    <p:extLst>
      <p:ext uri="{BB962C8B-B14F-4D97-AF65-F5344CB8AC3E}">
        <p14:creationId xmlns:p14="http://schemas.microsoft.com/office/powerpoint/2010/main" val="80586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21/10/19 – S2W12</a:t>
            </a:r>
          </a:p>
        </p:txBody>
      </p:sp>
      <p:sp>
        <p:nvSpPr>
          <p:cNvPr id="4" name="Text Placeholder 3"/>
          <p:cNvSpPr>
            <a:spLocks noGrp="1"/>
          </p:cNvSpPr>
          <p:nvPr>
            <p:ph type="body" sz="quarter" idx="22"/>
          </p:nvPr>
        </p:nvSpPr>
        <p:spPr/>
        <p:txBody>
          <a:bodyPr/>
          <a:lstStyle/>
          <a:p>
            <a:r>
              <a:rPr lang="en-US" dirty="0">
                <a:solidFill>
                  <a:schemeClr val="bg1">
                    <a:lumMod val="75000"/>
                  </a:schemeClr>
                </a:solidFill>
              </a:rPr>
              <a:t>Quiz</a:t>
            </a:r>
          </a:p>
        </p:txBody>
      </p:sp>
      <p:sp>
        <p:nvSpPr>
          <p:cNvPr id="5" name="Text Placeholder 4"/>
          <p:cNvSpPr>
            <a:spLocks noGrp="1"/>
          </p:cNvSpPr>
          <p:nvPr>
            <p:ph type="body" sz="quarter" idx="23"/>
          </p:nvPr>
        </p:nvSpPr>
        <p:spPr/>
        <p:txBody>
          <a:bodyPr/>
          <a:lstStyle/>
          <a:p>
            <a:r>
              <a:rPr lang="en-US" dirty="0">
                <a:solidFill>
                  <a:schemeClr val="bg1">
                    <a:lumMod val="75000"/>
                  </a:schemeClr>
                </a:solidFill>
              </a:rPr>
              <a:t>20% Week 4</a:t>
            </a:r>
          </a:p>
          <a:p>
            <a:r>
              <a:rPr lang="en-US" dirty="0">
                <a:solidFill>
                  <a:schemeClr val="bg1">
                    <a:lumMod val="75000"/>
                  </a:schemeClr>
                </a:solidFill>
              </a:rPr>
              <a:t>Mostly module 1, with maybe a variable question or five</a:t>
            </a:r>
          </a:p>
        </p:txBody>
      </p:sp>
      <p:sp>
        <p:nvSpPr>
          <p:cNvPr id="7" name="Text Placeholder 6"/>
          <p:cNvSpPr>
            <a:spLocks noGrp="1"/>
          </p:cNvSpPr>
          <p:nvPr>
            <p:ph type="body" sz="quarter" idx="27"/>
          </p:nvPr>
        </p:nvSpPr>
        <p:spPr/>
        <p:txBody>
          <a:bodyPr/>
          <a:lstStyle/>
          <a:p>
            <a:r>
              <a:rPr lang="en-US" dirty="0">
                <a:solidFill>
                  <a:schemeClr val="bg1">
                    <a:lumMod val="75000"/>
                  </a:schemeClr>
                </a:solidFill>
              </a:rPr>
              <a:t>Project 1</a:t>
            </a:r>
          </a:p>
        </p:txBody>
      </p:sp>
      <p:sp>
        <p:nvSpPr>
          <p:cNvPr id="8" name="Text Placeholder 7"/>
          <p:cNvSpPr>
            <a:spLocks noGrp="1"/>
          </p:cNvSpPr>
          <p:nvPr>
            <p:ph type="body" sz="quarter" idx="28"/>
          </p:nvPr>
        </p:nvSpPr>
        <p:spPr/>
        <p:txBody>
          <a:bodyPr/>
          <a:lstStyle/>
          <a:p>
            <a:r>
              <a:rPr lang="en-US" dirty="0">
                <a:solidFill>
                  <a:schemeClr val="bg1">
                    <a:lumMod val="75000"/>
                  </a:schemeClr>
                </a:solidFill>
              </a:rPr>
              <a:t>30% Week 7</a:t>
            </a:r>
          </a:p>
          <a:p>
            <a:r>
              <a:rPr lang="en-US" dirty="0">
                <a:solidFill>
                  <a:schemeClr val="bg1">
                    <a:lumMod val="75000"/>
                  </a:schemeClr>
                </a:solidFill>
              </a:rPr>
              <a:t>A JavaScript project using the tools we have learnt</a:t>
            </a:r>
          </a:p>
        </p:txBody>
      </p:sp>
      <p:sp>
        <p:nvSpPr>
          <p:cNvPr id="9" name="Text Placeholder 8"/>
          <p:cNvSpPr>
            <a:spLocks noGrp="1"/>
          </p:cNvSpPr>
          <p:nvPr>
            <p:ph type="body" sz="quarter" idx="29"/>
          </p:nvPr>
        </p:nvSpPr>
        <p:spPr/>
        <p:txBody>
          <a:bodyPr/>
          <a:lstStyle/>
          <a:p>
            <a:r>
              <a:rPr lang="en-US" dirty="0"/>
              <a:t>Project 2</a:t>
            </a:r>
          </a:p>
        </p:txBody>
      </p:sp>
      <p:sp>
        <p:nvSpPr>
          <p:cNvPr id="10" name="Text Placeholder 9"/>
          <p:cNvSpPr>
            <a:spLocks noGrp="1"/>
          </p:cNvSpPr>
          <p:nvPr>
            <p:ph type="body" sz="quarter" idx="30"/>
          </p:nvPr>
        </p:nvSpPr>
        <p:spPr/>
        <p:txBody>
          <a:bodyPr/>
          <a:lstStyle/>
          <a:p>
            <a:r>
              <a:rPr lang="en-US" dirty="0"/>
              <a:t>50% Week 13</a:t>
            </a:r>
          </a:p>
          <a:p>
            <a:r>
              <a:rPr lang="en-US" dirty="0"/>
              <a:t>A Python project using the tools we have learnt</a:t>
            </a:r>
          </a:p>
        </p:txBody>
      </p:sp>
      <p:pic>
        <p:nvPicPr>
          <p:cNvPr id="3074" name="Picture 2" descr="Related image">
            <a:extLst>
              <a:ext uri="{FF2B5EF4-FFF2-40B4-BE49-F238E27FC236}">
                <a16:creationId xmlns:a16="http://schemas.microsoft.com/office/drawing/2014/main" id="{ECC3C03A-BBDD-4A5A-A71A-D7946DAADB4E}"/>
              </a:ext>
            </a:extLst>
          </p:cNvPr>
          <p:cNvPicPr>
            <a:picLocks noGrp="1" noChangeAspect="1" noChangeArrowheads="1"/>
          </p:cNvPicPr>
          <p:nvPr>
            <p:ph type="pic" sz="quarter" idx="26"/>
          </p:nvPr>
        </p:nvPicPr>
        <p:blipFill>
          <a:blip r:embed="rId2">
            <a:extLst>
              <a:ext uri="{28A0092B-C50C-407E-A947-70E740481C1C}">
                <a14:useLocalDpi xmlns:a14="http://schemas.microsoft.com/office/drawing/2010/main" val="0"/>
              </a:ext>
            </a:extLst>
          </a:blip>
          <a:srcRect l="2814" r="28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roject">
            <a:extLst>
              <a:ext uri="{FF2B5EF4-FFF2-40B4-BE49-F238E27FC236}">
                <a16:creationId xmlns:a16="http://schemas.microsoft.com/office/drawing/2014/main" id="{A8ACC2C5-6860-47C4-8D25-E5F6126B807A}"/>
              </a:ext>
            </a:extLst>
          </p:cNvPr>
          <p:cNvPicPr>
            <a:picLocks noGrp="1" noChangeAspect="1" noChangeArrowheads="1"/>
          </p:cNvPicPr>
          <p:nvPr>
            <p:ph type="pic" sz="quarter" idx="32"/>
          </p:nvPr>
        </p:nvPicPr>
        <p:blipFill>
          <a:blip r:embed="rId3">
            <a:extLst>
              <a:ext uri="{28A0092B-C50C-407E-A947-70E740481C1C}">
                <a14:useLocalDpi xmlns:a14="http://schemas.microsoft.com/office/drawing/2010/main" val="0"/>
              </a:ext>
            </a:extLst>
          </a:blip>
          <a:srcRect l="13826" r="138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F30BCB94-6FD6-426B-B854-80CBCE224339}"/>
              </a:ext>
            </a:extLst>
          </p:cNvPr>
          <p:cNvPicPr>
            <a:picLocks noGrp="1" noChangeAspect="1" noChangeArrowheads="1"/>
          </p:cNvPicPr>
          <p:nvPr>
            <p:ph type="pic" sz="quarter" idx="31"/>
          </p:nvPr>
        </p:nvPicPr>
        <p:blipFill>
          <a:blip r:embed="rId4">
            <a:extLst>
              <a:ext uri="{28A0092B-C50C-407E-A947-70E740481C1C}">
                <a14:useLocalDpi xmlns:a14="http://schemas.microsoft.com/office/drawing/2010/main" val="0"/>
              </a:ext>
            </a:extLst>
          </a:blip>
          <a:srcRect l="22000" r="220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12244"/>
      </p:ext>
    </p:extLst>
  </p:cSld>
  <p:clrMapOvr>
    <a:masterClrMapping/>
  </p:clrMapOvr>
</p:sld>
</file>

<file path=ppt/theme/theme1.xml><?xml version="1.0" encoding="utf-8"?>
<a:theme xmlns:a="http://schemas.openxmlformats.org/drawingml/2006/main" name="Office Theme">
  <a:themeElements>
    <a:clrScheme name="UC-Rebrand">
      <a:dk1>
        <a:sysClr val="windowText" lastClr="000000"/>
      </a:dk1>
      <a:lt1>
        <a:sysClr val="window" lastClr="FFFFFF"/>
      </a:lt1>
      <a:dk2>
        <a:srgbClr val="414D61"/>
      </a:dk2>
      <a:lt2>
        <a:srgbClr val="FFFFFF"/>
      </a:lt2>
      <a:accent1>
        <a:srgbClr val="00A9CE"/>
      </a:accent1>
      <a:accent2>
        <a:srgbClr val="58595B"/>
      </a:accent2>
      <a:accent3>
        <a:srgbClr val="92D6E3"/>
      </a:accent3>
      <a:accent4>
        <a:srgbClr val="006C91"/>
      </a:accent4>
      <a:accent5>
        <a:srgbClr val="414D61"/>
      </a:accent5>
      <a:accent6>
        <a:srgbClr val="00A79D"/>
      </a:accent6>
      <a:hlink>
        <a:srgbClr val="00A9CE"/>
      </a:hlink>
      <a:folHlink>
        <a:srgbClr val="006C91"/>
      </a:folHlink>
    </a:clrScheme>
    <a:fontScheme name="UC-Rebran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383DEF78-DEB4-5B41-A66A-979385EB815A}" vid="{C6B7040D-84D1-654B-804C-49F837896D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Powerpoint-ArtsDesign_Internal</Template>
  <TotalTime>5737</TotalTime>
  <Words>1216</Words>
  <Application>Microsoft Office PowerPoint</Application>
  <PresentationFormat>On-screen Show (16:9)</PresentationFormat>
  <Paragraphs>247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Thompson</dc:creator>
  <cp:lastModifiedBy>Simon Thompson</cp:lastModifiedBy>
  <cp:revision>137</cp:revision>
  <dcterms:created xsi:type="dcterms:W3CDTF">2019-07-29T23:12:27Z</dcterms:created>
  <dcterms:modified xsi:type="dcterms:W3CDTF">2019-10-19T22:50:12Z</dcterms:modified>
</cp:coreProperties>
</file>